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4"/>
    <p:sldMasterId id="2147484470" r:id="rId5"/>
  </p:sldMasterIdLst>
  <p:notesMasterIdLst>
    <p:notesMasterId r:id="rId59"/>
  </p:notesMasterIdLst>
  <p:handoutMasterIdLst>
    <p:handoutMasterId r:id="rId60"/>
  </p:handoutMasterIdLst>
  <p:sldIdLst>
    <p:sldId id="529" r:id="rId6"/>
    <p:sldId id="256" r:id="rId7"/>
    <p:sldId id="447" r:id="rId8"/>
    <p:sldId id="445" r:id="rId9"/>
    <p:sldId id="322" r:id="rId10"/>
    <p:sldId id="323" r:id="rId11"/>
    <p:sldId id="423" r:id="rId12"/>
    <p:sldId id="424" r:id="rId13"/>
    <p:sldId id="495" r:id="rId14"/>
    <p:sldId id="496" r:id="rId15"/>
    <p:sldId id="497" r:id="rId16"/>
    <p:sldId id="449" r:id="rId17"/>
    <p:sldId id="530" r:id="rId18"/>
    <p:sldId id="531" r:id="rId19"/>
    <p:sldId id="535" r:id="rId20"/>
    <p:sldId id="439" r:id="rId21"/>
    <p:sldId id="440" r:id="rId22"/>
    <p:sldId id="441" r:id="rId23"/>
    <p:sldId id="505" r:id="rId24"/>
    <p:sldId id="532" r:id="rId25"/>
    <p:sldId id="533" r:id="rId26"/>
    <p:sldId id="534" r:id="rId27"/>
    <p:sldId id="537" r:id="rId28"/>
    <p:sldId id="536" r:id="rId29"/>
    <p:sldId id="498" r:id="rId30"/>
    <p:sldId id="499" r:id="rId31"/>
    <p:sldId id="500" r:id="rId32"/>
    <p:sldId id="501" r:id="rId33"/>
    <p:sldId id="523" r:id="rId34"/>
    <p:sldId id="502" r:id="rId35"/>
    <p:sldId id="503" r:id="rId36"/>
    <p:sldId id="504" r:id="rId37"/>
    <p:sldId id="506" r:id="rId38"/>
    <p:sldId id="507" r:id="rId39"/>
    <p:sldId id="508" r:id="rId40"/>
    <p:sldId id="509" r:id="rId41"/>
    <p:sldId id="510" r:id="rId42"/>
    <p:sldId id="511" r:id="rId43"/>
    <p:sldId id="528" r:id="rId44"/>
    <p:sldId id="513" r:id="rId45"/>
    <p:sldId id="514" r:id="rId46"/>
    <p:sldId id="521" r:id="rId47"/>
    <p:sldId id="520" r:id="rId48"/>
    <p:sldId id="525" r:id="rId49"/>
    <p:sldId id="516" r:id="rId50"/>
    <p:sldId id="517" r:id="rId51"/>
    <p:sldId id="518" r:id="rId52"/>
    <p:sldId id="519" r:id="rId53"/>
    <p:sldId id="477" r:id="rId54"/>
    <p:sldId id="491" r:id="rId55"/>
    <p:sldId id="492" r:id="rId56"/>
    <p:sldId id="493" r:id="rId57"/>
    <p:sldId id="494" r:id="rId58"/>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29"/>
            <p14:sldId id="256"/>
            <p14:sldId id="447"/>
            <p14:sldId id="445"/>
            <p14:sldId id="322"/>
            <p14:sldId id="323"/>
            <p14:sldId id="423"/>
            <p14:sldId id="424"/>
            <p14:sldId id="495"/>
            <p14:sldId id="496"/>
            <p14:sldId id="497"/>
            <p14:sldId id="449"/>
            <p14:sldId id="530"/>
            <p14:sldId id="531"/>
            <p14:sldId id="535"/>
            <p14:sldId id="439"/>
            <p14:sldId id="440"/>
            <p14:sldId id="441"/>
            <p14:sldId id="505"/>
            <p14:sldId id="532"/>
            <p14:sldId id="533"/>
            <p14:sldId id="534"/>
            <p14:sldId id="537"/>
          </p14:sldIdLst>
        </p14:section>
        <p14:section name="Detailed Scenarios" id="{98816934-DFC3-4C8A-BC50-756A0AF3FD4F}">
          <p14:sldIdLst>
            <p14:sldId id="536"/>
            <p14:sldId id="498"/>
            <p14:sldId id="499"/>
            <p14:sldId id="500"/>
            <p14:sldId id="501"/>
            <p14:sldId id="523"/>
            <p14:sldId id="502"/>
            <p14:sldId id="503"/>
            <p14:sldId id="504"/>
            <p14:sldId id="506"/>
            <p14:sldId id="507"/>
            <p14:sldId id="508"/>
            <p14:sldId id="509"/>
            <p14:sldId id="510"/>
            <p14:sldId id="511"/>
            <p14:sldId id="528"/>
            <p14:sldId id="513"/>
            <p14:sldId id="514"/>
            <p14:sldId id="521"/>
            <p14:sldId id="520"/>
            <p14:sldId id="525"/>
            <p14:sldId id="516"/>
            <p14:sldId id="517"/>
            <p14:sldId id="518"/>
            <p14:sldId id="519"/>
            <p14:sldId id="477"/>
          </p14:sldIdLst>
        </p14:section>
        <p14:section name="Case Studies" id="{61FEF8BD-0E0A-4B63-A518-55873B60F393}">
          <p14:sldIdLst>
            <p14:sldId id="491"/>
            <p14:sldId id="492"/>
            <p14:sldId id="493"/>
            <p14:sldId id="494"/>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1" autoAdjust="0"/>
    <p:restoredTop sz="77170" autoAdjust="0"/>
  </p:normalViewPr>
  <p:slideViewPr>
    <p:cSldViewPr snapToGrid="0">
      <p:cViewPr varScale="1">
        <p:scale>
          <a:sx n="92" d="100"/>
          <a:sy n="92" d="100"/>
        </p:scale>
        <p:origin x="1008" y="84"/>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10/14/2014</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smtClean="0"/>
              <a:t>Build 2012</a:t>
            </a:r>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10/14/2014</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image" Target="../media/image65.png"/></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F1362E8-7A7B-4587-803A-BD1FA221E85F}"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096680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Microsoft and Windows Azure, you’re relying on you existing relationship and account team to procure and get support. </a:t>
            </a:r>
          </a:p>
          <a:p>
            <a:endParaRPr lang="en-US" baseline="0" dirty="0" smtClean="0"/>
          </a:p>
          <a:p>
            <a:pPr marL="228600" indent="-228600">
              <a:buAutoNum type="arabicPeriod"/>
            </a:pPr>
            <a:r>
              <a:rPr lang="en-US" baseline="0" dirty="0" smtClean="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smtClean="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smtClean="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Azure is not our</a:t>
            </a:r>
            <a:r>
              <a:rPr lang="en-US" baseline="0" dirty="0" smtClean="0"/>
              <a:t> first foray into Cloud Computing. We have been doing this for more than two decades, and have the deepest experience in the industry.</a:t>
            </a:r>
          </a:p>
          <a:p>
            <a:endParaRPr lang="en-US" baseline="0" dirty="0" smtClean="0"/>
          </a:p>
          <a:p>
            <a:r>
              <a:rPr lang="en-US" baseline="0" dirty="0" smtClean="0"/>
              <a:t>Our first datacenter was in 1989. Since then, we have run some of the largest global  services securely and efficiently – Bing, Office 365 and Hotmail just to name a few.</a:t>
            </a:r>
          </a:p>
          <a:p>
            <a:endParaRPr lang="en-US" baseline="0" dirty="0" smtClean="0"/>
          </a:p>
          <a:p>
            <a:r>
              <a:rPr lang="en-US" baseline="0" dirty="0" smtClean="0"/>
              <a:t>Today, we run over 200+ global services 24x7 and here are some stats to show you how large scale and global our operations are.</a:t>
            </a:r>
          </a:p>
          <a:p>
            <a:endParaRPr lang="en-US" baseline="0" dirty="0" smtClean="0"/>
          </a:p>
          <a:p>
            <a:r>
              <a:rPr lang="en-US" baseline="0" dirty="0" smtClean="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pause and summarize the design principles that make Windows Azure a true enterprise ready platform.</a:t>
            </a:r>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12</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4575" y="527050"/>
            <a:ext cx="4679950" cy="26336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55818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this to explain all the Azure building blocks – the compute services at the top and then the other blocks of services – data, networking, Apps….  OR you can go with the next set of slides…  YOUR CHOICE…</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Windows Azure is a broad stack of services that runs in our datacenters globally.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Think of the different services as </a:t>
            </a:r>
            <a:r>
              <a:rPr lang="en-US" sz="1000" i="1" kern="1200" dirty="0" smtClean="0">
                <a:solidFill>
                  <a:schemeClr val="tx1"/>
                </a:solidFill>
                <a:effectLst/>
                <a:latin typeface="Segoe UI Light" pitchFamily="34" charset="0"/>
                <a:ea typeface="+mn-ea"/>
                <a:cs typeface="+mn-cs"/>
              </a:rPr>
              <a:t>building blocks.</a:t>
            </a:r>
            <a:r>
              <a:rPr lang="en-US" sz="1000" kern="1200" dirty="0" smtClean="0">
                <a:solidFill>
                  <a:schemeClr val="tx1"/>
                </a:solidFill>
                <a:effectLst/>
                <a:latin typeface="Segoe UI Light" pitchFamily="34" charset="0"/>
                <a:ea typeface="+mn-ea"/>
                <a:cs typeface="+mn-cs"/>
              </a:rPr>
              <a:t> These services can be categorized</a:t>
            </a:r>
            <a:r>
              <a:rPr lang="en-US" sz="1000" kern="1200" baseline="0" dirty="0" smtClean="0">
                <a:solidFill>
                  <a:schemeClr val="tx1"/>
                </a:solidFill>
                <a:effectLst/>
                <a:latin typeface="Segoe UI Light" pitchFamily="34" charset="0"/>
                <a:ea typeface="+mn-ea"/>
                <a:cs typeface="+mn-cs"/>
              </a:rPr>
              <a:t> into three classes – </a:t>
            </a:r>
          </a:p>
          <a:p>
            <a:r>
              <a:rPr lang="en-US" sz="1000" b="1" kern="1200" baseline="0" dirty="0" smtClean="0">
                <a:solidFill>
                  <a:schemeClr val="tx1"/>
                </a:solidFill>
                <a:effectLst/>
                <a:latin typeface="Segoe UI Light" pitchFamily="34" charset="0"/>
                <a:ea typeface="+mn-ea"/>
                <a:cs typeface="+mn-cs"/>
              </a:rPr>
              <a:t>Infrastructure services </a:t>
            </a:r>
            <a:r>
              <a:rPr lang="en-US" sz="1000" kern="1200" baseline="0" dirty="0" smtClean="0">
                <a:solidFill>
                  <a:schemeClr val="tx1"/>
                </a:solidFill>
                <a:effectLst/>
                <a:latin typeface="Segoe UI Light" pitchFamily="34" charset="0"/>
                <a:ea typeface="+mn-ea"/>
                <a:cs typeface="+mn-cs"/>
              </a:rPr>
              <a:t>which are lower level building blocks, </a:t>
            </a:r>
          </a:p>
          <a:p>
            <a:r>
              <a:rPr lang="en-US" sz="1000" b="1" kern="1200" baseline="0" dirty="0" smtClean="0">
                <a:solidFill>
                  <a:schemeClr val="tx1"/>
                </a:solidFill>
                <a:effectLst/>
                <a:latin typeface="Segoe UI Light" pitchFamily="34" charset="0"/>
                <a:ea typeface="+mn-ea"/>
                <a:cs typeface="+mn-cs"/>
              </a:rPr>
              <a:t>Data services </a:t>
            </a:r>
            <a:r>
              <a:rPr lang="en-US" sz="1000" kern="1200" baseline="0" dirty="0" smtClean="0">
                <a:solidFill>
                  <a:schemeClr val="tx1"/>
                </a:solidFill>
                <a:effectLst/>
                <a:latin typeface="Segoe UI Light" pitchFamily="34" charset="0"/>
                <a:ea typeface="+mn-ea"/>
                <a:cs typeface="+mn-cs"/>
              </a:rPr>
              <a:t>that provide storage and data management capabilities to apps, and </a:t>
            </a:r>
          </a:p>
          <a:p>
            <a:r>
              <a:rPr lang="en-US" sz="1000" b="1" kern="1200" baseline="0" dirty="0" smtClean="0">
                <a:solidFill>
                  <a:schemeClr val="tx1"/>
                </a:solidFill>
                <a:effectLst/>
                <a:latin typeface="Segoe UI Light" pitchFamily="34" charset="0"/>
                <a:ea typeface="+mn-ea"/>
                <a:cs typeface="+mn-cs"/>
              </a:rPr>
              <a:t>App services</a:t>
            </a:r>
            <a:r>
              <a:rPr lang="en-US" sz="1000" kern="1200" baseline="0" dirty="0" smtClean="0">
                <a:solidFill>
                  <a:schemeClr val="tx1"/>
                </a:solidFill>
                <a:effectLst/>
                <a:latin typeface="Segoe UI Light" pitchFamily="34" charset="0"/>
                <a:ea typeface="+mn-ea"/>
                <a:cs typeface="+mn-cs"/>
              </a:rPr>
              <a:t> which provide different capabilities to rapidly develop apps, scale and run apps at a global scale.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65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You can use these blocks or</a:t>
            </a:r>
            <a:r>
              <a:rPr lang="en-US" sz="1000" kern="1200" baseline="0" dirty="0" smtClean="0">
                <a:solidFill>
                  <a:schemeClr val="tx1"/>
                </a:solidFill>
                <a:effectLst/>
                <a:latin typeface="Segoe UI Light" pitchFamily="34" charset="0"/>
                <a:ea typeface="+mn-ea"/>
                <a:cs typeface="+mn-cs"/>
              </a:rPr>
              <a:t> puzzle pieces </a:t>
            </a:r>
            <a:r>
              <a:rPr lang="en-US" sz="1000" kern="1200" dirty="0" smtClean="0">
                <a:solidFill>
                  <a:schemeClr val="tx1"/>
                </a:solidFill>
                <a:effectLst/>
                <a:latin typeface="Segoe UI Light" pitchFamily="34" charset="0"/>
                <a:ea typeface="+mn-ea"/>
                <a:cs typeface="+mn-cs"/>
              </a:rPr>
              <a:t>to rapidly build apps, and then choose an Azure datacenter to run the app. Windows Azure takes care of the underlying management, and provides your app the scale it needs.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This approach is what industry experts call a </a:t>
            </a:r>
            <a:r>
              <a:rPr lang="en-US" sz="1000" b="1" kern="1200" dirty="0" smtClean="0">
                <a:solidFill>
                  <a:schemeClr val="tx1"/>
                </a:solidFill>
                <a:effectLst/>
                <a:latin typeface="Segoe UI Light" pitchFamily="34" charset="0"/>
                <a:ea typeface="+mn-ea"/>
                <a:cs typeface="+mn-cs"/>
              </a:rPr>
              <a:t>Platform as a Service</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33180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that is not all that you can do with Azure. Windows Azure also provides infrastructure services which allow for more hands on configuration and management similar the servers you have today. However, they’re hosted in Microsoft datacenters letting you use Azure as if you were operating your own datacenter in the Cloud. For example, you can provision VMs, give them private IP addresses, and connect to them using a VPN from your on-premises environment. Most importantly, this lets Windows Azure mimic your on-premises datacenter and run your current apps with little or no change without the expense of having to own servers of racks, cooling and building costs. Furthermore, you</a:t>
            </a:r>
            <a:r>
              <a:rPr lang="en-US" sz="1000" kern="1200" baseline="0" dirty="0" smtClean="0">
                <a:solidFill>
                  <a:schemeClr val="tx1"/>
                </a:solidFill>
                <a:effectLst/>
                <a:latin typeface="Segoe UI Light" pitchFamily="34" charset="0"/>
                <a:ea typeface="+mn-ea"/>
                <a:cs typeface="+mn-cs"/>
              </a:rPr>
              <a:t> can connect the “datacenter” you build in the Cloud to your on-premises  datacenter so the datacenter in the Cloud becomes an extension to your on-premises infrastructure. </a:t>
            </a:r>
          </a:p>
          <a:p>
            <a:endParaRPr lang="en-US" sz="1000" kern="1200" baseline="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These “building blocks” lets Windows Azure to be used as an </a:t>
            </a:r>
            <a:r>
              <a:rPr lang="en-US" sz="1000" b="1" kern="1200" dirty="0" smtClean="0">
                <a:solidFill>
                  <a:schemeClr val="tx1"/>
                </a:solidFill>
                <a:effectLst/>
                <a:latin typeface="Segoe UI Light" pitchFamily="34" charset="0"/>
                <a:ea typeface="+mn-ea"/>
                <a:cs typeface="+mn-cs"/>
              </a:rPr>
              <a:t>Infrastructure-a- a-service</a:t>
            </a:r>
            <a:r>
              <a:rPr lang="en-US" sz="1000" kern="1200" dirty="0" smtClean="0">
                <a:solidFill>
                  <a:schemeClr val="tx1"/>
                </a:solidFill>
                <a:effectLst/>
                <a:latin typeface="Segoe UI Light" pitchFamily="34" charset="0"/>
                <a:ea typeface="+mn-ea"/>
                <a:cs typeface="+mn-cs"/>
              </a:rPr>
              <a:t>.</a:t>
            </a:r>
          </a:p>
          <a:p>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So, you see Windows Azure offers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in one platform.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provides flexibility,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eliminates complexity. Use </a:t>
            </a:r>
            <a:r>
              <a:rPr lang="en-US" sz="1000" b="1" kern="1200" dirty="0" err="1" smtClean="0">
                <a:solidFill>
                  <a:schemeClr val="tx1"/>
                </a:solidFill>
                <a:effectLst/>
                <a:latin typeface="Segoe UI Light" pitchFamily="34" charset="0"/>
                <a:ea typeface="+mn-ea"/>
                <a:cs typeface="+mn-cs"/>
              </a:rPr>
              <a:t>PaaS</a:t>
            </a:r>
            <a:r>
              <a:rPr lang="en-US" sz="1000" b="1" kern="1200" dirty="0" smtClean="0">
                <a:solidFill>
                  <a:schemeClr val="tx1"/>
                </a:solidFill>
                <a:effectLst/>
                <a:latin typeface="Segoe UI Light" pitchFamily="34" charset="0"/>
                <a:ea typeface="+mn-ea"/>
                <a:cs typeface="+mn-cs"/>
              </a:rPr>
              <a:t> where you can, use </a:t>
            </a:r>
            <a:r>
              <a:rPr lang="en-US" sz="1000" b="1" kern="1200" dirty="0" err="1" smtClean="0">
                <a:solidFill>
                  <a:schemeClr val="tx1"/>
                </a:solidFill>
                <a:effectLst/>
                <a:latin typeface="Segoe UI Light" pitchFamily="34" charset="0"/>
                <a:ea typeface="+mn-ea"/>
                <a:cs typeface="+mn-cs"/>
              </a:rPr>
              <a:t>IaaS</a:t>
            </a:r>
            <a:r>
              <a:rPr lang="en-US" sz="1000" b="1" kern="1200" dirty="0" smtClean="0">
                <a:solidFill>
                  <a:schemeClr val="tx1"/>
                </a:solidFill>
                <a:effectLst/>
                <a:latin typeface="Segoe UI Light" pitchFamily="34" charset="0"/>
                <a:ea typeface="+mn-ea"/>
                <a:cs typeface="+mn-cs"/>
              </a:rPr>
              <a:t> where you need. With Azure, you can use both together or independently, and build</a:t>
            </a:r>
            <a:r>
              <a:rPr lang="en-US" sz="1000" b="1" kern="1200" baseline="0" dirty="0" smtClean="0">
                <a:solidFill>
                  <a:schemeClr val="tx1"/>
                </a:solidFill>
                <a:effectLst/>
                <a:latin typeface="Segoe UI Light" pitchFamily="34" charset="0"/>
                <a:ea typeface="+mn-ea"/>
                <a:cs typeface="+mn-cs"/>
              </a:rPr>
              <a:t> apps of the future</a:t>
            </a:r>
            <a:r>
              <a:rPr lang="en-US" sz="1000" b="1" kern="1200" dirty="0" smtClean="0">
                <a:solidFill>
                  <a:schemeClr val="tx1"/>
                </a:solidFill>
                <a:effectLst/>
                <a:latin typeface="Segoe UI Light" pitchFamily="34" charset="0"/>
                <a:ea typeface="+mn-ea"/>
                <a:cs typeface="+mn-cs"/>
              </a:rPr>
              <a:t>. That uniquely differentiates us.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FE4590D-5E94-498D-9872-45222547810D}"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7742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1271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investments in 2014/roadmap…  most features already announced at build – more coming at </a:t>
            </a:r>
            <a:r>
              <a:rPr lang="en-US" dirty="0" err="1" smtClean="0"/>
              <a:t>teched</a:t>
            </a:r>
            <a:r>
              <a:rPr lang="en-US" dirty="0" smtClean="0"/>
              <a:t>…</a:t>
            </a:r>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F0ECB1-41C5-44CE-8616-F2C7C5A66E84}"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3006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very specific feature roadmap reveal, use these core themes as general investment areas we are focused on over the coming years…</a:t>
            </a:r>
            <a:endParaRPr lang="en-US" dirty="0"/>
          </a:p>
        </p:txBody>
      </p:sp>
      <p:sp>
        <p:nvSpPr>
          <p:cNvPr id="4" name="Header Placeholder 3"/>
          <p:cNvSpPr>
            <a:spLocks noGrp="1"/>
          </p:cNvSpPr>
          <p:nvPr>
            <p:ph type="hdr" sz="quarter" idx="10"/>
          </p:nvPr>
        </p:nvSpPr>
        <p:spPr>
          <a:xfrm>
            <a:off x="1" y="0"/>
            <a:ext cx="3043343" cy="465455"/>
          </a:xfrm>
          <a:prstGeom prst="rect">
            <a:avLst/>
          </a:prstGeom>
        </p:spPr>
        <p:txBody>
          <a:bodyPr/>
          <a:lstStyle/>
          <a:p>
            <a:pPr defTabSz="914247"/>
            <a:r>
              <a:rPr lang="en-US" sz="1900" smtClean="0">
                <a:solidFill>
                  <a:prstClr val="black"/>
                </a:solidFill>
              </a:rPr>
              <a:t>Build 2012</a:t>
            </a:r>
            <a:endParaRPr lang="en-US" sz="1900" dirty="0">
              <a:solidFill>
                <a:prstClr val="black"/>
              </a:solidFill>
            </a:endParaRPr>
          </a:p>
        </p:txBody>
      </p:sp>
      <p:sp>
        <p:nvSpPr>
          <p:cNvPr id="5" name="Footer Placeholder 4"/>
          <p:cNvSpPr>
            <a:spLocks noGrp="1"/>
          </p:cNvSpPr>
          <p:nvPr>
            <p:ph type="ftr" sz="quarter" idx="11"/>
          </p:nvPr>
        </p:nvSpPr>
        <p:spPr>
          <a:xfrm>
            <a:off x="0" y="8843646"/>
            <a:ext cx="6063277" cy="362391"/>
          </a:xfrm>
          <a:prstGeom prst="rect">
            <a:avLst/>
          </a:prstGeom>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978133" y="0"/>
            <a:ext cx="3043343" cy="465455"/>
          </a:xfrm>
          <a:prstGeom prst="rect">
            <a:avLst/>
          </a:prstGeom>
        </p:spPr>
        <p:txBody>
          <a:bodyPr/>
          <a:lstStyle/>
          <a:p>
            <a:pPr defTabSz="914247"/>
            <a:fld id="{AD46CA65-6D08-41CE-82C6-8F7F42A78D87}" type="datetime1">
              <a:rPr lang="en-US" sz="1900" smtClean="0">
                <a:solidFill>
                  <a:prstClr val="black"/>
                </a:solidFill>
              </a:rPr>
              <a:pPr defTabSz="914247"/>
              <a:t>10/14/2014</a:t>
            </a:fld>
            <a:endParaRPr lang="en-US" sz="1900"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543596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10/14/2014 4:34 PM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0229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t>We’ll discuss 4 specific use cases and describe how you can bring Azure to your enterprise. In doing so, we’ll highlight key technologies and their benefits for you</a:t>
            </a:r>
            <a:r>
              <a:rPr lang="en-US" dirty="0" smtClean="0"/>
              <a:t>.  You can talk about these at a very high level, or you can go into detail – at the end of the deck there are the details for each of these 4 sections…</a:t>
            </a:r>
          </a:p>
          <a:p>
            <a:pPr defTabSz="941362">
              <a:spcAft>
                <a:spcPts val="343"/>
              </a:spcAft>
            </a:pPr>
            <a:endParaRPr lang="en-US" dirty="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CC044B9-19D4-4763-B39E-B50E5D7486F3}"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5547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Store, Backup, Recover </a:t>
            </a:r>
            <a:endParaRPr lang="en-US" dirty="0"/>
          </a:p>
          <a:p>
            <a:r>
              <a:rPr lang="en-US" dirty="0"/>
              <a:t> </a:t>
            </a:r>
          </a:p>
          <a:p>
            <a:r>
              <a:rPr lang="en-US" sz="1000" kern="1200" dirty="0" smtClean="0">
                <a:solidFill>
                  <a:schemeClr val="tx1"/>
                </a:solidFill>
                <a:effectLst/>
                <a:latin typeface="Segoe UI Light" pitchFamily="34" charset="0"/>
                <a:ea typeface="+mn-ea"/>
                <a:cs typeface="+mn-cs"/>
              </a:rPr>
              <a:t>Let’s first understand why Cloud makes for a great storage option? A typical organization increases their data storage by 50-60% every year (</a:t>
            </a:r>
            <a:r>
              <a:rPr lang="en-US" sz="1000" kern="1200" dirty="0" err="1" smtClean="0">
                <a:solidFill>
                  <a:schemeClr val="tx1"/>
                </a:solidFill>
                <a:effectLst/>
                <a:latin typeface="Segoe UI Light" pitchFamily="34" charset="0"/>
                <a:ea typeface="+mn-ea"/>
                <a:cs typeface="+mn-cs"/>
              </a:rPr>
              <a:t>source:IDC</a:t>
            </a:r>
            <a:r>
              <a:rPr lang="en-US" sz="1000" kern="1200" dirty="0" smtClean="0">
                <a:solidFill>
                  <a:schemeClr val="tx1"/>
                </a:solidFill>
                <a:effectLst/>
                <a:latin typeface="Segoe UI Light" pitchFamily="34" charset="0"/>
                <a:ea typeface="+mn-ea"/>
                <a:cs typeface="+mn-cs"/>
              </a:rPr>
              <a:t>). But only a small portion of the data is frequently accessed or used. So using purely on-premises storage like SAN/NAS solutions for that data is expensive. Forrester’s study placed a cost of about $95 per GB of data per year for an on-premises SAN solution which is 4X the cost of putting a GB in the Cloud. Of course, not all data  can be put in the Cloud for performance or compliance reasons but where you can, using Azure for all backup and archived data, as well as less frequently accessed primary data makes a great business case.</a:t>
            </a:r>
          </a:p>
          <a:p>
            <a:r>
              <a:rPr lang="en-US" dirty="0"/>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E90E0B-D119-462A-ADF0-5E7C0B481D59}"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00776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 us now understand the Windows Azure storage system and some of its salient features.</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Treat Windows Azure as a giant “hard drive”. Why do we call it a giant? Windows Azure Storage has </a:t>
            </a:r>
            <a:r>
              <a:rPr lang="en-US" sz="1000" b="1" kern="1200" dirty="0" smtClean="0">
                <a:solidFill>
                  <a:schemeClr val="tx1"/>
                </a:solidFill>
                <a:effectLst/>
                <a:latin typeface="Segoe UI Light" pitchFamily="34" charset="0"/>
                <a:ea typeface="+mn-ea"/>
                <a:cs typeface="+mn-cs"/>
              </a:rPr>
              <a:t>over 10 trillion objects</a:t>
            </a:r>
            <a:r>
              <a:rPr lang="en-US" sz="1000" kern="1200" dirty="0" smtClean="0">
                <a:solidFill>
                  <a:schemeClr val="tx1"/>
                </a:solidFill>
                <a:effectLst/>
                <a:latin typeface="Segoe UI Light" pitchFamily="34" charset="0"/>
                <a:ea typeface="+mn-ea"/>
                <a:cs typeface="+mn-cs"/>
              </a:rPr>
              <a:t>, processes an average of </a:t>
            </a:r>
            <a:r>
              <a:rPr lang="en-US" sz="1000" b="1" kern="1200" dirty="0" smtClean="0">
                <a:solidFill>
                  <a:schemeClr val="tx1"/>
                </a:solidFill>
                <a:effectLst/>
                <a:latin typeface="Segoe UI Light" pitchFamily="34" charset="0"/>
                <a:ea typeface="+mn-ea"/>
                <a:cs typeface="+mn-cs"/>
              </a:rPr>
              <a:t>270,000 requests per second</a:t>
            </a:r>
            <a:r>
              <a:rPr lang="en-US" sz="1000" kern="1200" dirty="0" smtClean="0">
                <a:solidFill>
                  <a:schemeClr val="tx1"/>
                </a:solidFill>
                <a:effectLst/>
                <a:latin typeface="Segoe UI Light" pitchFamily="34" charset="0"/>
                <a:ea typeface="+mn-ea"/>
                <a:cs typeface="+mn-cs"/>
              </a:rPr>
              <a:t>, and reaches peaks of </a:t>
            </a:r>
            <a:r>
              <a:rPr lang="en-US" sz="1000" b="1" kern="1200" dirty="0" smtClean="0">
                <a:solidFill>
                  <a:schemeClr val="tx1"/>
                </a:solidFill>
                <a:effectLst/>
                <a:latin typeface="Segoe UI Light" pitchFamily="34" charset="0"/>
                <a:ea typeface="+mn-ea"/>
                <a:cs typeface="+mn-cs"/>
              </a:rPr>
              <a:t>880k requests per second</a:t>
            </a:r>
            <a:r>
              <a:rPr lang="en-US" sz="1000" kern="1200" dirty="0" smtClean="0">
                <a:solidFill>
                  <a:schemeClr val="tx1"/>
                </a:solidFill>
                <a:effectLst/>
                <a:latin typeface="Segoe UI Light" pitchFamily="34" charset="0"/>
                <a:ea typeface="+mn-ea"/>
                <a:cs typeface="+mn-cs"/>
              </a:rPr>
              <a:t>! </a:t>
            </a:r>
          </a:p>
          <a:p>
            <a:endParaRPr lang="en-US" sz="100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Windows Azure Blob</a:t>
            </a:r>
            <a:r>
              <a:rPr lang="en-US" sz="1000" b="0" i="0" kern="1200" baseline="0" dirty="0" smtClean="0">
                <a:solidFill>
                  <a:schemeClr val="tx1"/>
                </a:solidFill>
                <a:effectLst/>
                <a:latin typeface="Segoe UI Light" pitchFamily="34" charset="0"/>
                <a:ea typeface="+mn-ea"/>
                <a:cs typeface="+mn-cs"/>
              </a:rPr>
              <a:t> storage is actually the top most rated by </a:t>
            </a:r>
            <a:r>
              <a:rPr lang="en-US" sz="1000" b="0" i="0" kern="1200" baseline="0" dirty="0" err="1" smtClean="0">
                <a:solidFill>
                  <a:schemeClr val="tx1"/>
                </a:solidFill>
                <a:effectLst/>
                <a:latin typeface="Segoe UI Light" pitchFamily="34" charset="0"/>
                <a:ea typeface="+mn-ea"/>
                <a:cs typeface="+mn-cs"/>
              </a:rPr>
              <a:t>Nasuni</a:t>
            </a:r>
            <a:r>
              <a:rPr lang="en-US" sz="1000" b="0" i="0" kern="1200" baseline="0" dirty="0" smtClean="0">
                <a:solidFill>
                  <a:schemeClr val="tx1"/>
                </a:solidFill>
                <a:effectLst/>
                <a:latin typeface="Segoe UI Light" pitchFamily="34" charset="0"/>
                <a:ea typeface="+mn-ea"/>
                <a:cs typeface="+mn-cs"/>
              </a:rPr>
              <a:t> Cloud storage report. This ranking is based on a number of factors like read/write speeds, availability and performance metrics.</a:t>
            </a:r>
            <a:endParaRPr lang="en-US" sz="1000" b="0" i="0" kern="1200" dirty="0" smtClean="0">
              <a:solidFill>
                <a:schemeClr val="tx1"/>
              </a:solidFill>
              <a:effectLst/>
              <a:latin typeface="Segoe UI Light" pitchFamily="34" charset="0"/>
              <a:ea typeface="+mn-ea"/>
              <a:cs typeface="+mn-cs"/>
            </a:endParaRPr>
          </a:p>
          <a:p>
            <a:endParaRPr lang="en-US" dirty="0">
              <a:effectLst/>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E9C9E2-4F66-4727-BFFF-194B4CCF1B92}"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4560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We make 3 copies of data for durability</a:t>
            </a:r>
            <a:r>
              <a:rPr lang="en-US" sz="1000" kern="1200" baseline="0" dirty="0" smtClean="0">
                <a:solidFill>
                  <a:schemeClr val="tx1"/>
                </a:solidFill>
                <a:effectLst/>
                <a:latin typeface="Segoe UI Light" pitchFamily="34" charset="0"/>
                <a:ea typeface="+mn-ea"/>
                <a:cs typeface="+mn-cs"/>
              </a:rPr>
              <a:t> and availability. So if a rack or server goes down, you data is available and accessible. We provide 99.9% SLA for storage.</a:t>
            </a:r>
          </a:p>
          <a:p>
            <a:pPr marL="0" marR="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Storage system is the underpinning to everything in Azure that requires storage. The Windows</a:t>
            </a:r>
            <a:r>
              <a:rPr lang="en-US" sz="1000" kern="1200" baseline="0" dirty="0" smtClean="0">
                <a:solidFill>
                  <a:schemeClr val="tx1"/>
                </a:solidFill>
                <a:effectLst/>
                <a:latin typeface="Segoe UI Light" pitchFamily="34" charset="0"/>
                <a:ea typeface="+mn-ea"/>
                <a:cs typeface="+mn-cs"/>
              </a:rPr>
              <a:t> Azure storage system provides a solid robust data platform for different services that make use of it – Blobs, Tables and Drives. </a:t>
            </a:r>
          </a:p>
          <a:p>
            <a:endParaRPr lang="en-US" sz="1000" kern="1200" baseline="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Use Blob service for storing large amounts of </a:t>
            </a:r>
            <a:r>
              <a:rPr lang="en-US" sz="1000" b="1" i="0" kern="1200" dirty="0" smtClean="0">
                <a:solidFill>
                  <a:schemeClr val="tx1"/>
                </a:solidFill>
                <a:effectLst/>
                <a:latin typeface="Segoe UI Light" pitchFamily="34" charset="0"/>
                <a:ea typeface="+mn-ea"/>
                <a:cs typeface="+mn-cs"/>
              </a:rPr>
              <a:t>unstructured data </a:t>
            </a:r>
            <a:r>
              <a:rPr lang="en-US" sz="1000" b="0" i="0" kern="1200" dirty="0" smtClean="0">
                <a:solidFill>
                  <a:schemeClr val="tx1"/>
                </a:solidFill>
                <a:effectLst/>
                <a:latin typeface="Segoe UI Light" pitchFamily="34" charset="0"/>
                <a:ea typeface="+mn-ea"/>
                <a:cs typeface="+mn-cs"/>
              </a:rPr>
              <a:t>that can be accessed from anywhere in the world via HTTP or HTTPS. A single blob can be hundreds of gigabytes in size, and a single storage account can contain up to 100TB of blobs. Common uses of Blob storage include: Serving images or documents directly to a browser, Storing files for distributed access, Streaming video and audio, Performing secure backup and disaster recovery, Storing data for analysis by an on-premises or Windows Azure-hosted service</a:t>
            </a:r>
          </a:p>
          <a:p>
            <a:endParaRPr lang="en-US" sz="1000" b="0" i="0" kern="1200" dirty="0" smtClean="0">
              <a:solidFill>
                <a:schemeClr val="tx1"/>
              </a:solidFill>
              <a:effectLst/>
              <a:latin typeface="Segoe UI Light" pitchFamily="34" charset="0"/>
              <a:ea typeface="+mn-ea"/>
              <a:cs typeface="+mn-cs"/>
            </a:endParaRPr>
          </a:p>
          <a:p>
            <a:r>
              <a:rPr lang="en-US" sz="1000" b="0" i="0" kern="1200" dirty="0" smtClean="0">
                <a:solidFill>
                  <a:schemeClr val="tx1"/>
                </a:solidFill>
                <a:effectLst/>
                <a:latin typeface="Segoe UI Light" pitchFamily="34" charset="0"/>
                <a:ea typeface="+mn-ea"/>
                <a:cs typeface="+mn-cs"/>
              </a:rPr>
              <a:t>Tables is a </a:t>
            </a:r>
            <a:r>
              <a:rPr lang="en-US" sz="1000" b="1" i="0" kern="1200" dirty="0" err="1" smtClean="0">
                <a:solidFill>
                  <a:schemeClr val="tx1"/>
                </a:solidFill>
                <a:effectLst/>
                <a:latin typeface="Segoe UI Light" pitchFamily="34" charset="0"/>
                <a:ea typeface="+mn-ea"/>
                <a:cs typeface="+mn-cs"/>
              </a:rPr>
              <a:t>NoSQL</a:t>
            </a:r>
            <a:r>
              <a:rPr lang="en-US" sz="1000" b="1" i="0" kern="1200" dirty="0" smtClean="0">
                <a:solidFill>
                  <a:schemeClr val="tx1"/>
                </a:solidFill>
                <a:effectLst/>
                <a:latin typeface="Segoe UI Light" pitchFamily="34" charset="0"/>
                <a:ea typeface="+mn-ea"/>
                <a:cs typeface="+mn-cs"/>
              </a:rPr>
              <a:t> </a:t>
            </a:r>
            <a:r>
              <a:rPr lang="en-US" sz="1000" b="1" i="0" kern="1200" dirty="0" err="1" smtClean="0">
                <a:solidFill>
                  <a:schemeClr val="tx1"/>
                </a:solidFill>
                <a:effectLst/>
                <a:latin typeface="Segoe UI Light" pitchFamily="34" charset="0"/>
                <a:ea typeface="+mn-ea"/>
                <a:cs typeface="+mn-cs"/>
              </a:rPr>
              <a:t>datastore</a:t>
            </a:r>
            <a:r>
              <a:rPr lang="en-US" sz="1000" b="1" i="0" kern="120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which is ideal for storing structured, non-relational data. Common uses of the Table service include:</a:t>
            </a:r>
            <a:r>
              <a:rPr lang="en-US" sz="1000" b="0" i="0" kern="1200" baseline="0" dirty="0" smtClean="0">
                <a:solidFill>
                  <a:schemeClr val="tx1"/>
                </a:solidFill>
                <a:effectLst/>
                <a:latin typeface="Segoe UI Light" pitchFamily="34" charset="0"/>
                <a:ea typeface="+mn-ea"/>
                <a:cs typeface="+mn-cs"/>
              </a:rPr>
              <a:t> </a:t>
            </a:r>
            <a:r>
              <a:rPr lang="en-US" sz="1000" b="0" i="0" kern="1200" dirty="0" smtClean="0">
                <a:solidFill>
                  <a:schemeClr val="tx1"/>
                </a:solidFill>
                <a:effectLst/>
                <a:latin typeface="Segoe UI Light" pitchFamily="34" charset="0"/>
                <a:ea typeface="+mn-ea"/>
                <a:cs typeface="+mn-cs"/>
              </a:rPr>
              <a:t>Storing TBs of structured data capable of serving web scale applications, or storing datasets that don’t require</a:t>
            </a:r>
            <a:r>
              <a:rPr lang="en-US" sz="1000" b="0" i="0" kern="1200" baseline="0" dirty="0" smtClean="0">
                <a:solidFill>
                  <a:schemeClr val="tx1"/>
                </a:solidFill>
                <a:effectLst/>
                <a:latin typeface="Segoe UI Light" pitchFamily="34" charset="0"/>
                <a:ea typeface="+mn-ea"/>
                <a:cs typeface="+mn-cs"/>
              </a:rPr>
              <a:t> a full fledged relational DB.</a:t>
            </a:r>
          </a:p>
          <a:p>
            <a:endParaRPr lang="en-US" sz="1000" b="0" i="0" kern="1200" baseline="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b="0" i="0" kern="1200" baseline="0" dirty="0" smtClean="0">
                <a:solidFill>
                  <a:schemeClr val="tx1"/>
                </a:solidFill>
                <a:effectLst/>
                <a:latin typeface="Segoe UI Light" pitchFamily="34" charset="0"/>
                <a:ea typeface="+mn-ea"/>
                <a:cs typeface="+mn-cs"/>
              </a:rPr>
              <a:t>Drives are what are attached to VMs. They automatically provide </a:t>
            </a:r>
            <a:r>
              <a:rPr lang="en-US" sz="1000" b="0" kern="1200" dirty="0" smtClean="0">
                <a:solidFill>
                  <a:schemeClr val="tx1"/>
                </a:solidFill>
                <a:effectLst/>
                <a:latin typeface="Segoe UI Light" pitchFamily="34" charset="0"/>
                <a:ea typeface="+mn-ea"/>
                <a:cs typeface="+mn-cs"/>
              </a:rPr>
              <a:t>get the same durability and availability. </a:t>
            </a:r>
            <a:r>
              <a:rPr lang="en-US" sz="1000" b="1" kern="1200" dirty="0" smtClean="0">
                <a:solidFill>
                  <a:schemeClr val="tx1"/>
                </a:solidFill>
                <a:effectLst/>
                <a:latin typeface="Segoe UI Light" pitchFamily="34" charset="0"/>
                <a:ea typeface="+mn-ea"/>
                <a:cs typeface="+mn-cs"/>
              </a:rPr>
              <a:t>This differentiates</a:t>
            </a:r>
            <a:r>
              <a:rPr lang="en-US" sz="1000" b="1" kern="1200" baseline="0" dirty="0" smtClean="0">
                <a:solidFill>
                  <a:schemeClr val="tx1"/>
                </a:solidFill>
                <a:effectLst/>
                <a:latin typeface="Segoe UI Light" pitchFamily="34" charset="0"/>
                <a:ea typeface="+mn-ea"/>
                <a:cs typeface="+mn-cs"/>
              </a:rPr>
              <a:t> us from other competitive offerings (like AWS) that have less reliable and durable storage systems for their VM instances</a:t>
            </a:r>
            <a:r>
              <a:rPr lang="en-US" sz="1000" b="0" kern="1200" baseline="0" dirty="0" smtClean="0">
                <a:solidFill>
                  <a:schemeClr val="tx1"/>
                </a:solidFill>
                <a:effectLst/>
                <a:latin typeface="Segoe UI Light" pitchFamily="34" charset="0"/>
                <a:ea typeface="+mn-ea"/>
                <a:cs typeface="+mn-cs"/>
              </a:rPr>
              <a:t>. </a:t>
            </a:r>
            <a:endParaRPr lang="en-US" sz="1000" b="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1725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Additionally, data is asynchronously copied</a:t>
            </a:r>
            <a:r>
              <a:rPr lang="en-US" sz="1000" kern="1200" baseline="0" dirty="0" smtClean="0">
                <a:solidFill>
                  <a:schemeClr val="tx1"/>
                </a:solidFill>
                <a:effectLst/>
                <a:latin typeface="Segoe UI Light" pitchFamily="34" charset="0"/>
                <a:ea typeface="+mn-ea"/>
                <a:cs typeface="+mn-cs"/>
              </a:rPr>
              <a:t> to another datacenter that’s at least 400 miles away.</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smtClean="0">
                <a:solidFill>
                  <a:schemeClr val="tx1"/>
                </a:solidFill>
                <a:effectLst/>
                <a:latin typeface="Segoe UI Light" pitchFamily="34" charset="0"/>
                <a:ea typeface="+mn-ea"/>
                <a:cs typeface="+mn-cs"/>
              </a:rPr>
              <a:t>geo-replication</a:t>
            </a:r>
            <a:r>
              <a:rPr lang="en-US" sz="1000" kern="1200" dirty="0" smtClean="0">
                <a:solidFill>
                  <a:schemeClr val="tx1"/>
                </a:solidFill>
                <a:effectLst/>
                <a:latin typeface="Segoe UI Light" pitchFamily="34" charset="0"/>
                <a:ea typeface="+mn-ea"/>
                <a:cs typeface="+mn-cs"/>
              </a:rPr>
              <a:t>). </a:t>
            </a:r>
          </a:p>
          <a:p>
            <a:r>
              <a:rPr lang="en-US" dirty="0" smtClean="0"/>
              <a:t> </a:t>
            </a:r>
          </a:p>
          <a:p>
            <a:r>
              <a:rPr lang="en-US" b="1" dirty="0" smtClean="0"/>
              <a:t>Geo replication is a unique feature,</a:t>
            </a:r>
            <a:r>
              <a:rPr lang="en-US" b="1" baseline="0" dirty="0" smtClean="0"/>
              <a:t> that </a:t>
            </a:r>
            <a:r>
              <a:rPr lang="en-US" b="1" dirty="0" smtClean="0"/>
              <a:t>differentiates us from competition. </a:t>
            </a:r>
            <a:endParaRPr lang="en-US" b="1"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E75659E-D8FA-4F9E-8546-5AE0E347C6D2}"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62265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88062" cy="3424238"/>
          </a:xfrm>
        </p:spPr>
      </p:sp>
      <p:sp>
        <p:nvSpPr>
          <p:cNvPr id="3" name="Notes Placeholder 2"/>
          <p:cNvSpPr>
            <a:spLocks noGrp="1"/>
          </p:cNvSpPr>
          <p:nvPr>
            <p:ph type="body" idx="1"/>
          </p:nvPr>
        </p:nvSpPr>
        <p:spPr/>
        <p:txBody>
          <a:bodyPr/>
          <a:lstStyle/>
          <a:p>
            <a:endParaRPr lang="en-US" dirty="0"/>
          </a:p>
          <a:p>
            <a:pPr defTabSz="922258">
              <a:defRPr/>
            </a:pPr>
            <a:r>
              <a:rPr lang="en-US" dirty="0" smtClean="0"/>
              <a:t>Typically large </a:t>
            </a:r>
            <a:r>
              <a:rPr lang="en-US" dirty="0"/>
              <a:t>data sets take a very long time to upload or download over a</a:t>
            </a:r>
            <a:r>
              <a:rPr lang="en-US" dirty="0" smtClean="0"/>
              <a:t> </a:t>
            </a:r>
            <a:r>
              <a:rPr lang="en-US" dirty="0"/>
              <a:t>network; </a:t>
            </a:r>
            <a:r>
              <a:rPr lang="en-US" dirty="0" smtClean="0"/>
              <a:t>For example, with a network</a:t>
            </a:r>
            <a:r>
              <a:rPr lang="en-US" baseline="0" dirty="0" smtClean="0"/>
              <a:t> </a:t>
            </a:r>
            <a:r>
              <a:rPr lang="en-US" dirty="0" smtClean="0"/>
              <a:t>10 </a:t>
            </a:r>
            <a:r>
              <a:rPr lang="en-US" dirty="0"/>
              <a:t>TB of data </a:t>
            </a:r>
            <a:r>
              <a:rPr lang="en-US" dirty="0" smtClean="0"/>
              <a:t>will take </a:t>
            </a:r>
            <a:r>
              <a:rPr lang="en-US" dirty="0"/>
              <a:t>at least one month to upload over a T3 line.  </a:t>
            </a:r>
            <a:r>
              <a:rPr lang="en-US" dirty="0" smtClean="0"/>
              <a:t>With Windows Azure import/export , this </a:t>
            </a:r>
            <a:r>
              <a:rPr lang="en-US" dirty="0"/>
              <a:t>problem </a:t>
            </a:r>
            <a:r>
              <a:rPr lang="en-US" dirty="0" smtClean="0"/>
              <a:t>is eliminated.  </a:t>
            </a:r>
            <a:r>
              <a:rPr lang="en-US" b="0" dirty="0" smtClean="0">
                <a:solidFill>
                  <a:schemeClr val="accent2">
                    <a:lumMod val="20000"/>
                    <a:lumOff val="80000"/>
                  </a:schemeClr>
                </a:solidFill>
              </a:rPr>
              <a:t>Import/Export enables you to move your large dataset to the Azure cloud more efficiently than over your network.   </a:t>
            </a:r>
          </a:p>
          <a:p>
            <a:endParaRPr lang="en-US" b="0" dirty="0"/>
          </a:p>
          <a:p>
            <a:endParaRPr lang="en-US" sz="1100" dirty="0"/>
          </a:p>
          <a:p>
            <a:r>
              <a:rPr lang="en-US" dirty="0"/>
              <a:t>Similarly, you can use this service to export data that you need to recover: we download it </a:t>
            </a:r>
            <a:r>
              <a:rPr lang="en-US" dirty="0" smtClean="0"/>
              <a:t>at the Microsoft Regional Datacenters, and ship it back to you. </a:t>
            </a:r>
          </a:p>
          <a:p>
            <a:endParaRPr lang="en-US" dirty="0"/>
          </a:p>
          <a:p>
            <a:r>
              <a:rPr lang="en-US" dirty="0" smtClean="0"/>
              <a:t>According </a:t>
            </a:r>
            <a:r>
              <a:rPr lang="en-US" dirty="0"/>
              <a:t>to a recent </a:t>
            </a:r>
            <a:r>
              <a:rPr lang="en-US" dirty="0" smtClean="0"/>
              <a:t>survey, </a:t>
            </a:r>
            <a:r>
              <a:rPr lang="en-US" dirty="0"/>
              <a:t>(source: Forrester</a:t>
            </a:r>
            <a:r>
              <a:rPr lang="en-US" dirty="0" smtClean="0"/>
              <a:t>) </a:t>
            </a:r>
            <a:r>
              <a:rPr lang="en-US" dirty="0"/>
              <a:t>49% of those surveyed plan to move their data or already have moved their data storage to the cloud, citing both cost reduction and flexibility as reasons to move storage into the cloud. 80% of IT decision makers in a recent study cited that encryption in transit was of critical or high importance. (source: Forrester) </a:t>
            </a:r>
          </a:p>
          <a:p>
            <a:endParaRPr lang="en-US" dirty="0" smtClean="0"/>
          </a:p>
          <a:p>
            <a:r>
              <a:rPr lang="en-US" dirty="0" smtClean="0"/>
              <a:t>A</a:t>
            </a:r>
            <a:r>
              <a:rPr lang="en-US" baseline="0" dirty="0" smtClean="0"/>
              <a:t> Forrester st</a:t>
            </a:r>
            <a:r>
              <a:rPr lang="en-US" dirty="0" smtClean="0"/>
              <a:t>udy also </a:t>
            </a:r>
            <a:r>
              <a:rPr lang="en-US" dirty="0"/>
              <a:t>estimated a cost of about $95 per GB of data per </a:t>
            </a:r>
            <a:r>
              <a:rPr lang="en-US" dirty="0" smtClean="0"/>
              <a:t>year for </a:t>
            </a:r>
            <a:r>
              <a:rPr lang="en-US" dirty="0"/>
              <a:t>an on-premises SAN solution which is 4X the cost of putting a GB of data into Azure</a:t>
            </a:r>
            <a:r>
              <a:rPr lang="en-US" dirty="0" smtClean="0"/>
              <a:t>.</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649545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SPEED</a:t>
            </a:r>
            <a:r>
              <a:rPr lang="en-US" sz="1000" kern="1200" dirty="0" smtClean="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smtClean="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smtClean="0">
              <a:solidFill>
                <a:schemeClr val="tx1"/>
              </a:solidFill>
              <a:effectLst/>
              <a:latin typeface="Segoe UI Light" pitchFamily="34" charset="0"/>
              <a:ea typeface="+mn-ea"/>
              <a:cs typeface="+mn-cs"/>
            </a:endParaRP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SCALE</a:t>
            </a:r>
            <a:r>
              <a:rPr lang="en-US" sz="1000" kern="1200" dirty="0" smtClean="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smtClean="0">
              <a:solidFill>
                <a:schemeClr val="tx1"/>
              </a:solidFill>
              <a:effectLst/>
              <a:latin typeface="Segoe UI Light" pitchFamily="34" charset="0"/>
              <a:ea typeface="+mn-ea"/>
              <a:cs typeface="+mn-cs"/>
            </a:endParaRPr>
          </a:p>
          <a:p>
            <a:r>
              <a:rPr lang="en-US" sz="1000" b="1" u="sng" kern="1200" dirty="0" smtClean="0">
                <a:solidFill>
                  <a:schemeClr val="tx1"/>
                </a:solidFill>
                <a:effectLst/>
                <a:latin typeface="Segoe UI Light" pitchFamily="34" charset="0"/>
                <a:ea typeface="+mn-ea"/>
                <a:cs typeface="+mn-cs"/>
              </a:rPr>
              <a:t>ECONOMICS:</a:t>
            </a:r>
            <a:r>
              <a:rPr lang="en-US" sz="1000" b="1" kern="120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smtClean="0">
                <a:solidFill>
                  <a:schemeClr val="tx1"/>
                </a:solidFill>
                <a:effectLst/>
                <a:latin typeface="Segoe UI Light" pitchFamily="34" charset="0"/>
                <a:ea typeface="+mn-ea"/>
                <a:cs typeface="+mn-cs"/>
              </a:rPr>
              <a:t>CapEX</a:t>
            </a:r>
            <a:r>
              <a:rPr lang="en-US" sz="1000" kern="1200" dirty="0" smtClean="0">
                <a:solidFill>
                  <a:schemeClr val="tx1"/>
                </a:solidFill>
                <a:effectLst/>
                <a:latin typeface="Segoe UI Light" pitchFamily="34" charset="0"/>
                <a:ea typeface="+mn-ea"/>
                <a:cs typeface="+mn-cs"/>
              </a:rPr>
              <a:t> to </a:t>
            </a:r>
            <a:r>
              <a:rPr lang="en-US" sz="1000" kern="1200" dirty="0" err="1" smtClean="0">
                <a:solidFill>
                  <a:schemeClr val="tx1"/>
                </a:solidFill>
                <a:effectLst/>
                <a:latin typeface="Segoe UI Light" pitchFamily="34" charset="0"/>
                <a:ea typeface="+mn-ea"/>
                <a:cs typeface="+mn-cs"/>
              </a:rPr>
              <a:t>OpEX</a:t>
            </a:r>
            <a:r>
              <a:rPr lang="en-US" sz="1000" kern="1200" dirty="0" smtClean="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smtClean="0">
                <a:latin typeface="+mj-lt"/>
              </a:rPr>
              <a:t>While </a:t>
            </a:r>
            <a:r>
              <a:rPr lang="en-US" sz="1000" b="0" dirty="0" err="1" smtClean="0">
                <a:latin typeface="+mj-lt"/>
              </a:rPr>
              <a:t>StorSimple</a:t>
            </a:r>
            <a:r>
              <a:rPr lang="en-US" sz="1000" b="0" dirty="0" smtClean="0">
                <a:latin typeface="+mj-lt"/>
              </a:rPr>
              <a:t> solution we discussed earlier is more of an</a:t>
            </a:r>
            <a:r>
              <a:rPr lang="en-US" sz="1000" b="0" baseline="0" dirty="0" smtClean="0">
                <a:latin typeface="+mj-lt"/>
              </a:rPr>
              <a:t> on-premises SAN solution that is integrated wit Windows Azure, you can also use Windows Azure directly for backups with Windows Server and System Center DPM.</a:t>
            </a:r>
            <a:endParaRPr lang="en-US" sz="1000" b="0" dirty="0" smtClean="0">
              <a:latin typeface="+mj-lt"/>
            </a:endParaRPr>
          </a:p>
          <a:p>
            <a:pPr defTabSz="941362">
              <a:spcAft>
                <a:spcPts val="343"/>
              </a:spcAft>
              <a:defRPr/>
            </a:pPr>
            <a:endParaRPr lang="en-US" sz="1000" b="1" dirty="0" smtClean="0">
              <a:latin typeface="+mj-lt"/>
            </a:endParaRPr>
          </a:p>
          <a:p>
            <a:pPr defTabSz="941362">
              <a:spcAft>
                <a:spcPts val="343"/>
              </a:spcAft>
              <a:defRPr/>
            </a:pPr>
            <a:r>
              <a:rPr lang="en-US" sz="1000" b="1" dirty="0" smtClean="0">
                <a:latin typeface="+mj-lt"/>
              </a:rPr>
              <a:t>Windows Azure Backup </a:t>
            </a:r>
            <a:r>
              <a:rPr lang="en-US" sz="1000" dirty="0" smtClean="0">
                <a:latin typeface="+mj-lt"/>
              </a:rPr>
              <a:t>service extends Windows Server Backup, Essentials, or DPM with offsite backup to Windows Azure</a:t>
            </a:r>
            <a:r>
              <a:rPr lang="en-US" sz="1000" b="1" dirty="0" smtClean="0">
                <a:solidFill>
                  <a:prstClr val="black"/>
                </a:solidFill>
                <a:latin typeface="+mj-lt"/>
              </a:rPr>
              <a:t>. </a:t>
            </a:r>
            <a:r>
              <a:rPr lang="en-US" sz="1000" dirty="0" smtClean="0">
                <a:solidFill>
                  <a:prstClr val="black"/>
                </a:solidFill>
                <a:latin typeface="+mj-lt"/>
              </a:rPr>
              <a:t>You can backup</a:t>
            </a:r>
            <a:r>
              <a:rPr lang="en-US" sz="1000" baseline="0" dirty="0" smtClean="0">
                <a:solidFill>
                  <a:prstClr val="black"/>
                </a:solidFill>
                <a:latin typeface="+mj-lt"/>
              </a:rPr>
              <a:t> </a:t>
            </a:r>
            <a:r>
              <a:rPr lang="en-US" sz="1000" dirty="0" smtClean="0">
                <a:solidFill>
                  <a:prstClr val="black"/>
                </a:solidFill>
                <a:latin typeface="+mj-lt"/>
              </a:rPr>
              <a:t>server </a:t>
            </a:r>
            <a:r>
              <a:rPr lang="en-US" sz="1000" dirty="0">
                <a:solidFill>
                  <a:prstClr val="black"/>
                </a:solidFill>
                <a:latin typeface="+mj-lt"/>
              </a:rPr>
              <a:t>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smtClean="0">
                <a:solidFill>
                  <a:prstClr val="black"/>
                </a:solidFill>
                <a:latin typeface="+mj-lt"/>
              </a:rPr>
              <a:t>Windows </a:t>
            </a:r>
            <a:r>
              <a:rPr lang="en-US" sz="1000" b="1" dirty="0">
                <a:solidFill>
                  <a:prstClr val="black"/>
                </a:solidFill>
                <a:latin typeface="+mj-lt"/>
              </a:rPr>
              <a:t>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smtClean="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Convenient</a:t>
            </a:r>
            <a:r>
              <a:rPr kumimoji="0" lang="en-US" sz="1000" b="0" i="0" u="none" strike="noStrike" kern="1200" cap="none" spc="0" normalizeH="0" noProof="0" dirty="0" smtClean="0">
                <a:ln>
                  <a:noFill/>
                </a:ln>
                <a:effectLst/>
                <a:uLnTx/>
                <a:uFillTx/>
                <a:latin typeface="+mj-lt"/>
              </a:rPr>
              <a:t> offsite protection</a:t>
            </a:r>
            <a:endParaRPr kumimoji="0" lang="en-US" sz="1000" b="0" i="0" u="none" strike="noStrike" kern="1200" cap="none" spc="0" normalizeH="0" baseline="0" noProof="0" dirty="0" smtClean="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Safe, geo-replicated</a:t>
            </a:r>
            <a:r>
              <a:rPr kumimoji="0" lang="en-US" sz="1000" b="0" i="0" u="none" strike="noStrike" kern="1200" cap="none" spc="0" normalizeH="0" noProof="0" dirty="0" smtClean="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smtClean="0">
                <a:latin typeface="+mj-lt"/>
              </a:rPr>
              <a:t>Encrypted</a:t>
            </a:r>
            <a:r>
              <a:rPr lang="en-US" sz="1000" dirty="0" smtClean="0">
                <a:latin typeface="+mj-lt"/>
              </a:rPr>
              <a:t> backups</a:t>
            </a:r>
            <a:endParaRPr kumimoji="0" lang="en-US" sz="1000" b="0" i="0" u="none" strike="noStrike" kern="1200" cap="none" spc="0" normalizeH="0" baseline="0" noProof="0" dirty="0" smtClean="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smtClean="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smtClean="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smtClean="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smtClean="0">
                <a:latin typeface="+mj-lt"/>
              </a:rPr>
              <a:t>Flexible configuration</a:t>
            </a:r>
          </a:p>
          <a:p>
            <a:pPr lvl="1"/>
            <a:endParaRPr lang="en-US" sz="1000" dirty="0" smtClean="0">
              <a:latin typeface="+mj-lt"/>
            </a:endParaRPr>
          </a:p>
          <a:p>
            <a:pPr lvl="1"/>
            <a:endParaRPr lang="en-US" dirty="0" smtClean="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dirty="0" smtClean="0"/>
              <a:t>Here’s an easy way to do this - an IT administrator or a developer can use the Windows Azure Management Portal to create VMs in the cloud (step 1). Those VMs are created using Windows Azure Virtual Machines, the platform’s Infrastructure as a Service (</a:t>
            </a:r>
            <a:r>
              <a:rPr lang="en-US" dirty="0" err="1" smtClean="0"/>
              <a:t>IaaS</a:t>
            </a:r>
            <a:r>
              <a:rPr lang="en-US" dirty="0" smtClean="0"/>
              <a:t>) offering. Developers can supply their own VM images as ordinary VHDs or use VHDs provided by Windows Azure, with support for both Windows Server and Linux. Once the VMs exist, developers and testers can use them to build and test a new application, customizing the VMs as they see fit (step 2).</a:t>
            </a:r>
          </a:p>
          <a:p>
            <a:r>
              <a:rPr lang="en-US" dirty="0" smtClean="0"/>
              <a:t> </a:t>
            </a:r>
          </a:p>
          <a:p>
            <a:r>
              <a:rPr lang="en-US" dirty="0" smtClean="0"/>
              <a:t>Why would you want to do this? Two main reasons </a:t>
            </a:r>
            <a:r>
              <a:rPr lang="en-US" b="1" dirty="0" smtClean="0"/>
              <a:t>- low cost and speed</a:t>
            </a:r>
            <a:r>
              <a:rPr lang="en-US" dirty="0" smtClean="0"/>
              <a:t>. Windows Azure VMs are available to their users in a few minutes, while deploying VMs in an organization’s own datacenter can take days or weeks. Also, an organization pays for public cloud VMs by the hour, at prices ranging from $0.02 to $1.10 per hour. This is relatively inexpensive, and the VMs can be shut down when they’re not in use, making them even cheaper.</a:t>
            </a:r>
          </a:p>
          <a:p>
            <a:r>
              <a:rPr lang="en-US" dirty="0" smtClean="0"/>
              <a:t> </a:t>
            </a:r>
          </a:p>
          <a:p>
            <a:r>
              <a:rPr lang="en-US" dirty="0" smtClean="0"/>
              <a:t>Furthermore, with a </a:t>
            </a:r>
            <a:r>
              <a:rPr lang="en-US" b="1" dirty="0" smtClean="0"/>
              <a:t>gallery of images </a:t>
            </a:r>
            <a:r>
              <a:rPr lang="en-US" dirty="0" smtClean="0"/>
              <a:t>to readily choose from - like Windows Server, SQL Server, and various Linux distributions - your developers can quickly grab the images and start building or testing applications.</a:t>
            </a:r>
          </a:p>
          <a:p>
            <a:r>
              <a:rPr lang="en-US" dirty="0" smtClean="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smtClean="0"/>
              <a:t>In addition to using VMs in Azure to build a test and </a:t>
            </a:r>
            <a:r>
              <a:rPr lang="en-US" dirty="0" err="1" smtClean="0"/>
              <a:t>dev</a:t>
            </a:r>
            <a:r>
              <a:rPr lang="en-US" dirty="0" smtClean="0"/>
              <a:t> environment, your developers can rapidly create apps using the various other services that would usually require time to set up on-premises. For example, there are </a:t>
            </a:r>
            <a:r>
              <a:rPr lang="en-US" b="1" dirty="0" smtClean="0"/>
              <a:t>ready- to-use-services</a:t>
            </a:r>
            <a:r>
              <a:rPr lang="en-US" dirty="0" smtClean="0"/>
              <a:t> in Windows Azure such as caching or </a:t>
            </a:r>
            <a:r>
              <a:rPr lang="en-US" dirty="0" err="1" smtClean="0"/>
              <a:t>NoSQL</a:t>
            </a:r>
            <a:r>
              <a:rPr lang="en-US" dirty="0" smtClean="0"/>
              <a:t> databases or SQL Database which are offered as services. Typically, if you had to setup a development environment on-premises, you’d need up servers for all of these and you’d need licenses. With Azure, you eliminate all of this and give your developers a developer friendly environment. </a:t>
            </a:r>
          </a:p>
          <a:p>
            <a:endParaRPr lang="en-US" dirty="0" smtClean="0"/>
          </a:p>
          <a:p>
            <a:endParaRPr lang="en-US" dirty="0" smtClean="0"/>
          </a:p>
          <a:p>
            <a:pPr>
              <a:lnSpc>
                <a:spcPct val="90000"/>
              </a:lnSpc>
            </a:pPr>
            <a:r>
              <a:rPr lang="en-US" b="1" spc="-50" dirty="0" smtClean="0">
                <a:gradFill>
                  <a:gsLst>
                    <a:gs pos="2917">
                      <a:schemeClr val="tx1"/>
                    </a:gs>
                    <a:gs pos="30000">
                      <a:schemeClr val="tx1"/>
                    </a:gs>
                  </a:gsLst>
                  <a:lin ang="5400000" scaled="0"/>
                </a:gradFill>
              </a:rPr>
              <a:t>Benefits: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Deliver Faster</a:t>
            </a:r>
            <a:r>
              <a:rPr lang="en-US" spc="-50" dirty="0" smtClean="0">
                <a:gradFill>
                  <a:gsLst>
                    <a:gs pos="2917">
                      <a:schemeClr val="tx1"/>
                    </a:gs>
                    <a:gs pos="30000">
                      <a:schemeClr val="tx1"/>
                    </a:gs>
                  </a:gsLst>
                  <a:lin ang="5400000" scaled="0"/>
                </a:gradFill>
              </a:rPr>
              <a:t>.  Agile development with no waiting for IT, new hardware, or availability of existing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boxes.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Cost</a:t>
            </a:r>
            <a:r>
              <a:rPr lang="en-US" spc="-50" dirty="0" smtClean="0">
                <a:gradFill>
                  <a:gsLst>
                    <a:gs pos="2917">
                      <a:schemeClr val="tx1"/>
                    </a:gs>
                    <a:gs pos="30000">
                      <a:schemeClr val="tx1"/>
                    </a:gs>
                  </a:gsLst>
                  <a:lin ang="5400000" scaled="0"/>
                </a:gradFill>
              </a:rPr>
              <a:t>.  Eliminate cap-ex expense and yet build test environments that scale better than ever.</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Use Existing Tools.  </a:t>
            </a:r>
            <a:r>
              <a:rPr lang="en-US" spc="-50" dirty="0" smtClean="0">
                <a:gradFill>
                  <a:gsLst>
                    <a:gs pos="2917">
                      <a:schemeClr val="tx1"/>
                    </a:gs>
                    <a:gs pos="30000">
                      <a:schemeClr val="tx1"/>
                    </a:gs>
                  </a:gsLst>
                  <a:lin ang="5400000" scaled="0"/>
                </a:gradFill>
              </a:rPr>
              <a:t>Continue using the development languages, tools and lifecycle technologies you are using today.  </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Test Better.</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Build bigger test environments that simulate real customer load including spikes without resource contention on the cloud’s “infinite” resources.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Leave Production Alone.</a:t>
            </a:r>
            <a:r>
              <a:rPr lang="en-US" b="1" spc="-50" baseline="0" dirty="0" smtClean="0">
                <a:gradFill>
                  <a:gsLst>
                    <a:gs pos="2917">
                      <a:schemeClr val="tx1"/>
                    </a:gs>
                    <a:gs pos="30000">
                      <a:schemeClr val="tx1"/>
                    </a:gs>
                  </a:gsLst>
                  <a:lin ang="5400000" scaled="0"/>
                </a:gradFill>
              </a:rPr>
              <a:t>  </a:t>
            </a:r>
            <a:r>
              <a:rPr lang="en-US" spc="-50" dirty="0" smtClean="0">
                <a:gradFill>
                  <a:gsLst>
                    <a:gs pos="2917">
                      <a:schemeClr val="tx1"/>
                    </a:gs>
                    <a:gs pos="30000">
                      <a:schemeClr val="tx1"/>
                    </a:gs>
                  </a:gsLst>
                  <a:lin ang="5400000" scaled="0"/>
                </a:gradFill>
              </a:rPr>
              <a:t>Prevent </a:t>
            </a:r>
            <a:r>
              <a:rPr lang="en-US" spc="-50" dirty="0" err="1" smtClean="0">
                <a:gradFill>
                  <a:gsLst>
                    <a:gs pos="2917">
                      <a:schemeClr val="tx1"/>
                    </a:gs>
                    <a:gs pos="30000">
                      <a:schemeClr val="tx1"/>
                    </a:gs>
                  </a:gsLst>
                  <a:lin ang="5400000" scaled="0"/>
                </a:gradFill>
              </a:rPr>
              <a:t>dev</a:t>
            </a:r>
            <a:r>
              <a:rPr lang="en-US" spc="-50" dirty="0" smtClean="0">
                <a:gradFill>
                  <a:gsLst>
                    <a:gs pos="2917">
                      <a:schemeClr val="tx1"/>
                    </a:gs>
                    <a:gs pos="30000">
                      <a:schemeClr val="tx1"/>
                    </a:gs>
                  </a:gsLst>
                  <a:lin ang="5400000" scaled="0"/>
                </a:gradFill>
              </a:rPr>
              <a:t>/test apps from affecting on-premise production performance.  Even virtualized on-premise test workloads can on-premise production on shared machines.</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Access Existing Resources </a:t>
            </a:r>
            <a:r>
              <a:rPr lang="en-US" spc="-50" dirty="0" smtClean="0">
                <a:gradFill>
                  <a:gsLst>
                    <a:gs pos="2917">
                      <a:schemeClr val="tx1"/>
                    </a:gs>
                    <a:gs pos="30000">
                      <a:schemeClr val="tx1"/>
                    </a:gs>
                  </a:gsLst>
                  <a:lin ang="5400000" scaled="0"/>
                </a:gradFill>
              </a:rPr>
              <a:t>- Securely network from the cloud to on-premise to test against systems of record if necessary.</a:t>
            </a:r>
          </a:p>
          <a:p>
            <a:pPr marL="457200" indent="-457200">
              <a:lnSpc>
                <a:spcPct val="90000"/>
              </a:lnSpc>
              <a:buAutoNum type="arabicPeriod"/>
            </a:pPr>
            <a:r>
              <a:rPr lang="en-US" b="1" spc="-50" dirty="0" smtClean="0">
                <a:gradFill>
                  <a:gsLst>
                    <a:gs pos="2917">
                      <a:schemeClr val="tx1"/>
                    </a:gs>
                    <a:gs pos="30000">
                      <a:schemeClr val="tx1"/>
                    </a:gs>
                  </a:gsLst>
                  <a:lin ang="5400000" scaled="0"/>
                </a:gradFill>
              </a:rPr>
              <a:t>Deploy Anywhere</a:t>
            </a:r>
            <a:r>
              <a:rPr lang="en-US" b="1" spc="-50" baseline="0" dirty="0" smtClean="0">
                <a:gradFill>
                  <a:gsLst>
                    <a:gs pos="2917">
                      <a:schemeClr val="tx1"/>
                    </a:gs>
                    <a:gs pos="30000">
                      <a:schemeClr val="tx1"/>
                    </a:gs>
                  </a:gsLst>
                  <a:lin ang="5400000" scaled="0"/>
                </a:gradFill>
              </a:rPr>
              <a:t> with </a:t>
            </a:r>
            <a:r>
              <a:rPr lang="en-US" b="1" spc="-50" dirty="0" smtClean="0">
                <a:gradFill>
                  <a:gsLst>
                    <a:gs pos="2917">
                      <a:schemeClr val="tx1"/>
                    </a:gs>
                    <a:gs pos="30000">
                      <a:schemeClr val="tx1"/>
                    </a:gs>
                  </a:gsLst>
                  <a:lin ang="5400000" scaled="0"/>
                </a:gradFill>
              </a:rPr>
              <a:t>No Lock-in</a:t>
            </a:r>
            <a:r>
              <a:rPr lang="en-US" spc="-50" dirty="0" smtClean="0">
                <a:gradFill>
                  <a:gsLst>
                    <a:gs pos="2917">
                      <a:schemeClr val="tx1"/>
                    </a:gs>
                    <a:gs pos="30000">
                      <a:schemeClr val="tx1"/>
                    </a:gs>
                  </a:gsLst>
                  <a:lin ang="5400000" scaled="0"/>
                </a:gradFill>
              </a:rPr>
              <a:t>. Once testing deploy either in the cloud or on-premise</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9558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everything</a:t>
            </a:r>
            <a:r>
              <a:rPr lang="en-US" baseline="0" dirty="0" smtClean="0"/>
              <a:t> is developed and tested, you o course have the choice of running in Azure or bringing it back to production environment on your premises. </a:t>
            </a:r>
          </a:p>
          <a:p>
            <a:endParaRPr lang="en-US" dirty="0" smtClean="0"/>
          </a:p>
          <a:p>
            <a:r>
              <a:rPr lang="en-US" dirty="0" smtClean="0"/>
              <a:t>If that’s the case, moving the deployment</a:t>
            </a:r>
            <a:r>
              <a:rPr lang="en-US" baseline="0" dirty="0" smtClean="0"/>
              <a:t> is easy</a:t>
            </a:r>
            <a:r>
              <a:rPr lang="en-US" dirty="0" smtClean="0"/>
              <a:t>. Because Windows Azure VMs use the exact same format as the Windows Server Hyper-V i.e. VHD. So if it runs on Hyper-V it runs in Azure and vice-versa. In fact, Windows Azure is built on the same foundation as Windows Server 2012!</a:t>
            </a:r>
          </a:p>
          <a:p>
            <a:endParaRPr lang="en-US" dirty="0" smtClean="0"/>
          </a:p>
          <a:p>
            <a:r>
              <a:rPr lang="en-US" dirty="0" smtClean="0"/>
              <a:t>This is unique</a:t>
            </a:r>
            <a:r>
              <a:rPr lang="en-US" baseline="0" dirty="0" smtClean="0"/>
              <a:t> for us. Other public cloud vendors will convert the image into proprietary formats and it becomes hard to convert back.</a:t>
            </a:r>
            <a:endParaRPr lang="en-US" dirty="0" smtClean="0"/>
          </a:p>
          <a:p>
            <a:endParaRPr lang="en-US" dirty="0" smtClean="0"/>
          </a:p>
          <a:p>
            <a:r>
              <a:rPr lang="en-US" sz="1000" kern="1200" dirty="0" smtClean="0">
                <a:solidFill>
                  <a:schemeClr val="tx1"/>
                </a:solidFill>
                <a:effectLst/>
                <a:latin typeface="Segoe UI Light" pitchFamily="34" charset="0"/>
                <a:ea typeface="+mn-ea"/>
                <a:cs typeface="+mn-cs"/>
              </a:rPr>
              <a:t>If you have your</a:t>
            </a:r>
            <a:r>
              <a:rPr lang="en-US" sz="1000" kern="1200" baseline="0" dirty="0" smtClean="0">
                <a:solidFill>
                  <a:schemeClr val="tx1"/>
                </a:solidFill>
                <a:effectLst/>
                <a:latin typeface="Segoe UI Light" pitchFamily="34" charset="0"/>
                <a:ea typeface="+mn-ea"/>
                <a:cs typeface="+mn-cs"/>
              </a:rPr>
              <a:t> on-premises environment on a different platform other than Hyper-V, </a:t>
            </a:r>
            <a:r>
              <a:rPr lang="en-US" sz="1000" kern="1200" dirty="0" smtClean="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smtClean="0"/>
              <a:t> </a:t>
            </a:r>
          </a:p>
          <a:p>
            <a:endParaRPr lang="en-US" dirty="0" smtClean="0"/>
          </a:p>
          <a:p>
            <a:r>
              <a:rPr lang="en-US" dirty="0" smtClean="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9218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smtClean="0">
                <a:solidFill>
                  <a:schemeClr val="tx1"/>
                </a:solidFill>
                <a:effectLst/>
                <a:latin typeface="Segoe UI Light" pitchFamily="34" charset="0"/>
                <a:ea typeface="+mn-ea"/>
                <a:cs typeface="+mn-cs"/>
              </a:rPr>
              <a:t>Click</a:t>
            </a:r>
            <a:r>
              <a:rPr lang="en-US" sz="1000" kern="1200" dirty="0" smtClean="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smtClean="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smtClean="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smtClean="0">
                <a:solidFill>
                  <a:schemeClr val="tx1"/>
                </a:solidFill>
                <a:effectLst/>
                <a:latin typeface="Segoe UI Light" pitchFamily="34" charset="0"/>
                <a:ea typeface="+mn-ea"/>
                <a:cs typeface="+mn-cs"/>
              </a:rPr>
              <a:t>fortune 1000 </a:t>
            </a:r>
            <a:r>
              <a:rPr lang="en-US" sz="1000" kern="1200" dirty="0" smtClean="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Multi0factor</a:t>
            </a:r>
            <a:r>
              <a:rPr lang="en-US" sz="1000" kern="1200" baseline="0" dirty="0" smtClean="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smtClean="0">
              <a:solidFill>
                <a:schemeClr val="tx1"/>
              </a:solidFill>
              <a:effectLst/>
              <a:latin typeface="Segoe UI Light" pitchFamily="34" charset="0"/>
              <a:ea typeface="+mn-ea"/>
              <a:cs typeface="+mn-cs"/>
            </a:endParaRP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Extend your Datacenter </a:t>
            </a:r>
            <a:endParaRPr lang="en-US" dirty="0"/>
          </a:p>
          <a:p>
            <a:r>
              <a:rPr lang="en-US" dirty="0"/>
              <a:t> </a:t>
            </a:r>
          </a:p>
          <a:p>
            <a:r>
              <a:rPr lang="en-US" dirty="0"/>
              <a:t>Own the base, rent the rest! Extend your datacenter by building capacity on-demand.</a:t>
            </a:r>
          </a:p>
          <a:p>
            <a:r>
              <a:rPr lang="en-US" dirty="0"/>
              <a:t> </a:t>
            </a:r>
          </a:p>
          <a:p>
            <a:pPr marL="0" marR="0" indent="0" algn="l" defTabSz="932503" rtl="0" eaLnBrk="1" fontAlgn="auto" latinLnBrk="0" hangingPunct="1">
              <a:lnSpc>
                <a:spcPct val="90000"/>
              </a:lnSpc>
              <a:spcBef>
                <a:spcPts val="0"/>
              </a:spcBef>
              <a:spcAft>
                <a:spcPts val="340"/>
              </a:spcAft>
              <a:buClrTx/>
              <a:buSzTx/>
              <a:buFontTx/>
              <a:buNone/>
              <a:tabLst/>
              <a:defRPr/>
            </a:pPr>
            <a:r>
              <a:rPr lang="en-US" dirty="0"/>
              <a:t>With Windows Azure, you can literally create a virtual “datacenter” in the Cloud. You can do this by leveraging a feature called </a:t>
            </a:r>
            <a:r>
              <a:rPr lang="en-US" b="1" dirty="0"/>
              <a:t>Virtual </a:t>
            </a:r>
            <a:r>
              <a:rPr lang="en-US" b="1" dirty="0" smtClean="0"/>
              <a:t>Network (VNET) </a:t>
            </a:r>
            <a:r>
              <a:rPr lang="en-US" dirty="0"/>
              <a:t>which allows you to </a:t>
            </a:r>
            <a:r>
              <a:rPr lang="en-US" dirty="0" smtClean="0"/>
              <a:t>create a logically isolated section of Azure </a:t>
            </a:r>
            <a:r>
              <a:rPr lang="en-US" dirty="0"/>
              <a:t>and treat it like your own network. You can </a:t>
            </a:r>
            <a:r>
              <a:rPr lang="en-US" dirty="0" smtClean="0"/>
              <a:t>customize</a:t>
            </a:r>
            <a:r>
              <a:rPr lang="en-US" baseline="0" dirty="0" smtClean="0"/>
              <a:t> the network configuration for a VNET - </a:t>
            </a:r>
            <a:r>
              <a:rPr lang="en-US" dirty="0" smtClean="0"/>
              <a:t>create </a:t>
            </a:r>
            <a:r>
              <a:rPr lang="en-US" dirty="0"/>
              <a:t>subnets, assign private IP addresses and bring your own DNS server if you wish. </a:t>
            </a:r>
            <a:r>
              <a:rPr lang="en-US" sz="1000" b="0" i="0" kern="1200" dirty="0" smtClean="0">
                <a:solidFill>
                  <a:schemeClr val="tx1"/>
                </a:solidFill>
                <a:effectLst/>
                <a:latin typeface="Segoe UI Light" pitchFamily="34" charset="0"/>
                <a:ea typeface="+mn-ea"/>
                <a:cs typeface="+mn-cs"/>
              </a:rPr>
              <a:t> Within a virtual network for example, you can create a public-facing subnet for your webservers that has access to the Internet, and place your backend systems such as databases or application servers in a private-facing subnet with no Internet access.</a:t>
            </a:r>
            <a:endParaRPr lang="en-US" dirty="0" smtClean="0"/>
          </a:p>
          <a:p>
            <a:endParaRPr lang="en-US" dirty="0" smtClean="0"/>
          </a:p>
          <a:p>
            <a:endParaRPr lang="en-US" dirty="0" smtClean="0"/>
          </a:p>
          <a:p>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59610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smtClean="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smtClean="0">
                <a:solidFill>
                  <a:schemeClr val="tx1"/>
                </a:solidFill>
                <a:effectLst/>
                <a:latin typeface="Segoe UI Light" pitchFamily="34" charset="0"/>
                <a:ea typeface="+mn-ea"/>
                <a:cs typeface="+mn-cs"/>
              </a:rPr>
              <a:t>rd</a:t>
            </a:r>
            <a:r>
              <a:rPr lang="en-US" sz="1000" kern="1200" dirty="0" smtClean="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Let’s say you have individual PCs behind the firewall that you want to connect directly to Azure—or that you have remote workers. You</a:t>
            </a:r>
            <a:r>
              <a:rPr lang="en-US" baseline="0" dirty="0" smtClean="0"/>
              <a:t> can connect securely to the virtual network In Azure from anywhere using the VPN client in Windows. Because it works across firewalls and proxies, it doesn’t matter if users are behind your firewall, behind someone else’s firewall, or are remote.</a:t>
            </a:r>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607733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690" rtl="0" eaLnBrk="1" fontAlgn="auto" latinLnBrk="0" hangingPunct="1">
              <a:lnSpc>
                <a:spcPct val="90000"/>
              </a:lnSpc>
              <a:spcBef>
                <a:spcPts val="0"/>
              </a:spcBef>
              <a:spcAft>
                <a:spcPts val="340"/>
              </a:spcAft>
              <a:buClrTx/>
              <a:buSzTx/>
              <a:buFontTx/>
              <a:buNone/>
              <a:tabLst/>
              <a:defRPr/>
            </a:pPr>
            <a:r>
              <a:rPr lang="en-US" dirty="0" smtClean="0"/>
              <a:t>What you saw previously was</a:t>
            </a:r>
            <a:r>
              <a:rPr lang="en-US" baseline="0" dirty="0" smtClean="0"/>
              <a:t> how you set up a hybrid connectivity between on-premises and Windows Azure over the public Internet. While easy and quick to set up, there are some limitations to using the internet—things like limited </a:t>
            </a:r>
            <a:r>
              <a:rPr lang="en-US" baseline="0" dirty="0" err="1" smtClean="0"/>
              <a:t>bandwith</a:t>
            </a:r>
            <a:r>
              <a:rPr lang="en-US" baseline="0" dirty="0" smtClean="0"/>
              <a:t> or latencies, or corporate policies that require </a:t>
            </a:r>
            <a:r>
              <a:rPr lang="en-US" baseline="0" dirty="0" err="1" smtClean="0"/>
              <a:t>require</a:t>
            </a:r>
            <a:r>
              <a:rPr lang="en-US" baseline="0" dirty="0" smtClean="0"/>
              <a:t> higher levels of security than traffic traveling over the public internet (even if its encrypted).</a:t>
            </a:r>
          </a:p>
          <a:p>
            <a:pPr marL="0" marR="0" indent="0" algn="l" defTabSz="931690"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a set of technologies that will provide you private connections with Windows Azure. There are two types of private connectivity:</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add Windows Azure to a carrier-provided MPLS network: We announced a partnership with AT&amp;T, which will allow customers to seamlessly add Azure resources to existing MPLS VPNs provided by AT&amp;T.</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r>
              <a:rPr lang="en-US" baseline="0" dirty="0" smtClean="0"/>
              <a:t>The ability to connect with Azure datacenters at peering exchange locations globally. We have partnered with </a:t>
            </a:r>
            <a:r>
              <a:rPr lang="en-US" baseline="0" dirty="0" err="1" smtClean="0"/>
              <a:t>Equinix</a:t>
            </a:r>
            <a:r>
              <a:rPr lang="en-US" baseline="0" dirty="0" smtClean="0"/>
              <a:t>, </a:t>
            </a:r>
            <a:r>
              <a:rPr lang="en-US" baseline="0" dirty="0" err="1" smtClean="0"/>
              <a:t>whichcan</a:t>
            </a:r>
            <a:r>
              <a:rPr lang="en-US" baseline="0" dirty="0" smtClean="0"/>
              <a:t> provide cross-connects between the customer's network and Azure.</a:t>
            </a:r>
          </a:p>
          <a:p>
            <a:pPr marL="228600" marR="0" indent="-228600" algn="l" defTabSz="931690" rtl="0" eaLnBrk="1" fontAlgn="auto" latinLnBrk="0" hangingPunct="1">
              <a:lnSpc>
                <a:spcPct val="90000"/>
              </a:lnSpc>
              <a:spcBef>
                <a:spcPts val="0"/>
              </a:spcBef>
              <a:spcAft>
                <a:spcPts val="340"/>
              </a:spcAft>
              <a:buClrTx/>
              <a:buSzTx/>
              <a:buFontTx/>
              <a:buAutoNum type="alphaLcParenR"/>
              <a:tabLst/>
              <a:defRPr/>
            </a:pPr>
            <a:endParaRPr lang="en-US" baseline="0" dirty="0" smtClean="0"/>
          </a:p>
          <a:p>
            <a:pPr marL="0" marR="0" indent="0" algn="l" defTabSz="931690" rtl="0" eaLnBrk="1" fontAlgn="auto" latinLnBrk="0" hangingPunct="1">
              <a:lnSpc>
                <a:spcPct val="90000"/>
              </a:lnSpc>
              <a:spcBef>
                <a:spcPts val="0"/>
              </a:spcBef>
              <a:spcAft>
                <a:spcPts val="340"/>
              </a:spcAft>
              <a:buClrTx/>
              <a:buSzTx/>
              <a:buFontTx/>
              <a:buNone/>
              <a:tabLst/>
              <a:defRPr/>
            </a:pPr>
            <a:r>
              <a:rPr lang="en-US" baseline="0" dirty="0" smtClean="0"/>
              <a:t>We’re working on both options now, and are onboarding a limited number of customers before the end of 2013. We expect the solution to be ready for general availability in H1 2014.</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Extend your datacenter with virtualization and networking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469962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 you do with a hybrid</a:t>
            </a:r>
            <a:r>
              <a:rPr lang="en-US" baseline="0" dirty="0" smtClean="0"/>
              <a:t> cloud? Here are some examples of what you can look forward to.</a:t>
            </a:r>
          </a:p>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548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48865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Reach </a:t>
            </a:r>
            <a:r>
              <a:rPr lang="en-US" b="1" dirty="0"/>
              <a:t>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smtClean="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Extend internal web apps to mobile devices</a:t>
            </a:r>
            <a:r>
              <a:rPr lang="en-US" sz="1000" kern="1200" dirty="0" smtClean="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Quickly build and deploy consumer facing apps</a:t>
            </a:r>
            <a:r>
              <a:rPr lang="en-US" sz="1000" kern="1200" dirty="0" smtClean="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smtClean="0">
                <a:solidFill>
                  <a:schemeClr val="tx1"/>
                </a:solidFill>
                <a:effectLst/>
                <a:latin typeface="Segoe UI Light" pitchFamily="34" charset="0"/>
                <a:ea typeface="+mn-ea"/>
                <a:cs typeface="+mn-cs"/>
              </a:rPr>
              <a:t>Twilio</a:t>
            </a:r>
            <a:r>
              <a:rPr lang="en-US" sz="1000" kern="1200" dirty="0" smtClean="0">
                <a:solidFill>
                  <a:schemeClr val="tx1"/>
                </a:solidFill>
                <a:effectLst/>
                <a:latin typeface="Segoe UI Light" pitchFamily="34" charset="0"/>
                <a:ea typeface="+mn-ea"/>
                <a:cs typeface="+mn-cs"/>
              </a:rPr>
              <a:t> for adding voice/SMS or </a:t>
            </a:r>
            <a:r>
              <a:rPr lang="en-US" sz="1000" kern="1200" dirty="0" err="1" smtClean="0">
                <a:solidFill>
                  <a:schemeClr val="tx1"/>
                </a:solidFill>
                <a:effectLst/>
                <a:latin typeface="Segoe UI Light" pitchFamily="34" charset="0"/>
                <a:ea typeface="+mn-ea"/>
                <a:cs typeface="+mn-cs"/>
              </a:rPr>
              <a:t>SendGrid</a:t>
            </a:r>
            <a:r>
              <a:rPr lang="en-US" sz="1000" kern="1200" dirty="0" smtClean="0">
                <a:solidFill>
                  <a:schemeClr val="tx1"/>
                </a:solidFill>
                <a:effectLst/>
                <a:latin typeface="Segoe UI Light" pitchFamily="34" charset="0"/>
                <a:ea typeface="+mn-ea"/>
                <a:cs typeface="+mn-cs"/>
              </a:rPr>
              <a:t> for sending email to further accelerate development.</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a:t>
            </a:r>
            <a:r>
              <a:rPr lang="en-US" sz="1000" b="1" kern="1200" dirty="0" smtClean="0">
                <a:solidFill>
                  <a:schemeClr val="tx1"/>
                </a:solidFill>
                <a:effectLst/>
                <a:latin typeface="Segoe UI Light" pitchFamily="34" charset="0"/>
                <a:ea typeface="+mn-ea"/>
                <a:cs typeface="+mn-cs"/>
              </a:rPr>
              <a:t>Land your app on any platform or device</a:t>
            </a:r>
            <a:r>
              <a:rPr lang="en-US" sz="1000" kern="1200" dirty="0" smtClean="0">
                <a:solidFill>
                  <a:schemeClr val="tx1"/>
                </a:solidFill>
                <a:effectLst/>
                <a:latin typeface="Segoe UI Light" pitchFamily="34" charset="0"/>
                <a:ea typeface="+mn-ea"/>
                <a:cs typeface="+mn-cs"/>
              </a:rPr>
              <a:t>: Mobile Services provides out of the box support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smtClean="0">
                <a:solidFill>
                  <a:schemeClr val="tx1"/>
                </a:solidFill>
                <a:effectLst/>
                <a:latin typeface="Segoe UI Light" pitchFamily="34" charset="0"/>
                <a:ea typeface="+mn-ea"/>
                <a:cs typeface="+mn-cs"/>
              </a:rPr>
              <a:t>Xamarin.iOS</a:t>
            </a:r>
            <a:r>
              <a:rPr lang="en-US" sz="1000" kern="1200" dirty="0" smtClean="0">
                <a:solidFill>
                  <a:schemeClr val="tx1"/>
                </a:solidFill>
                <a:effectLst/>
                <a:latin typeface="Segoe UI Light" pitchFamily="34" charset="0"/>
                <a:ea typeface="+mn-ea"/>
                <a:cs typeface="+mn-cs"/>
              </a:rPr>
              <a:t> and </a:t>
            </a:r>
            <a:r>
              <a:rPr lang="en-US" sz="1000" kern="1200" dirty="0" err="1" smtClean="0">
                <a:solidFill>
                  <a:schemeClr val="tx1"/>
                </a:solidFill>
                <a:effectLst/>
                <a:latin typeface="Segoe UI Light" pitchFamily="34" charset="0"/>
                <a:ea typeface="+mn-ea"/>
                <a:cs typeface="+mn-cs"/>
              </a:rPr>
              <a:t>Xamarin.Android</a:t>
            </a:r>
            <a:r>
              <a:rPr lang="en-US" sz="1000" kern="1200" dirty="0" smtClean="0">
                <a:solidFill>
                  <a:schemeClr val="tx1"/>
                </a:solidFill>
                <a:effectLst/>
                <a:latin typeface="Segoe UI Light" pitchFamily="34" charset="0"/>
                <a:ea typeface="+mn-ea"/>
                <a:cs typeface="+mn-cs"/>
              </a:rPr>
              <a:t> to write native apps for </a:t>
            </a:r>
            <a:r>
              <a:rPr lang="en-US" sz="1000" kern="1200" dirty="0" err="1" smtClean="0">
                <a:solidFill>
                  <a:schemeClr val="tx1"/>
                </a:solidFill>
                <a:effectLst/>
                <a:latin typeface="Segoe UI Light" pitchFamily="34" charset="0"/>
                <a:ea typeface="+mn-ea"/>
                <a:cs typeface="+mn-cs"/>
              </a:rPr>
              <a:t>iOS</a:t>
            </a:r>
            <a:r>
              <a:rPr lang="en-US" sz="1000" kern="1200" dirty="0" smtClean="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10/14/2014</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49</a:t>
            </a:fld>
            <a:endParaRPr lang="en-US" dirty="0"/>
          </a:p>
        </p:txBody>
      </p:sp>
      <p:sp>
        <p:nvSpPr>
          <p:cNvPr id="11" name="Header Placeholder 10"/>
          <p:cNvSpPr>
            <a:spLocks noGrp="1"/>
          </p:cNvSpPr>
          <p:nvPr>
            <p:ph type="hdr" sz="quarter" idx="13"/>
          </p:nvPr>
        </p:nvSpPr>
        <p:spPr/>
        <p:txBody>
          <a:bodyPr/>
          <a:lstStyle/>
          <a:p>
            <a:r>
              <a:rPr lang="en-US" smtClean="0"/>
              <a:t>System Center Marketing</a:t>
            </a:r>
            <a:endParaRPr lang="en-US" dirty="0" smtClean="0"/>
          </a:p>
        </p:txBody>
      </p:sp>
    </p:spTree>
    <p:extLst>
      <p:ext uri="{BB962C8B-B14F-4D97-AF65-F5344CB8AC3E}">
        <p14:creationId xmlns:p14="http://schemas.microsoft.com/office/powerpoint/2010/main" val="3064271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3M is one of the largest manufacturers in the world but, when it comes to launching new businesses, it scrutinizes startup costs as closely as any entrepreneur. That’s why 3M chose to host its new Visual Attention Service on Windows Azure. Because subscription costs are “negligible” and managers avoid the administration associated with hardware acquisition, those managers can focus on growing their business—and have boosted revenue by 50 percent.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3M, long ensconced at the highest echelons of the global elite, has global IT networks to support its US$29.6 billion in annual revenues. Still, it wants to maximize IT agility and cost-effectiveness, especially from its new ventures. One such venture—think of it as an internal startup—is the 3M Visual Attention Service (VAS), begun three years ago. The business unit grew out of corporate research into how the brain processes visual information. Using 3M-developed proprietary algorithms, the unit has the ability to show its customers how </a:t>
            </a:r>
            <a:r>
              <a:rPr lang="en-US" sz="1000" i="1" kern="1200" dirty="0" smtClean="0">
                <a:solidFill>
                  <a:schemeClr val="tx1"/>
                </a:solidFill>
                <a:effectLst/>
                <a:latin typeface="Segoe UI Light" pitchFamily="34" charset="0"/>
                <a:ea typeface="+mn-ea"/>
                <a:cs typeface="+mn-cs"/>
              </a:rPr>
              <a:t>their</a:t>
            </a:r>
            <a:r>
              <a:rPr lang="en-US" sz="1000" kern="1200" dirty="0" smtClean="0">
                <a:solidFill>
                  <a:schemeClr val="tx1"/>
                </a:solidFill>
                <a:effectLst/>
                <a:latin typeface="Segoe UI Light" pitchFamily="34" charset="0"/>
                <a:ea typeface="+mn-ea"/>
                <a:cs typeface="+mn-cs"/>
              </a:rPr>
              <a:t> customers will look at marketing materials: what spots they’ll look at, for how long, and in what order. That’s crucial information for refining web pages, ads, posters, video, and any other visual marketing material for maximum impact and return on investment.</a:t>
            </a:r>
          </a:p>
          <a:p>
            <a:endParaRPr lang="en-US" sz="1000" kern="1200" dirty="0" smtClean="0">
              <a:solidFill>
                <a:schemeClr val="tx1"/>
              </a:solidFill>
              <a:effectLst/>
              <a:latin typeface="Segoe UI Light" pitchFamily="34" charset="0"/>
              <a:ea typeface="+mn-ea"/>
              <a:cs typeface="+mn-cs"/>
            </a:endParaRPr>
          </a:p>
          <a:p>
            <a:r>
              <a:rPr lang="en-US" sz="1000" kern="1200" dirty="0" smtClean="0">
                <a:solidFill>
                  <a:schemeClr val="tx1"/>
                </a:solidFill>
                <a:effectLst/>
                <a:latin typeface="Segoe UI Light" pitchFamily="34" charset="0"/>
                <a:ea typeface="+mn-ea"/>
                <a:cs typeface="+mn-cs"/>
              </a:rPr>
              <a:t>The initial deployment of VAS focused on a single web interface, supported by three Windows Azure instances, through which 3M customers uploaded their designs and received analyses in 15 to 20 seconds. Today, 12 Windows Azure instances—needed to support the steadily growing demand—support not just the web interface, but also phone apps, a Photoshop plug-in, and clients created through third-party software development kits. Total application response time—including the time for a customer to upload its design, for the VAS application to analyze it, and for the customer to receive its analysis—has accelerated to 2-to-3 seconds.</a:t>
            </a:r>
          </a:p>
          <a:p>
            <a:r>
              <a:rPr lang="en-US" sz="1000" kern="1200" dirty="0" smtClean="0">
                <a:solidFill>
                  <a:schemeClr val="tx1"/>
                </a:solidFill>
                <a:effectLst/>
                <a:latin typeface="Segoe UI Light" pitchFamily="34" charset="0"/>
                <a:ea typeface="+mn-ea"/>
                <a:cs typeface="+mn-cs"/>
              </a:rPr>
              <a:t> </a:t>
            </a:r>
          </a:p>
          <a:p>
            <a:r>
              <a:rPr lang="en-US" sz="1000" b="1" kern="1200" dirty="0" smtClean="0">
                <a:solidFill>
                  <a:schemeClr val="tx1"/>
                </a:solidFill>
                <a:effectLst/>
                <a:latin typeface="Segoe UI Light" pitchFamily="34" charset="0"/>
                <a:ea typeface="+mn-ea"/>
                <a:cs typeface="+mn-cs"/>
              </a:rPr>
              <a:t>Benefits</a:t>
            </a: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Minimizes Internal Management Time, Cost</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Familiar </a:t>
            </a:r>
            <a:r>
              <a:rPr lang="en-US" sz="1000" kern="1200" dirty="0" err="1" smtClean="0">
                <a:solidFill>
                  <a:schemeClr val="tx1"/>
                </a:solidFill>
                <a:effectLst/>
                <a:latin typeface="Segoe UI Light" pitchFamily="34" charset="0"/>
                <a:ea typeface="+mn-ea"/>
                <a:cs typeface="+mn-cs"/>
              </a:rPr>
              <a:t>Dev</a:t>
            </a:r>
            <a:r>
              <a:rPr lang="en-US" sz="1000" kern="1200" dirty="0" smtClean="0">
                <a:solidFill>
                  <a:schemeClr val="tx1"/>
                </a:solidFill>
                <a:effectLst/>
                <a:latin typeface="Segoe UI Light" pitchFamily="34" charset="0"/>
                <a:ea typeface="+mn-ea"/>
                <a:cs typeface="+mn-cs"/>
              </a:rPr>
              <a:t> tools – Visual Studio</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Spurs 50 Percent Revenue Growth</a:t>
            </a:r>
            <a:endParaRPr lang="en-US" dirty="0" smtClean="0">
              <a:effectLst/>
            </a:endParaRPr>
          </a:p>
          <a:p>
            <a:pPr marL="171450" lvl="0" indent="-171450">
              <a:buFont typeface="Arial" panose="020B0604020202020204" pitchFamily="34" charset="0"/>
              <a:buChar char="•"/>
            </a:pPr>
            <a:r>
              <a:rPr lang="en-US" sz="1000" kern="1200" dirty="0" smtClean="0">
                <a:solidFill>
                  <a:schemeClr val="tx1"/>
                </a:solidFill>
                <a:effectLst/>
                <a:latin typeface="Segoe UI Light" pitchFamily="34" charset="0"/>
                <a:ea typeface="+mn-ea"/>
                <a:cs typeface="+mn-cs"/>
              </a:rPr>
              <a:t>Instills Customer Confidence – partnership with Microsoft</a:t>
            </a:r>
            <a:endParaRPr lang="en-US" dirty="0" smtClean="0">
              <a:effectLst/>
            </a:endParaRPr>
          </a:p>
          <a:p>
            <a:r>
              <a:rPr lang="en-US" sz="1000" b="1" kern="1200" dirty="0" smtClean="0">
                <a:solidFill>
                  <a:schemeClr val="tx1"/>
                </a:solidFill>
                <a:effectLst/>
                <a:latin typeface="Segoe UI Light" pitchFamily="34" charset="0"/>
                <a:ea typeface="+mn-ea"/>
                <a:cs typeface="+mn-cs"/>
              </a:rPr>
              <a:t>Uses: </a:t>
            </a:r>
          </a:p>
          <a:p>
            <a:pPr lvl="0"/>
            <a:r>
              <a:rPr lang="en-US" sz="1000" kern="1200" dirty="0" smtClean="0">
                <a:solidFill>
                  <a:schemeClr val="tx1"/>
                </a:solidFill>
                <a:effectLst/>
                <a:latin typeface="Segoe UI Light" pitchFamily="34" charset="0"/>
                <a:ea typeface="+mn-ea"/>
                <a:cs typeface="+mn-cs"/>
              </a:rPr>
              <a:t>Windows Azure</a:t>
            </a:r>
          </a:p>
          <a:p>
            <a:pPr lvl="0"/>
            <a:r>
              <a:rPr lang="en-US" sz="1000" kern="1200" dirty="0" smtClean="0">
                <a:solidFill>
                  <a:schemeClr val="tx1"/>
                </a:solidFill>
                <a:effectLst/>
                <a:latin typeface="Segoe UI Light" pitchFamily="34" charset="0"/>
                <a:ea typeface="+mn-ea"/>
                <a:cs typeface="+mn-cs"/>
              </a:rPr>
              <a:t>Microsoft SQL Azure</a:t>
            </a:r>
          </a:p>
          <a:p>
            <a:pPr lvl="0"/>
            <a:r>
              <a:rPr lang="en-US" sz="1000" kern="1200" dirty="0" smtClean="0">
                <a:solidFill>
                  <a:schemeClr val="tx1"/>
                </a:solidFill>
                <a:effectLst/>
                <a:latin typeface="Segoe UI Light" pitchFamily="34" charset="0"/>
                <a:ea typeface="+mn-ea"/>
                <a:cs typeface="+mn-cs"/>
              </a:rPr>
              <a:t>Microsoft Visual Studio</a:t>
            </a:r>
          </a:p>
          <a:p>
            <a:r>
              <a:rPr lang="en-US" sz="1000" kern="1200" dirty="0" smtClean="0">
                <a:solidFill>
                  <a:schemeClr val="tx1"/>
                </a:solidFill>
                <a:effectLst/>
                <a:latin typeface="Segoe UI Light" pitchFamily="34" charset="0"/>
                <a:ea typeface="+mn-ea"/>
                <a:cs typeface="+mn-cs"/>
              </a:rPr>
              <a:t> </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92526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is the largest Nonprofits in 60 countries, from schools and churches to hospitals and charities, have relied on </a:t>
            </a:r>
            <a:r>
              <a:rPr lang="en-US" sz="1000" kern="1200" dirty="0" err="1" smtClean="0">
                <a:solidFill>
                  <a:schemeClr val="tx1"/>
                </a:solidFill>
                <a:effectLst/>
                <a:latin typeface="Segoe UI Light" pitchFamily="34" charset="0"/>
                <a:ea typeface="+mn-ea"/>
                <a:cs typeface="+mn-cs"/>
              </a:rPr>
              <a:t>Blackbaud's</a:t>
            </a:r>
            <a:r>
              <a:rPr lang="en-US" sz="1000" kern="1200" dirty="0" smtClean="0">
                <a:solidFill>
                  <a:schemeClr val="tx1"/>
                </a:solidFill>
                <a:effectLst/>
                <a:latin typeface="Segoe UI Light" pitchFamily="34" charset="0"/>
                <a:ea typeface="+mn-ea"/>
                <a:cs typeface="+mn-cs"/>
              </a:rPr>
              <a:t> nonprofit software to help them achieve their missions. We bring together nonprofit technology and expertise to help organizations change the world.  Over 27,000 Nonprofits Rely on </a:t>
            </a: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to Raise Money, Manage Funds and Run Their Operations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They use </a:t>
            </a:r>
            <a:r>
              <a:rPr lang="en-US" sz="1000" kern="1200" dirty="0" err="1" smtClean="0">
                <a:solidFill>
                  <a:schemeClr val="tx1"/>
                </a:solidFill>
                <a:effectLst/>
                <a:latin typeface="Segoe UI Light" pitchFamily="34" charset="0"/>
                <a:ea typeface="+mn-ea"/>
                <a:cs typeface="+mn-cs"/>
              </a:rPr>
              <a:t>IaaS</a:t>
            </a:r>
            <a:r>
              <a:rPr lang="en-US" sz="1000" kern="1200" dirty="0" smtClean="0">
                <a:solidFill>
                  <a:schemeClr val="tx1"/>
                </a:solidFill>
                <a:effectLst/>
                <a:latin typeface="Segoe UI Light" pitchFamily="34" charset="0"/>
                <a:ea typeface="+mn-ea"/>
                <a:cs typeface="+mn-cs"/>
              </a:rPr>
              <a:t> with Windows Azure to host a number of their business operations tools.  They also use it for distance Learning – their program that allows non profits to enter, spin up a VM, get trained and spin the </a:t>
            </a:r>
            <a:r>
              <a:rPr lang="en-US" sz="1000" kern="1200" dirty="0" err="1" smtClean="0">
                <a:solidFill>
                  <a:schemeClr val="tx1"/>
                </a:solidFill>
                <a:effectLst/>
                <a:latin typeface="Segoe UI Light" pitchFamily="34" charset="0"/>
                <a:ea typeface="+mn-ea"/>
                <a:cs typeface="+mn-cs"/>
              </a:rPr>
              <a:t>Vm</a:t>
            </a:r>
            <a:r>
              <a:rPr lang="en-US" sz="1000" kern="1200" dirty="0" smtClean="0">
                <a:solidFill>
                  <a:schemeClr val="tx1"/>
                </a:solidFill>
                <a:effectLst/>
                <a:latin typeface="Segoe UI Light" pitchFamily="34" charset="0"/>
                <a:ea typeface="+mn-ea"/>
                <a:cs typeface="+mn-cs"/>
              </a:rPr>
              <a:t> down. No travel and easy training for customers.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Systems on </a:t>
            </a:r>
            <a:r>
              <a:rPr lang="en-US" sz="1000" kern="1200" dirty="0" err="1" smtClean="0">
                <a:solidFill>
                  <a:schemeClr val="tx1"/>
                </a:solidFill>
                <a:effectLst/>
                <a:latin typeface="Segoe UI Light" pitchFamily="34" charset="0"/>
                <a:ea typeface="+mn-ea"/>
                <a:cs typeface="+mn-cs"/>
              </a:rPr>
              <a:t>iaaS</a:t>
            </a:r>
            <a:r>
              <a:rPr lang="en-US" sz="1000" kern="1200" dirty="0" smtClean="0">
                <a:solidFill>
                  <a:schemeClr val="tx1"/>
                </a:solidFill>
                <a:effectLst/>
                <a:latin typeface="Segoe UI Light" pitchFamily="34" charset="0"/>
                <a:ea typeface="+mn-ea"/>
                <a:cs typeface="+mn-cs"/>
              </a:rPr>
              <a:t>:</a:t>
            </a:r>
          </a:p>
          <a:p>
            <a:r>
              <a:rPr lang="en-US" sz="1000" kern="1200" dirty="0" smtClean="0">
                <a:solidFill>
                  <a:schemeClr val="tx1"/>
                </a:solidFill>
                <a:effectLst/>
                <a:latin typeface="Segoe UI Light" pitchFamily="34" charset="0"/>
                <a:ea typeface="+mn-ea"/>
                <a:cs typeface="+mn-cs"/>
              </a:rPr>
              <a:t> </a:t>
            </a:r>
          </a:p>
          <a:p>
            <a:pPr lvl="0" fontAlgn="ctr"/>
            <a:r>
              <a:rPr lang="en-US" sz="1000" b="1" kern="1200" dirty="0" smtClean="0">
                <a:solidFill>
                  <a:schemeClr val="tx1"/>
                </a:solidFill>
                <a:effectLst/>
                <a:latin typeface="Segoe UI Light" pitchFamily="34" charset="0"/>
                <a:ea typeface="+mn-ea"/>
                <a:cs typeface="+mn-cs"/>
              </a:rPr>
              <a:t>“Distance Learning” – Solutions</a:t>
            </a:r>
            <a:endParaRPr lang="en-US" sz="1000" kern="1200" dirty="0" smtClean="0">
              <a:solidFill>
                <a:schemeClr val="tx1"/>
              </a:solidFill>
              <a:effectLst/>
              <a:latin typeface="Segoe UI Light" pitchFamily="34" charset="0"/>
              <a:ea typeface="+mn-ea"/>
              <a:cs typeface="+mn-cs"/>
            </a:endParaRPr>
          </a:p>
          <a:p>
            <a:pPr lvl="1" fontAlgn="ctr"/>
            <a:r>
              <a:rPr lang="en-US" sz="1000" kern="1200" dirty="0" smtClean="0">
                <a:solidFill>
                  <a:schemeClr val="tx1"/>
                </a:solidFill>
                <a:effectLst/>
                <a:latin typeface="Segoe UI Light" pitchFamily="34" charset="0"/>
                <a:ea typeface="+mn-ea"/>
                <a:cs typeface="+mn-cs"/>
              </a:rPr>
              <a:t>The Raiser's Edge</a:t>
            </a:r>
          </a:p>
          <a:p>
            <a:pPr lvl="1" fontAlgn="ctr"/>
            <a:r>
              <a:rPr lang="en-US" sz="1000" kern="1200" dirty="0" smtClean="0">
                <a:solidFill>
                  <a:schemeClr val="tx1"/>
                </a:solidFill>
                <a:effectLst/>
                <a:latin typeface="Segoe UI Light" pitchFamily="34" charset="0"/>
                <a:ea typeface="+mn-ea"/>
                <a:cs typeface="+mn-cs"/>
              </a:rPr>
              <a:t>The Financial Edge</a:t>
            </a:r>
          </a:p>
          <a:p>
            <a:pPr lvl="1" fontAlgn="ctr"/>
            <a:r>
              <a:rPr lang="en-US" sz="1000" kern="1200" dirty="0" smtClean="0">
                <a:solidFill>
                  <a:schemeClr val="tx1"/>
                </a:solidFill>
                <a:effectLst/>
                <a:latin typeface="Segoe UI Light" pitchFamily="34" charset="0"/>
                <a:ea typeface="+mn-ea"/>
                <a:cs typeface="+mn-cs"/>
              </a:rPr>
              <a:t>The Education Edge</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for Small Schools</a:t>
            </a:r>
          </a:p>
          <a:p>
            <a:pPr lvl="1" fontAlgn="ctr"/>
            <a:r>
              <a:rPr lang="en-US" sz="1000" kern="1200" dirty="0" smtClean="0">
                <a:solidFill>
                  <a:schemeClr val="tx1"/>
                </a:solidFill>
                <a:effectLst/>
                <a:latin typeface="Segoe UI Light" pitchFamily="34" charset="0"/>
                <a:ea typeface="+mn-ea"/>
                <a:cs typeface="+mn-cs"/>
              </a:rPr>
              <a:t>Student Information System</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a:t>
            </a:r>
            <a:r>
              <a:rPr lang="en-US" sz="1000" kern="1200" dirty="0" err="1" smtClean="0">
                <a:solidFill>
                  <a:schemeClr val="tx1"/>
                </a:solidFill>
                <a:effectLst/>
                <a:latin typeface="Segoe UI Light" pitchFamily="34" charset="0"/>
                <a:ea typeface="+mn-ea"/>
                <a:cs typeface="+mn-cs"/>
              </a:rPr>
              <a:t>NetCommunity</a:t>
            </a:r>
            <a:endParaRPr lang="en-US" sz="1000" kern="1200" dirty="0" smtClean="0">
              <a:solidFill>
                <a:schemeClr val="tx1"/>
              </a:solidFill>
              <a:effectLst/>
              <a:latin typeface="Segoe UI Light" pitchFamily="34" charset="0"/>
              <a:ea typeface="+mn-ea"/>
              <a:cs typeface="+mn-cs"/>
            </a:endParaRPr>
          </a:p>
          <a:p>
            <a:pPr lvl="2" fontAlgn="ctr"/>
            <a:r>
              <a:rPr lang="en-US" sz="1000" kern="1200" dirty="0" smtClean="0">
                <a:solidFill>
                  <a:schemeClr val="tx1"/>
                </a:solidFill>
                <a:effectLst/>
                <a:latin typeface="Segoe UI Light" pitchFamily="34" charset="0"/>
                <a:ea typeface="+mn-ea"/>
                <a:cs typeface="+mn-cs"/>
              </a:rPr>
              <a:t>Friends Asking Friends</a:t>
            </a:r>
          </a:p>
          <a:p>
            <a:pPr lvl="2" fontAlgn="ctr"/>
            <a:r>
              <a:rPr lang="en-US" sz="1000" kern="1200" dirty="0" smtClean="0">
                <a:solidFill>
                  <a:schemeClr val="tx1"/>
                </a:solidFill>
                <a:effectLst/>
                <a:latin typeface="Segoe UI Light" pitchFamily="34" charset="0"/>
                <a:ea typeface="+mn-ea"/>
                <a:cs typeface="+mn-cs"/>
              </a:rPr>
              <a:t>Grow</a:t>
            </a:r>
          </a:p>
          <a:p>
            <a:pPr lvl="2" fontAlgn="ctr"/>
            <a:r>
              <a:rPr lang="en-US" sz="1000" kern="1200" dirty="0" smtClean="0">
                <a:solidFill>
                  <a:schemeClr val="tx1"/>
                </a:solidFill>
                <a:effectLst/>
                <a:latin typeface="Segoe UI Light" pitchFamily="34" charset="0"/>
                <a:ea typeface="+mn-ea"/>
                <a:cs typeface="+mn-cs"/>
              </a:rPr>
              <a:t>Spark</a:t>
            </a: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Direct Marketing</a:t>
            </a:r>
          </a:p>
          <a:p>
            <a:pPr lvl="1" fontAlgn="ctr"/>
            <a:r>
              <a:rPr lang="en-US" sz="1000" kern="1200" dirty="0" err="1" smtClean="0">
                <a:solidFill>
                  <a:schemeClr val="tx1"/>
                </a:solidFill>
                <a:effectLst/>
                <a:latin typeface="Segoe UI Light" pitchFamily="34" charset="0"/>
                <a:ea typeface="+mn-ea"/>
                <a:cs typeface="+mn-cs"/>
              </a:rPr>
              <a:t>Altru</a:t>
            </a:r>
            <a:endParaRPr lang="en-US" sz="1000" kern="1200" dirty="0" smtClean="0">
              <a:solidFill>
                <a:schemeClr val="tx1"/>
              </a:solidFill>
              <a:effectLst/>
              <a:latin typeface="Segoe UI Light" pitchFamily="34" charset="0"/>
              <a:ea typeface="+mn-ea"/>
              <a:cs typeface="+mn-cs"/>
            </a:endParaRPr>
          </a:p>
          <a:p>
            <a:pPr lvl="1" fontAlgn="ctr"/>
            <a:r>
              <a:rPr lang="en-US" sz="1000" kern="1200" dirty="0" err="1" smtClean="0">
                <a:solidFill>
                  <a:schemeClr val="tx1"/>
                </a:solidFill>
                <a:effectLst/>
                <a:latin typeface="Segoe UI Light" pitchFamily="34" charset="0"/>
                <a:ea typeface="+mn-ea"/>
                <a:cs typeface="+mn-cs"/>
              </a:rPr>
              <a:t>Blackbaud</a:t>
            </a:r>
            <a:r>
              <a:rPr lang="en-US" sz="1000" kern="1200" dirty="0" smtClean="0">
                <a:solidFill>
                  <a:schemeClr val="tx1"/>
                </a:solidFill>
                <a:effectLst/>
                <a:latin typeface="Segoe UI Light" pitchFamily="34" charset="0"/>
                <a:ea typeface="+mn-ea"/>
                <a:cs typeface="+mn-cs"/>
              </a:rPr>
              <a:t> CRM</a:t>
            </a:r>
          </a:p>
          <a:p>
            <a:r>
              <a:rPr lang="en-US" sz="1000" kern="1200" dirty="0" smtClean="0">
                <a:solidFill>
                  <a:schemeClr val="tx1"/>
                </a:solidFill>
                <a:effectLst/>
                <a:latin typeface="Segoe UI Light" pitchFamily="34" charset="0"/>
                <a:ea typeface="+mn-ea"/>
                <a:cs typeface="+mn-cs"/>
              </a:rPr>
              <a:t>Research Point</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770235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smtClean="0">
                <a:solidFill>
                  <a:schemeClr val="tx1"/>
                </a:solidFill>
                <a:effectLst/>
                <a:latin typeface="Segoe UI Light" pitchFamily="34" charset="0"/>
                <a:ea typeface="+mn-ea"/>
                <a:cs typeface="+mn-cs"/>
              </a:rPr>
              <a:t> </a:t>
            </a:r>
          </a:p>
          <a:p>
            <a:pPr lvl="0"/>
            <a:r>
              <a:rPr lang="en-US" sz="1000" b="1" kern="1200" dirty="0" smtClean="0">
                <a:solidFill>
                  <a:schemeClr val="tx1"/>
                </a:solidFill>
                <a:effectLst/>
                <a:latin typeface="Segoe UI Light" pitchFamily="34" charset="0"/>
                <a:ea typeface="+mn-ea"/>
                <a:cs typeface="+mn-cs"/>
              </a:rPr>
              <a:t>Integration</a:t>
            </a:r>
            <a:r>
              <a:rPr lang="en-US" sz="1000" kern="1200" dirty="0" smtClean="0">
                <a:solidFill>
                  <a:schemeClr val="tx1"/>
                </a:solidFill>
                <a:effectLst/>
                <a:latin typeface="Segoe UI Light" pitchFamily="34" charset="0"/>
                <a:ea typeface="+mn-ea"/>
                <a:cs typeface="+mn-cs"/>
              </a:rPr>
              <a:t> – So you can integrate with your existing apps and infrastructure. </a:t>
            </a:r>
          </a:p>
          <a:p>
            <a:pPr lvl="0"/>
            <a:r>
              <a:rPr lang="en-US" sz="1000" b="1" kern="1200" dirty="0" smtClean="0">
                <a:solidFill>
                  <a:schemeClr val="tx1"/>
                </a:solidFill>
                <a:effectLst/>
                <a:latin typeface="Segoe UI Light" pitchFamily="34" charset="0"/>
                <a:ea typeface="+mn-ea"/>
                <a:cs typeface="+mn-cs"/>
              </a:rPr>
              <a:t>Heterogeneity</a:t>
            </a:r>
            <a:r>
              <a:rPr lang="en-US" sz="1000" kern="1200" dirty="0" smtClean="0">
                <a:solidFill>
                  <a:schemeClr val="tx1"/>
                </a:solidFill>
                <a:effectLst/>
                <a:latin typeface="Segoe UI Light" pitchFamily="34" charset="0"/>
                <a:ea typeface="+mn-ea"/>
                <a:cs typeface="+mn-cs"/>
              </a:rPr>
              <a:t> -  So you can continue to support multiple languages, frameworks, OSs</a:t>
            </a:r>
          </a:p>
          <a:p>
            <a:pPr lvl="0"/>
            <a:r>
              <a:rPr lang="en-US" sz="1000" b="1" kern="1200" dirty="0" smtClean="0">
                <a:solidFill>
                  <a:schemeClr val="tx1"/>
                </a:solidFill>
                <a:effectLst/>
                <a:latin typeface="Segoe UI Light" pitchFamily="34" charset="0"/>
                <a:ea typeface="+mn-ea"/>
                <a:cs typeface="+mn-cs"/>
              </a:rPr>
              <a:t>Security </a:t>
            </a:r>
            <a:r>
              <a:rPr lang="en-US" sz="1000" kern="1200" dirty="0" smtClean="0">
                <a:solidFill>
                  <a:schemeClr val="tx1"/>
                </a:solidFill>
                <a:effectLst/>
                <a:latin typeface="Segoe UI Light" pitchFamily="34" charset="0"/>
                <a:ea typeface="+mn-ea"/>
                <a:cs typeface="+mn-cs"/>
              </a:rPr>
              <a:t>– So you continue to run your enterprise apps securely and reliably</a:t>
            </a:r>
          </a:p>
          <a:p>
            <a:pPr lvl="0"/>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5</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 Learn. Test. – Embrace Rapid Innovation Using Cloud Labs for </a:t>
            </a:r>
            <a:r>
              <a:rPr lang="en-US" b="1" dirty="0" err="1"/>
              <a:t>Dev</a:t>
            </a:r>
            <a:r>
              <a:rPr lang="en-US" b="1" dirty="0"/>
              <a:t> &amp; Test</a:t>
            </a:r>
            <a:endParaRPr lang="en-US" dirty="0"/>
          </a:p>
          <a:p>
            <a:r>
              <a:rPr lang="en-US" dirty="0"/>
              <a:t>The first scenario we’ll review is one that applies broadly to every type of organization. Whether you’re a developer and a CEO – at the same time - in a one-person startup getting your mobile app out the door, or a multi-national enterprise with 100,000 employees, you need a sandbox to build, test and learn. And you need a safe, isolated zone to do it. </a:t>
            </a:r>
          </a:p>
          <a:p>
            <a:endParaRPr lang="en-US" dirty="0"/>
          </a:p>
          <a:p>
            <a:r>
              <a:rPr lang="en-US" dirty="0"/>
              <a:t>You can count on Windows Azure Infrastructure Services to quickly standup labs for testing and developing apps, validating app behavior, and creating presales, training, and teaching environments.  Provisioning Virtual Machines in minutes gives you access to a sandbox and a lab.  Most </a:t>
            </a:r>
            <a:r>
              <a:rPr lang="en-US" dirty="0" err="1"/>
              <a:t>dev</a:t>
            </a:r>
            <a:r>
              <a:rPr lang="en-US" dirty="0"/>
              <a:t>, test and lab environments are project-based and don’t need to be up and running 24x7.  When you’re done, simply turn your virtual machines off.  You pay for what you use and no more.</a:t>
            </a:r>
          </a:p>
          <a:p>
            <a:endParaRPr lang="en-US" dirty="0"/>
          </a:p>
          <a:p>
            <a:r>
              <a:rPr lang="en-US" dirty="0"/>
              <a:t>Let’s do the simple math. You have to pay at least $3000K  USD just for the most basic hardware box. Then, you need to acquire and pay for the O/S license to run on top of it, and the cost to power and cool that box. Instead, get a single small standard Windows Azure Virtual Machine; run it 24x7.  You pay about $83 USD per month. Get three, you pay about $250 per month.  That includes the O/S and the power and the cooling.   Say your project lasts six months, you are at about $1500 per month. </a:t>
            </a:r>
            <a:r>
              <a:rPr lang="en-US" b="1" dirty="0"/>
              <a:t>[I AM WARY OF THIS ROUGH COMPARISON, WE KEEP SAYING THIS IS NOT FOR COST REASONS AND YET WE MAKE IT SO BLACK AND WHITE COST COMPARISON. PLUS A LOT COMES INTO PLAY IN COMPARISON OF HARDWARE  , SPECS FOR SPEED AND MEMORY. I THINK WE SHOULD STAY AWAY]</a:t>
            </a:r>
          </a:p>
          <a:p>
            <a:endParaRPr lang="en-US" dirty="0"/>
          </a:p>
          <a:p>
            <a:r>
              <a:rPr lang="en-US" dirty="0"/>
              <a:t>Do you have server boxes under your developers’ desks where they create build environments and mimic production servers? Let Windows Azure Virtual Machines handle that for you - quickly. That server box under the desk does not need to run 24x7, be maintained all year long and refreshed every three years.  Get access to pre-built Windows Server and many other Microsoft workload images in the gallery, pick from the open source community VM Depot or bring a VHD image of your own. </a:t>
            </a:r>
          </a:p>
          <a:p>
            <a:endParaRPr lang="en-US" dirty="0"/>
          </a:p>
          <a:p>
            <a:r>
              <a:rPr lang="en-US" dirty="0"/>
              <a:t>Are you upgrading a line of business application to Windows Server 2012 and need to stress test your stack top to bottom? You can grow or shrink your sandbox and application load in real-time in Virtual Machines.  You get to stress your application load and infrastructure capacity in order to mitigate issues before they begin.  When you’re done, move to on-premises or simply connect to on-premises via a virtual network. </a:t>
            </a:r>
          </a:p>
          <a:p>
            <a:endParaRPr lang="en-US" dirty="0"/>
          </a:p>
          <a:p>
            <a:r>
              <a:rPr lang="en-US" dirty="0"/>
              <a:t>Do you have customer support teams that need to re-produce errors reported by internal and external clients in order to resolve app problems? Does your sales team need to demo an app running at scale on </a:t>
            </a:r>
            <a:r>
              <a:rPr lang="en-US" dirty="0" err="1"/>
              <a:t>Suse</a:t>
            </a:r>
            <a:r>
              <a:rPr lang="en-US" dirty="0"/>
              <a:t> Enterprise Linux in front of a customer?  Do you need to build a prototype of a SharePoint site before you bid for a new project? You don’t have to dedicate on-premises hardware for these if you don’t choose to; and you don’t need to acquire new hardware if you’re  short on time or budget. This is where Windows Azure Infrastructure Services comes through.  </a:t>
            </a:r>
          </a:p>
          <a:p>
            <a:endParaRPr lang="en-US" dirty="0"/>
          </a:p>
          <a:p>
            <a:r>
              <a:rPr lang="en-US" dirty="0"/>
              <a:t>Yet, it’s not just about replicating infrastructure.  Your developers need tools to work, too.</a:t>
            </a:r>
          </a:p>
          <a:p>
            <a:r>
              <a:rPr lang="en-US" dirty="0"/>
              <a:t>Sometimes it is about building new rich apps and reducing developer cycle times. When you want to reduce dependencies of your developer teams on IT operations for rolling-out test environments, consider running Team Foundation Server (TFS) in Virtual Machines. You can roll out farms on-demand and continue to access TFS from on-premises installed tools such as Visual Studio, Microsoft Test Manager and browser apps.  Testers in your team also can configure and manage test labs using TFS Test Lab Management quickly. </a:t>
            </a:r>
            <a:r>
              <a:rPr lang="en-US" i="1" dirty="0">
                <a:solidFill>
                  <a:srgbClr val="FF0000"/>
                </a:solidFill>
              </a:rPr>
              <a:t>&lt;</a:t>
            </a:r>
            <a:r>
              <a:rPr lang="en-US" b="1" i="1" dirty="0">
                <a:solidFill>
                  <a:srgbClr val="FF0000"/>
                </a:solidFill>
              </a:rPr>
              <a:t>if TFS falls through, have to remove&gt;</a:t>
            </a:r>
          </a:p>
          <a:p>
            <a:endParaRPr lang="en-US" dirty="0"/>
          </a:p>
          <a:p>
            <a:r>
              <a:rPr lang="en-US" dirty="0"/>
              <a:t>Or, when you want to collaborate with development partners who don’t have access to your corpnet, TFS in Virtual Machines provides the right infrastructure.</a:t>
            </a:r>
            <a:r>
              <a:rPr lang="en-US" dirty="0" smtClean="0">
                <a:effectLst/>
              </a:rPr>
              <a:t> </a:t>
            </a:r>
            <a:r>
              <a:rPr lang="en-US" dirty="0"/>
              <a:t> </a:t>
            </a: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ABC610-1CB8-4F99-AB86-1A851E5146AB}"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300610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RadioShack wanted to enhance its capacity to deliver product-availability information and promotional coupons to its customers and sales partners. The retailer worked with </a:t>
            </a:r>
            <a:r>
              <a:rPr lang="en-US" sz="1000" kern="1200" dirty="0" err="1" smtClean="0">
                <a:solidFill>
                  <a:schemeClr val="tx1"/>
                </a:solidFill>
                <a:effectLst/>
                <a:latin typeface="Segoe UI Light" pitchFamily="34" charset="0"/>
                <a:ea typeface="+mn-ea"/>
                <a:cs typeface="+mn-cs"/>
              </a:rPr>
              <a:t>Pariveda</a:t>
            </a:r>
            <a:r>
              <a:rPr lang="en-US" sz="1000" kern="1200" dirty="0" smtClean="0">
                <a:solidFill>
                  <a:schemeClr val="tx1"/>
                </a:solidFill>
                <a:effectLst/>
                <a:latin typeface="Segoe UI Light" pitchFamily="34" charset="0"/>
                <a:ea typeface="+mn-ea"/>
                <a:cs typeface="+mn-cs"/>
              </a:rPr>
              <a:t> Solutions to develop store locator, inventory, and coupon management solutions based on Windows Azure. As a result, RadioShack upgraded its marketing infrastructure, reduced costs, built better partnerships, enhanced customer satisfaction, and increased revenue.</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To provide customers and partners with store location and inventory information, RadioShack used a number of online mechanisms, but the company had challenges communicating real-time inventory visibility. “RadioShack does business through multiple channels, so it’s very important for us to deliver real-time product-availability data,” says Dan Buckley, Senior Director of IT at RadioShack. “But historically, we could only provide inventory visibility from close of business the previous day.”</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RadioShack had to involve multiple internal and third-party business teams, and significant engagement from its IT department. It could take close to a day just to generate the coupon codes. RadioShack wanted to create an automated coupon solution that would support the creation, delivery, validation, and redemption of coupon offers through stores, franchises, and partner-managed sales channels.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“We needed a solution that would enhance our capacity to deliver rich product and promotional content to our customers and sales partners,” says Buckley.</a:t>
            </a:r>
          </a:p>
          <a:p>
            <a:r>
              <a:rPr lang="en-US" sz="1000" kern="1200" dirty="0" smtClean="0">
                <a:solidFill>
                  <a:schemeClr val="tx1"/>
                </a:solidFill>
                <a:effectLst/>
                <a:latin typeface="Segoe UI Light" pitchFamily="34" charset="0"/>
                <a:ea typeface="+mn-ea"/>
                <a:cs typeface="+mn-cs"/>
              </a:rPr>
              <a:t> </a:t>
            </a:r>
          </a:p>
          <a:p>
            <a:r>
              <a:rPr lang="en-US" sz="1000" b="1" kern="1200" dirty="0" smtClean="0">
                <a:solidFill>
                  <a:schemeClr val="tx1"/>
                </a:solidFill>
                <a:effectLst/>
                <a:latin typeface="Segoe UI Light" pitchFamily="34" charset="0"/>
                <a:ea typeface="+mn-ea"/>
                <a:cs typeface="+mn-cs"/>
              </a:rPr>
              <a:t>Benefits:</a:t>
            </a:r>
            <a:endParaRPr lang="en-US" sz="1000" kern="1200" dirty="0" smtClean="0">
              <a:solidFill>
                <a:schemeClr val="tx1"/>
              </a:solidFill>
              <a:effectLst/>
              <a:latin typeface="Segoe UI Light" pitchFamily="34" charset="0"/>
              <a:ea typeface="+mn-ea"/>
              <a:cs typeface="+mn-cs"/>
            </a:endParaRPr>
          </a:p>
          <a:p>
            <a:r>
              <a:rPr lang="en-US" sz="1000" b="1" kern="1200" dirty="0" smtClean="0">
                <a:solidFill>
                  <a:schemeClr val="tx1"/>
                </a:solidFill>
                <a:effectLst/>
                <a:latin typeface="Segoe UI Light" pitchFamily="34" charset="0"/>
                <a:ea typeface="+mn-ea"/>
                <a:cs typeface="+mn-cs"/>
              </a:rPr>
              <a:t>RadioShack</a:t>
            </a:r>
            <a:r>
              <a:rPr lang="en-US" sz="1000" kern="1200" dirty="0" smtClean="0">
                <a:solidFill>
                  <a:schemeClr val="tx1"/>
                </a:solidFill>
                <a:effectLst/>
                <a:latin typeface="Segoe UI Light" pitchFamily="34" charset="0"/>
                <a:ea typeface="+mn-ea"/>
                <a:cs typeface="+mn-cs"/>
              </a:rPr>
              <a:t> used Windows Azure to build a coupon system that is simpler, faster, more accurate, and less expensive. Marketing teams can create up to 1 million coupon codes in just 30 minutes, without having to engage the IT team. Individual stores and marketing partners can get up-to-the-minute product availability data when they need it, without hard-to-manage VPN connections.</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“Instead of spending up to 80 hours helping a partner integrate with our network, my IT team can help them connect to our Windows Azure environment in a couple of hours,” says Buckley. </a:t>
            </a:r>
          </a:p>
          <a:p>
            <a:r>
              <a:rPr lang="en-US" sz="1000" kern="1200" dirty="0" smtClean="0">
                <a:solidFill>
                  <a:schemeClr val="tx1"/>
                </a:solidFill>
                <a:effectLst/>
                <a:latin typeface="Segoe UI Light" pitchFamily="34" charset="0"/>
                <a:ea typeface="+mn-ea"/>
                <a:cs typeface="+mn-cs"/>
              </a:rPr>
              <a:t> </a:t>
            </a:r>
          </a:p>
          <a:p>
            <a:r>
              <a:rPr lang="en-US" sz="1000" kern="1200" dirty="0" smtClean="0">
                <a:solidFill>
                  <a:schemeClr val="tx1"/>
                </a:solidFill>
                <a:effectLst/>
                <a:latin typeface="Segoe UI Light" pitchFamily="34" charset="0"/>
                <a:ea typeface="+mn-ea"/>
                <a:cs typeface="+mn-cs"/>
              </a:rPr>
              <a:t>Technology</a:t>
            </a:r>
          </a:p>
          <a:p>
            <a:pPr lvl="0"/>
            <a:r>
              <a:rPr lang="en-US" sz="1000" kern="1200" dirty="0" smtClean="0">
                <a:solidFill>
                  <a:schemeClr val="tx1"/>
                </a:solidFill>
                <a:effectLst/>
                <a:latin typeface="Segoe UI Light" pitchFamily="34" charset="0"/>
                <a:ea typeface="+mn-ea"/>
                <a:cs typeface="+mn-cs"/>
              </a:rPr>
              <a:t>Windows Azure Access Control Service</a:t>
            </a:r>
          </a:p>
          <a:p>
            <a:pPr lvl="0"/>
            <a:r>
              <a:rPr lang="en-US" sz="1000" kern="1200" dirty="0" smtClean="0">
                <a:solidFill>
                  <a:schemeClr val="tx1"/>
                </a:solidFill>
                <a:effectLst/>
                <a:latin typeface="Segoe UI Light" pitchFamily="34" charset="0"/>
                <a:ea typeface="+mn-ea"/>
                <a:cs typeface="+mn-cs"/>
              </a:rPr>
              <a:t>Windows Azure Blob Storage</a:t>
            </a:r>
          </a:p>
          <a:p>
            <a:pPr lvl="0"/>
            <a:r>
              <a:rPr lang="en-US" sz="1000" kern="1200" dirty="0" smtClean="0">
                <a:solidFill>
                  <a:schemeClr val="tx1"/>
                </a:solidFill>
                <a:effectLst/>
                <a:latin typeface="Segoe UI Light" pitchFamily="34" charset="0"/>
                <a:ea typeface="+mn-ea"/>
                <a:cs typeface="+mn-cs"/>
              </a:rPr>
              <a:t>Windows Azure Service Bus Relay</a:t>
            </a:r>
          </a:p>
          <a:p>
            <a:r>
              <a:rPr lang="en-US" sz="1000" kern="1200" dirty="0" smtClean="0">
                <a:solidFill>
                  <a:schemeClr val="tx1"/>
                </a:solidFill>
                <a:effectLst/>
                <a:latin typeface="Segoe UI Light" pitchFamily="34" charset="0"/>
                <a:ea typeface="+mn-ea"/>
                <a:cs typeface="+mn-cs"/>
              </a:rPr>
              <a:t>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C70758-D783-47CF-B539-3D35352C2E02}" type="datetime1">
              <a:rPr lang="en-US" smtClean="0"/>
              <a:t>10/14/2014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20411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On-premises AND Cloud</a:t>
            </a:r>
            <a:r>
              <a:rPr lang="en-US" sz="1000" kern="1200" dirty="0" smtClean="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smtClean="0">
                <a:solidFill>
                  <a:schemeClr val="tx1"/>
                </a:solidFill>
                <a:effectLst/>
                <a:latin typeface="Segoe UI Light" pitchFamily="34" charset="0"/>
                <a:ea typeface="+mn-ea"/>
                <a:cs typeface="+mn-cs"/>
              </a:rPr>
              <a:t>Think </a:t>
            </a:r>
            <a:r>
              <a:rPr lang="en-US" sz="1000" b="1" i="1" kern="1200" dirty="0" smtClean="0">
                <a:solidFill>
                  <a:schemeClr val="tx1"/>
                </a:solidFill>
                <a:effectLst/>
                <a:latin typeface="Segoe UI Light" pitchFamily="34" charset="0"/>
                <a:ea typeface="+mn-ea"/>
                <a:cs typeface="+mn-cs"/>
              </a:rPr>
              <a:t>and</a:t>
            </a:r>
            <a:r>
              <a:rPr lang="en-US" sz="1000" b="1" kern="1200" dirty="0" smtClean="0">
                <a:solidFill>
                  <a:schemeClr val="tx1"/>
                </a:solidFill>
                <a:effectLst/>
                <a:latin typeface="Segoe UI Light" pitchFamily="34" charset="0"/>
                <a:ea typeface="+mn-ea"/>
                <a:cs typeface="+mn-cs"/>
              </a:rPr>
              <a:t>, not </a:t>
            </a:r>
            <a:r>
              <a:rPr lang="en-US" sz="1000" b="1" i="1" kern="1200" dirty="0" smtClean="0">
                <a:solidFill>
                  <a:schemeClr val="tx1"/>
                </a:solidFill>
                <a:effectLst/>
                <a:latin typeface="Segoe UI Light" pitchFamily="34" charset="0"/>
                <a:ea typeface="+mn-ea"/>
                <a:cs typeface="+mn-cs"/>
              </a:rPr>
              <a:t>or</a:t>
            </a:r>
            <a:r>
              <a:rPr lang="en-US" sz="1000" kern="1200" dirty="0" smtClean="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smtClean="0">
                <a:solidFill>
                  <a:schemeClr val="tx1"/>
                </a:solidFill>
                <a:effectLst/>
                <a:latin typeface="Segoe UI Light" pitchFamily="34" charset="0"/>
                <a:ea typeface="+mn-ea"/>
                <a:cs typeface="+mn-cs"/>
              </a:rPr>
              <a:t>hybrid</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smtClean="0">
                <a:solidFill>
                  <a:schemeClr val="tx1"/>
                </a:solidFill>
                <a:effectLst/>
                <a:latin typeface="Segoe UI Light" pitchFamily="34" charset="0"/>
                <a:ea typeface="+mn-ea"/>
                <a:cs typeface="+mn-cs"/>
              </a:rPr>
              <a:t>Microsoft is</a:t>
            </a:r>
            <a:r>
              <a:rPr lang="en-US" sz="1000" b="1" kern="1200" baseline="0" dirty="0" smtClean="0">
                <a:solidFill>
                  <a:schemeClr val="tx1"/>
                </a:solidFill>
                <a:effectLst/>
                <a:latin typeface="Segoe UI Light" pitchFamily="34" charset="0"/>
                <a:ea typeface="+mn-ea"/>
                <a:cs typeface="+mn-cs"/>
              </a:rPr>
              <a:t> the only company </a:t>
            </a:r>
            <a:r>
              <a:rPr lang="en-US" sz="1000" kern="1200" baseline="0" dirty="0" smtClean="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smtClean="0">
                <a:solidFill>
                  <a:schemeClr val="tx1"/>
                </a:solidFill>
                <a:effectLst/>
                <a:latin typeface="Segoe UI Light" pitchFamily="34" charset="0"/>
                <a:ea typeface="+mn-ea"/>
                <a:cs typeface="+mn-cs"/>
              </a:rPr>
              <a:t>rd</a:t>
            </a:r>
            <a:r>
              <a:rPr lang="en-US" sz="1000" kern="1200" baseline="0" dirty="0" smtClean="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6</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smtClean="0">
                <a:solidFill>
                  <a:schemeClr val="tx1"/>
                </a:solidFill>
                <a:effectLst/>
                <a:latin typeface="Segoe UI Light" pitchFamily="34" charset="0"/>
                <a:ea typeface="+mn-ea"/>
                <a:cs typeface="+mn-cs"/>
              </a:rPr>
              <a:t>Open, Broad and flexible</a:t>
            </a:r>
            <a:r>
              <a:rPr lang="en-US" sz="1000" kern="1200" dirty="0" smtClean="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smtClean="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smtClean="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smtClean="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smtClean="0">
                <a:solidFill>
                  <a:schemeClr val="tx1"/>
                </a:solidFill>
                <a:effectLst/>
                <a:latin typeface="Segoe UI Light" pitchFamily="34" charset="0"/>
                <a:ea typeface="+mn-ea"/>
                <a:cs typeface="+mn-cs"/>
              </a:rPr>
              <a:t>In enterprises, Java and .NET are still most used, but developers are also using PHP, Python and other languages in addition. Windows Azure supports all these languages and more.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Windows Azure provides</a:t>
            </a:r>
            <a:r>
              <a:rPr lang="en-US" sz="1000" kern="1200" baseline="0" dirty="0" smtClean="0">
                <a:solidFill>
                  <a:schemeClr val="tx1"/>
                </a:solidFill>
                <a:effectLst/>
                <a:latin typeface="Segoe UI Light" pitchFamily="34" charset="0"/>
                <a:ea typeface="+mn-ea"/>
                <a:cs typeface="+mn-cs"/>
              </a:rPr>
              <a:t> </a:t>
            </a:r>
            <a:r>
              <a:rPr lang="en-US" sz="1000" b="1" kern="1200" baseline="0" dirty="0" smtClean="0">
                <a:solidFill>
                  <a:schemeClr val="tx1"/>
                </a:solidFill>
                <a:effectLst/>
                <a:latin typeface="Segoe UI Light" pitchFamily="34" charset="0"/>
                <a:ea typeface="+mn-ea"/>
                <a:cs typeface="+mn-cs"/>
              </a:rPr>
              <a:t>out-of-the box experience </a:t>
            </a:r>
            <a:r>
              <a:rPr lang="en-US" sz="1000" b="0" kern="1200" baseline="0" dirty="0" smtClean="0">
                <a:solidFill>
                  <a:schemeClr val="tx1"/>
                </a:solidFill>
                <a:effectLst/>
                <a:latin typeface="Segoe UI Light" pitchFamily="34" charset="0"/>
                <a:ea typeface="+mn-ea"/>
                <a:cs typeface="+mn-cs"/>
              </a:rPr>
              <a:t>for open frameworks like</a:t>
            </a:r>
            <a:r>
              <a:rPr lang="en-US" sz="1000" kern="1200" baseline="0" dirty="0" smtClean="0">
                <a:solidFill>
                  <a:schemeClr val="tx1"/>
                </a:solidFill>
                <a:effectLst/>
                <a:latin typeface="Segoe UI Light" pitchFamily="34" charset="0"/>
                <a:ea typeface="+mn-ea"/>
                <a:cs typeface="+mn-cs"/>
              </a:rPr>
              <a:t> </a:t>
            </a:r>
            <a:r>
              <a:rPr lang="en-US" sz="1000" kern="1200" baseline="0" dirty="0" err="1" smtClean="0">
                <a:solidFill>
                  <a:schemeClr val="tx1"/>
                </a:solidFill>
                <a:effectLst/>
                <a:latin typeface="Segoe UI Light" pitchFamily="34" charset="0"/>
                <a:ea typeface="+mn-ea"/>
                <a:cs typeface="+mn-cs"/>
              </a:rPr>
              <a:t>Hadoop</a:t>
            </a:r>
            <a:r>
              <a:rPr lang="en-US" sz="1000" kern="1200" baseline="0" dirty="0" smtClean="0">
                <a:solidFill>
                  <a:schemeClr val="tx1"/>
                </a:solidFill>
                <a:effectLst/>
                <a:latin typeface="Segoe UI Light" pitchFamily="34" charset="0"/>
                <a:ea typeface="+mn-ea"/>
                <a:cs typeface="+mn-cs"/>
              </a:rPr>
              <a:t>, web frameworks like </a:t>
            </a:r>
            <a:r>
              <a:rPr lang="en-US" sz="1000" kern="1200" baseline="0" dirty="0" err="1" smtClean="0">
                <a:solidFill>
                  <a:schemeClr val="tx1"/>
                </a:solidFill>
                <a:effectLst/>
                <a:latin typeface="Segoe UI Light" pitchFamily="34" charset="0"/>
                <a:ea typeface="+mn-ea"/>
                <a:cs typeface="+mn-cs"/>
              </a:rPr>
              <a:t>Wordpress</a:t>
            </a:r>
            <a:r>
              <a:rPr lang="en-US" sz="1000" kern="1200" baseline="0" dirty="0" smtClean="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not only support, but have </a:t>
            </a:r>
            <a:r>
              <a:rPr lang="en-US" sz="1000" b="1" kern="1200" dirty="0" smtClean="0">
                <a:solidFill>
                  <a:schemeClr val="tx1"/>
                </a:solidFill>
                <a:effectLst/>
                <a:latin typeface="Segoe UI Light" pitchFamily="34" charset="0"/>
                <a:ea typeface="+mn-ea"/>
                <a:cs typeface="+mn-cs"/>
              </a:rPr>
              <a:t>embraced open technologies</a:t>
            </a:r>
            <a:r>
              <a:rPr lang="en-US" sz="1000" kern="1200" dirty="0" smtClean="0">
                <a:solidFill>
                  <a:schemeClr val="tx1"/>
                </a:solidFill>
                <a:effectLst/>
                <a:latin typeface="Segoe UI Light" pitchFamily="34" charset="0"/>
                <a:ea typeface="+mn-ea"/>
                <a:cs typeface="+mn-cs"/>
              </a:rPr>
              <a:t>. </a:t>
            </a:r>
          </a:p>
          <a:p>
            <a:pPr lvl="0"/>
            <a:endParaRPr lang="en-US" sz="1000" kern="1200" dirty="0" smtClean="0">
              <a:solidFill>
                <a:schemeClr val="tx1"/>
              </a:solidFill>
              <a:effectLst/>
              <a:latin typeface="Segoe UI Light" pitchFamily="34" charset="0"/>
              <a:ea typeface="+mn-ea"/>
              <a:cs typeface="+mn-cs"/>
            </a:endParaRPr>
          </a:p>
          <a:p>
            <a:pPr lvl="0"/>
            <a:r>
              <a:rPr lang="en-US" sz="1000" kern="1200" dirty="0" smtClean="0">
                <a:solidFill>
                  <a:schemeClr val="tx1"/>
                </a:solidFill>
                <a:effectLst/>
                <a:latin typeface="Segoe UI Light" pitchFamily="34" charset="0"/>
                <a:ea typeface="+mn-ea"/>
                <a:cs typeface="+mn-cs"/>
              </a:rPr>
              <a:t>We also provide a broad set of services that provide you a good choice.</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smtClean="0">
                <a:solidFill>
                  <a:schemeClr val="tx1"/>
                </a:solidFill>
                <a:effectLst/>
                <a:latin typeface="Segoe UI Light" pitchFamily="34" charset="0"/>
                <a:ea typeface="+mn-ea"/>
                <a:cs typeface="+mn-cs"/>
              </a:rPr>
              <a:t>not an all or nothing</a:t>
            </a:r>
            <a:r>
              <a:rPr lang="en-US" sz="1000" kern="1200" dirty="0" smtClean="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Segoe UI Light" pitchFamily="34" charset="0"/>
                <a:ea typeface="+mn-ea"/>
                <a:cs typeface="+mn-cs"/>
              </a:rPr>
              <a:t>As you take the</a:t>
            </a:r>
            <a:r>
              <a:rPr lang="en-US" sz="1000" kern="1200" baseline="0" dirty="0" smtClean="0">
                <a:solidFill>
                  <a:schemeClr val="tx1"/>
                </a:solidFill>
                <a:effectLst/>
                <a:latin typeface="Segoe UI Light" pitchFamily="34" charset="0"/>
                <a:ea typeface="+mn-ea"/>
                <a:cs typeface="+mn-cs"/>
              </a:rPr>
              <a:t> journey into the Cloud, </a:t>
            </a:r>
            <a:r>
              <a:rPr lang="en-US" sz="1000" kern="1200" dirty="0" smtClean="0">
                <a:solidFill>
                  <a:schemeClr val="tx1"/>
                </a:solidFill>
                <a:effectLst/>
                <a:latin typeface="Segoe UI Light" pitchFamily="34" charset="0"/>
                <a:ea typeface="+mn-ea"/>
                <a:cs typeface="+mn-cs"/>
              </a:rPr>
              <a:t>you need a secure and trustworthy platform.</a:t>
            </a:r>
            <a:r>
              <a:rPr lang="en-US" sz="1000" kern="1200" baseline="0" dirty="0" smtClean="0">
                <a:solidFill>
                  <a:schemeClr val="tx1"/>
                </a:solidFill>
                <a:effectLst/>
                <a:latin typeface="Segoe UI Light" pitchFamily="34" charset="0"/>
                <a:ea typeface="+mn-ea"/>
                <a:cs typeface="+mn-cs"/>
              </a:rPr>
              <a:t> </a:t>
            </a:r>
            <a:r>
              <a:rPr lang="en-US" sz="1000" kern="1200" dirty="0" smtClean="0">
                <a:solidFill>
                  <a:schemeClr val="tx1"/>
                </a:solidFill>
                <a:effectLst/>
                <a:latin typeface="Segoe UI Light" pitchFamily="34" charset="0"/>
                <a:ea typeface="+mn-ea"/>
                <a:cs typeface="+mn-cs"/>
              </a:rPr>
              <a:t>And you need someone who’s committed to the Cloud. </a:t>
            </a:r>
          </a:p>
          <a:p>
            <a:endParaRPr lang="en-US" sz="1000" kern="1200" dirty="0" smtClean="0">
              <a:solidFill>
                <a:schemeClr val="tx1"/>
              </a:solidFill>
              <a:effectLst/>
              <a:latin typeface="Segoe UI Light" pitchFamily="34" charset="0"/>
              <a:ea typeface="+mn-ea"/>
              <a:cs typeface="+mn-cs"/>
            </a:endParaRPr>
          </a:p>
          <a:p>
            <a:r>
              <a:rPr lang="en-US" sz="1000" b="0" kern="1200" dirty="0" smtClean="0">
                <a:solidFill>
                  <a:schemeClr val="tx1"/>
                </a:solidFill>
                <a:effectLst/>
                <a:latin typeface="Segoe UI Light" pitchFamily="34" charset="0"/>
                <a:ea typeface="+mn-ea"/>
                <a:cs typeface="+mn-cs"/>
              </a:rPr>
              <a:t>Let’s talk about the three things that</a:t>
            </a:r>
            <a:r>
              <a:rPr lang="en-US" sz="1000" b="0" kern="1200" baseline="0" dirty="0" smtClean="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believe in Trust through Transparency. We are</a:t>
            </a:r>
            <a:r>
              <a:rPr lang="en-US" baseline="0" dirty="0" smtClean="0"/>
              <a:t> transparent in the following ways:</a:t>
            </a:r>
          </a:p>
          <a:p>
            <a:endParaRPr lang="en-US" baseline="0" dirty="0" smtClean="0"/>
          </a:p>
          <a:p>
            <a:pPr marL="228600" indent="-228600">
              <a:buAutoNum type="arabicPeriod"/>
            </a:pPr>
            <a:r>
              <a:rPr lang="en-US" baseline="0" dirty="0" smtClean="0"/>
              <a:t>We participate in industry standards like ISO 27001, SSAE16 and Cloud Security Alliance.</a:t>
            </a:r>
          </a:p>
          <a:p>
            <a:pPr marL="228600" indent="-228600">
              <a:buAutoNum type="arabicPeriod"/>
            </a:pPr>
            <a:r>
              <a:rPr lang="en-US" baseline="0" dirty="0" smtClean="0"/>
              <a:t>We undertake yearly audits with independent 3</a:t>
            </a:r>
            <a:r>
              <a:rPr lang="en-US" baseline="30000" dirty="0" smtClean="0"/>
              <a:t>rd</a:t>
            </a:r>
            <a:r>
              <a:rPr lang="en-US" baseline="0" dirty="0" smtClean="0"/>
              <a:t> parties</a:t>
            </a:r>
          </a:p>
          <a:p>
            <a:pPr marL="228600" indent="-228600">
              <a:buAutoNum type="arabicPeriod"/>
            </a:pPr>
            <a:r>
              <a:rPr lang="en-US" baseline="0" dirty="0" smtClean="0"/>
              <a:t>We provide a rich set of financially backed monthly SLAs (this differentiates us from other cloud providers like AMZN whose SLAs are fewer and annual). Monthly SLAs are more stringent with less room for error than </a:t>
            </a:r>
            <a:r>
              <a:rPr lang="en-US" baseline="0" dirty="0" err="1" smtClean="0"/>
              <a:t>yealy</a:t>
            </a:r>
            <a:r>
              <a:rPr lang="en-US" baseline="0" dirty="0" smtClean="0"/>
              <a:t> SLAs</a:t>
            </a:r>
          </a:p>
          <a:p>
            <a:pPr marL="228600" indent="-228600">
              <a:buAutoNum type="arabicPeriod"/>
            </a:pPr>
            <a:r>
              <a:rPr lang="en-US" baseline="0" dirty="0" smtClean="0"/>
              <a:t>All of our regulatory compliance and privacy policies are clearly explained in the online portal called Trust Center</a:t>
            </a:r>
          </a:p>
          <a:p>
            <a:pPr marL="228600" indent="-228600">
              <a:buAutoNum type="arabicPeriod"/>
            </a:pPr>
            <a:r>
              <a:rPr lang="en-US" baseline="0" dirty="0" smtClean="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10/14/2014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954936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3060845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3" y="264964"/>
            <a:ext cx="9143999" cy="904527"/>
          </a:xfrm>
        </p:spPr>
        <p:txBody>
          <a:bodyPr lIns="146139" tIns="91337" rIns="146139" bIns="91337"/>
          <a:lstStyle>
            <a:lvl1pPr>
              <a:lnSpc>
                <a:spcPct val="90000"/>
              </a:lnSpc>
              <a:defRPr sz="5199" baseline="0">
                <a:solidFill>
                  <a:schemeClr val="tx2"/>
                </a:solidFill>
              </a:defRPr>
            </a:lvl1pPr>
          </a:lstStyle>
          <a:p>
            <a:r>
              <a:rPr lang="en-US" dirty="0" smtClean="0"/>
              <a:t>Lorem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smtClean="0">
                <a:solidFill>
                  <a:srgbClr val="505050"/>
                </a:solidFill>
              </a:rPr>
              <a:t>Microsoft Confidential</a:t>
            </a:r>
            <a:endParaRPr>
              <a:solidFill>
                <a:srgbClr val="505050"/>
              </a:solidFill>
            </a:endParaRP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1097231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sp>
        <p:nvSpPr>
          <p:cNvPr id="11" name="Slide Number Placeholder 5"/>
          <p:cNvSpPr txBox="1">
            <a:spLocks/>
          </p:cNvSpPr>
          <p:nvPr/>
        </p:nvSpPr>
        <p:spPr>
          <a:xfrm>
            <a:off x="11762710" y="7368877"/>
            <a:ext cx="438755" cy="232711"/>
          </a:xfrm>
          <a:prstGeom prst="rect">
            <a:avLst/>
          </a:prstGeom>
        </p:spPr>
        <p:txBody>
          <a:bodyPr lIns="91395" tIns="45697" rIns="91395" bIns="45697"/>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78" y="1028702"/>
            <a:ext cx="11889559" cy="732769"/>
          </a:xfrm>
          <a:noFill/>
        </p:spPr>
        <p:txBody>
          <a:bodyPr lIns="146290" tIns="109717" rIns="146290" bIns="109717">
            <a:noAutofit/>
          </a:bodyPr>
          <a:lstStyle>
            <a:lvl1pPr marL="0" indent="0">
              <a:spcBef>
                <a:spcPts val="0"/>
              </a:spcBef>
              <a:buNone/>
              <a:defRPr sz="2799"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25564369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99552" y="6540102"/>
            <a:ext cx="4197310" cy="233151"/>
          </a:xfrm>
          <a:prstGeom prst="rect">
            <a:avLst/>
          </a:prstGeom>
        </p:spPr>
        <p:txBody>
          <a:bodyPr/>
          <a:lstStyle/>
          <a:p>
            <a:pPr defTabSz="1243245"/>
            <a:fld id="{7B2D3E9E-A95C-48F2-B4BF-A71542E0BE9A}" type="datetimeFigureOut">
              <a:rPr lang="en-US" sz="2448" smtClean="0">
                <a:solidFill>
                  <a:srgbClr val="292929"/>
                </a:solidFill>
              </a:rPr>
              <a:pPr defTabSz="1243245"/>
              <a:t>10/14/2014</a:t>
            </a:fld>
            <a:endParaRPr lang="en-US" sz="2448" dirty="0">
              <a:solidFill>
                <a:srgbClr val="292929"/>
              </a:solidFill>
            </a:endParaRPr>
          </a:p>
        </p:txBody>
      </p:sp>
      <p:sp>
        <p:nvSpPr>
          <p:cNvPr id="5" name="Footer Placeholder 4"/>
          <p:cNvSpPr>
            <a:spLocks noGrp="1"/>
          </p:cNvSpPr>
          <p:nvPr>
            <p:ph type="ftr" sz="quarter" idx="11"/>
          </p:nvPr>
        </p:nvSpPr>
        <p:spPr>
          <a:xfrm>
            <a:off x="699552" y="6685184"/>
            <a:ext cx="5130046" cy="233151"/>
          </a:xfrm>
          <a:prstGeom prst="rect">
            <a:avLst/>
          </a:prstGeom>
        </p:spPr>
        <p:txBody>
          <a:bodyPr/>
          <a:lstStyle/>
          <a:p>
            <a:pPr defTabSz="1243245"/>
            <a:endParaRPr lang="en-US" sz="2448" dirty="0">
              <a:solidFill>
                <a:srgbClr val="292929"/>
              </a:solidFill>
            </a:endParaRPr>
          </a:p>
        </p:txBody>
      </p:sp>
      <p:sp>
        <p:nvSpPr>
          <p:cNvPr id="6" name="Slide Number Placeholder 5"/>
          <p:cNvSpPr>
            <a:spLocks noGrp="1"/>
          </p:cNvSpPr>
          <p:nvPr>
            <p:ph type="sldNum" sz="quarter" idx="12"/>
          </p:nvPr>
        </p:nvSpPr>
        <p:spPr>
          <a:xfrm>
            <a:off x="8939661" y="5993399"/>
            <a:ext cx="2984754" cy="1424850"/>
          </a:xfrm>
          <a:prstGeom prst="rect">
            <a:avLst/>
          </a:prstGeom>
        </p:spPr>
        <p:txBody>
          <a:bodyPr/>
          <a:lstStyle/>
          <a:p>
            <a:pPr defTabSz="1243245"/>
            <a:fld id="{4FAB73BC-B049-4115-A692-8D63A059BFB8}" type="slidenum">
              <a:rPr lang="en-US" sz="2448" smtClean="0">
                <a:solidFill>
                  <a:srgbClr val="292929"/>
                </a:solidFill>
              </a:rPr>
              <a:pPr defTabSz="1243245"/>
              <a:t>‹#›</a:t>
            </a:fld>
            <a:endParaRPr lang="en-US" sz="2448" dirty="0">
              <a:solidFill>
                <a:srgbClr val="292929"/>
              </a:solidFill>
            </a:endParaRPr>
          </a:p>
        </p:txBody>
      </p:sp>
    </p:spTree>
    <p:extLst>
      <p:ext uri="{BB962C8B-B14F-4D97-AF65-F5344CB8AC3E}">
        <p14:creationId xmlns:p14="http://schemas.microsoft.com/office/powerpoint/2010/main" val="15593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1" y="2732559"/>
            <a:ext cx="9327356" cy="847278"/>
          </a:xfrm>
        </p:spPr>
        <p:txBody>
          <a:bodyPr anchor="b"/>
          <a:lstStyle>
            <a:lvl1pPr algn="ctr">
              <a:defRPr sz="6117"/>
            </a:lvl1pPr>
          </a:lstStyle>
          <a:p>
            <a:r>
              <a:rPr lang="en-US" smtClean="0"/>
              <a:t>Click to edit Master title style</a:t>
            </a:r>
            <a:endParaRPr lang="sv-SE"/>
          </a:p>
        </p:txBody>
      </p:sp>
      <p:sp>
        <p:nvSpPr>
          <p:cNvPr id="3" name="Subtitle 2"/>
          <p:cNvSpPr>
            <a:spLocks noGrp="1"/>
          </p:cNvSpPr>
          <p:nvPr>
            <p:ph type="subTitle" idx="1"/>
          </p:nvPr>
        </p:nvSpPr>
        <p:spPr>
          <a:xfrm>
            <a:off x="1554561" y="3673745"/>
            <a:ext cx="9327356" cy="338885"/>
          </a:xfrm>
        </p:spPr>
        <p:txBody>
          <a:bodyPr/>
          <a:lstStyle>
            <a:lvl1pPr marL="0" indent="0" algn="ctr">
              <a:buNone/>
              <a:defRPr sz="2447"/>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smtClean="0"/>
              <a:t>Click to edit Master subtitle style</a:t>
            </a:r>
            <a:endParaRPr lang="sv-SE"/>
          </a:p>
        </p:txBody>
      </p:sp>
      <p:sp>
        <p:nvSpPr>
          <p:cNvPr id="4" name="Date Placeholder 3"/>
          <p:cNvSpPr>
            <a:spLocks noGrp="1"/>
          </p:cNvSpPr>
          <p:nvPr>
            <p:ph type="dt" sz="half" idx="10"/>
          </p:nvPr>
        </p:nvSpPr>
        <p:spPr>
          <a:xfrm>
            <a:off x="855008" y="6482891"/>
            <a:ext cx="2798207" cy="372394"/>
          </a:xfrm>
          <a:prstGeom prst="rect">
            <a:avLst/>
          </a:prstGeom>
        </p:spPr>
        <p:txBody>
          <a:bodyPr/>
          <a:lstStyle/>
          <a:p>
            <a:pPr defTabSz="1243245"/>
            <a:fld id="{9E575BDE-DC1B-4C1A-A290-FFC291F822F3}" type="datetimeFigureOut">
              <a:rPr lang="sv-SE" sz="2448" smtClean="0">
                <a:solidFill>
                  <a:srgbClr val="292929"/>
                </a:solidFill>
              </a:rPr>
              <a:pPr defTabSz="1243245"/>
              <a:t>2014-10-14</a:t>
            </a:fld>
            <a:endParaRPr lang="sv-SE" sz="2448">
              <a:solidFill>
                <a:srgbClr val="292929"/>
              </a:solidFill>
            </a:endParaRPr>
          </a:p>
        </p:txBody>
      </p:sp>
      <p:sp>
        <p:nvSpPr>
          <p:cNvPr id="5" name="Footer Placeholder 4"/>
          <p:cNvSpPr>
            <a:spLocks noGrp="1"/>
          </p:cNvSpPr>
          <p:nvPr>
            <p:ph type="ftr" sz="quarter" idx="11"/>
          </p:nvPr>
        </p:nvSpPr>
        <p:spPr>
          <a:xfrm>
            <a:off x="4119584" y="6482891"/>
            <a:ext cx="4197310" cy="372394"/>
          </a:xfrm>
          <a:prstGeom prst="rect">
            <a:avLst/>
          </a:prstGeom>
        </p:spPr>
        <p:txBody>
          <a:bodyPr/>
          <a:lstStyle/>
          <a:p>
            <a:pPr defTabSz="1243245"/>
            <a:endParaRPr lang="sv-SE" sz="2448">
              <a:solidFill>
                <a:srgbClr val="292929"/>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1243245"/>
            <a:fld id="{4DB20A7F-9460-42F9-B0C6-CAAB39661E02}" type="slidenum">
              <a:rPr lang="sv-SE" sz="2448" smtClean="0">
                <a:solidFill>
                  <a:srgbClr val="292929"/>
                </a:solidFill>
              </a:rPr>
              <a:pPr defTabSz="1243245"/>
              <a:t>‹#›</a:t>
            </a:fld>
            <a:endParaRPr lang="sv-SE" sz="2448">
              <a:solidFill>
                <a:srgbClr val="292929"/>
              </a:solidFill>
            </a:endParaRPr>
          </a:p>
        </p:txBody>
      </p:sp>
    </p:spTree>
    <p:extLst>
      <p:ext uri="{BB962C8B-B14F-4D97-AF65-F5344CB8AC3E}">
        <p14:creationId xmlns:p14="http://schemas.microsoft.com/office/powerpoint/2010/main" val="3947683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582" r:id="rId5"/>
    <p:sldLayoutId id="2147484738" r:id="rId6"/>
    <p:sldLayoutId id="2147484739" r:id="rId7"/>
    <p:sldLayoutId id="2147484740" r:id="rId8"/>
    <p:sldLayoutId id="2147484741" r:id="rId9"/>
    <p:sldLayoutId id="2147484742" r:id="rId10"/>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emomonkey.cloudapp.net/"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microsoft.com/office/2007/relationships/hdphoto" Target="../media/hdphoto9.wdp"/></Relationships>
</file>

<file path=ppt/slides/_rels/slide16.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6.png"/><Relationship Id="rId26" Type="http://schemas.openxmlformats.org/officeDocument/2006/relationships/image" Target="../media/image50.png"/><Relationship Id="rId21" Type="http://schemas.microsoft.com/office/2007/relationships/hdphoto" Target="../media/hdphoto13.wdp"/><Relationship Id="rId34" Type="http://schemas.microsoft.com/office/2007/relationships/hdphoto" Target="../media/hdphoto18.wdp"/><Relationship Id="rId7" Type="http://schemas.openxmlformats.org/officeDocument/2006/relationships/image" Target="../media/image37.png"/><Relationship Id="rId12" Type="http://schemas.openxmlformats.org/officeDocument/2006/relationships/image" Target="../media/image42.png"/><Relationship Id="rId17" Type="http://schemas.microsoft.com/office/2007/relationships/hdphoto" Target="../media/hdphoto11.wdp"/><Relationship Id="rId25" Type="http://schemas.microsoft.com/office/2007/relationships/hdphoto" Target="../media/hdphoto15.wdp"/><Relationship Id="rId33" Type="http://schemas.openxmlformats.org/officeDocument/2006/relationships/image" Target="../media/image55.png"/><Relationship Id="rId38" Type="http://schemas.microsoft.com/office/2007/relationships/hdphoto" Target="../media/hdphoto20.wdp"/><Relationship Id="rId2" Type="http://schemas.openxmlformats.org/officeDocument/2006/relationships/notesSlide" Target="../notesSlides/notesSlide15.xml"/><Relationship Id="rId16" Type="http://schemas.openxmlformats.org/officeDocument/2006/relationships/image" Target="../media/image45.png"/><Relationship Id="rId20" Type="http://schemas.openxmlformats.org/officeDocument/2006/relationships/image" Target="../media/image47.png"/><Relationship Id="rId29" Type="http://schemas.microsoft.com/office/2007/relationships/hdphoto" Target="../media/hdphoto17.wdp"/><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1.emf"/><Relationship Id="rId24" Type="http://schemas.openxmlformats.org/officeDocument/2006/relationships/image" Target="../media/image49.png"/><Relationship Id="rId32" Type="http://schemas.openxmlformats.org/officeDocument/2006/relationships/image" Target="../media/image54.png"/><Relationship Id="rId37" Type="http://schemas.openxmlformats.org/officeDocument/2006/relationships/image" Target="../media/image57.png"/><Relationship Id="rId5" Type="http://schemas.openxmlformats.org/officeDocument/2006/relationships/image" Target="../media/image35.png"/><Relationship Id="rId15" Type="http://schemas.microsoft.com/office/2007/relationships/hdphoto" Target="../media/hdphoto10.wdp"/><Relationship Id="rId23" Type="http://schemas.microsoft.com/office/2007/relationships/hdphoto" Target="../media/hdphoto14.wdp"/><Relationship Id="rId28" Type="http://schemas.openxmlformats.org/officeDocument/2006/relationships/image" Target="../media/image51.png"/><Relationship Id="rId36" Type="http://schemas.microsoft.com/office/2007/relationships/hdphoto" Target="../media/hdphoto19.wdp"/><Relationship Id="rId10" Type="http://schemas.openxmlformats.org/officeDocument/2006/relationships/image" Target="../media/image40.png"/><Relationship Id="rId19" Type="http://schemas.microsoft.com/office/2007/relationships/hdphoto" Target="../media/hdphoto12.wdp"/><Relationship Id="rId31" Type="http://schemas.openxmlformats.org/officeDocument/2006/relationships/image" Target="../media/image53.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48.png"/><Relationship Id="rId27" Type="http://schemas.microsoft.com/office/2007/relationships/hdphoto" Target="../media/hdphoto16.wdp"/><Relationship Id="rId30" Type="http://schemas.openxmlformats.org/officeDocument/2006/relationships/image" Target="../media/image52.png"/><Relationship Id="rId35" Type="http://schemas.openxmlformats.org/officeDocument/2006/relationships/image" Target="../media/image56.png"/><Relationship Id="rId8" Type="http://schemas.openxmlformats.org/officeDocument/2006/relationships/image" Target="../media/image38.png"/><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microsoft.com/office/2007/relationships/hdphoto" Target="../media/hdphoto11.wdp"/><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5.png"/><Relationship Id="rId2" Type="http://schemas.openxmlformats.org/officeDocument/2006/relationships/notesSlide" Target="../notesSlides/notesSlide16.xml"/><Relationship Id="rId16" Type="http://schemas.openxmlformats.org/officeDocument/2006/relationships/image" Target="../media/image54.png"/><Relationship Id="rId20" Type="http://schemas.microsoft.com/office/2007/relationships/hdphoto" Target="../media/hdphoto13.wdp"/><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png"/><Relationship Id="rId15"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2.png"/><Relationship Id="rId22" Type="http://schemas.microsoft.com/office/2007/relationships/hdphoto" Target="../media/hdphoto16.wdp"/></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52.png"/><Relationship Id="rId18" Type="http://schemas.openxmlformats.org/officeDocument/2006/relationships/image" Target="../media/image55.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3.png"/><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36.emf"/><Relationship Id="rId11" Type="http://schemas.openxmlformats.org/officeDocument/2006/relationships/image" Target="../media/image42.png"/><Relationship Id="rId5" Type="http://schemas.openxmlformats.org/officeDocument/2006/relationships/image" Target="../media/image35.png"/><Relationship Id="rId15" Type="http://schemas.openxmlformats.org/officeDocument/2006/relationships/image" Target="../media/image54.png"/><Relationship Id="rId10" Type="http://schemas.openxmlformats.org/officeDocument/2006/relationships/image" Target="../media/image41.emf"/><Relationship Id="rId4" Type="http://schemas.openxmlformats.org/officeDocument/2006/relationships/image" Target="../media/image34.png"/><Relationship Id="rId9" Type="http://schemas.openxmlformats.org/officeDocument/2006/relationships/image" Target="../media/image40.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www.3m.com/us"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87.gif"/></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png"/><Relationship Id="rId3" Type="http://schemas.openxmlformats.org/officeDocument/2006/relationships/image" Target="../media/image7.png"/><Relationship Id="rId21" Type="http://schemas.openxmlformats.org/officeDocument/2006/relationships/image" Target="../media/image17.png"/><Relationship Id="rId7" Type="http://schemas.openxmlformats.org/officeDocument/2006/relationships/image" Target="../media/image9.png"/><Relationship Id="rId12" Type="http://schemas.openxmlformats.org/officeDocument/2006/relationships/image" Target="../media/image12.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11.emf"/><Relationship Id="rId24" Type="http://schemas.openxmlformats.org/officeDocument/2006/relationships/image" Target="../media/image20.jpeg"/><Relationship Id="rId5" Type="http://schemas.openxmlformats.org/officeDocument/2006/relationships/image" Target="../media/image8.png"/><Relationship Id="rId15" Type="http://schemas.microsoft.com/office/2007/relationships/hdphoto" Target="../media/hdphoto6.wdp"/><Relationship Id="rId23" Type="http://schemas.openxmlformats.org/officeDocument/2006/relationships/image" Target="../media/image19.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3.png"/><Relationship Id="rId22"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18.png"/><Relationship Id="rId3" Type="http://schemas.openxmlformats.org/officeDocument/2006/relationships/image" Target="../media/image7.png"/><Relationship Id="rId21" Type="http://schemas.microsoft.com/office/2007/relationships/hdphoto" Target="../media/hdphoto5.wdp"/><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12.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11.emf"/><Relationship Id="rId24" Type="http://schemas.openxmlformats.org/officeDocument/2006/relationships/image" Target="../media/image20.jpeg"/><Relationship Id="rId5" Type="http://schemas.openxmlformats.org/officeDocument/2006/relationships/image" Target="../media/image8.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19.emf"/><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a:spLocks noChangeArrowheads="1"/>
          </p:cNvSpPr>
          <p:nvPr/>
        </p:nvSpPr>
        <p:spPr bwMode="white">
          <a:xfrm>
            <a:off x="278836" y="1210994"/>
            <a:ext cx="2742084" cy="5562995"/>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31953" tIns="65969" rIns="131953" bIns="65969" anchor="ctr"/>
          <a:lstStyle/>
          <a:p>
            <a:pPr algn="ctr" defTabSz="1319616" fontAlgn="base">
              <a:spcBef>
                <a:spcPct val="0"/>
              </a:spcBef>
              <a:spcAft>
                <a:spcPct val="0"/>
              </a:spcAft>
            </a:pPr>
            <a:endParaRPr lang="en-US" sz="3400" dirty="0">
              <a:solidFill>
                <a:srgbClr val="FFFFFF"/>
              </a:solidFill>
              <a:cs typeface="Arial" pitchFamily="34" charset="0"/>
            </a:endParaRPr>
          </a:p>
        </p:txBody>
      </p:sp>
      <p:sp>
        <p:nvSpPr>
          <p:cNvPr id="4" name="Line 3"/>
          <p:cNvSpPr>
            <a:spLocks noChangeShapeType="1"/>
          </p:cNvSpPr>
          <p:nvPr/>
        </p:nvSpPr>
        <p:spPr bwMode="white">
          <a:xfrm>
            <a:off x="351658" y="1409853"/>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5" name="Line 7"/>
          <p:cNvSpPr>
            <a:spLocks noChangeShapeType="1"/>
          </p:cNvSpPr>
          <p:nvPr/>
        </p:nvSpPr>
        <p:spPr bwMode="white">
          <a:xfrm>
            <a:off x="351658" y="1796550"/>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6" name="Line 9"/>
          <p:cNvSpPr>
            <a:spLocks noChangeShapeType="1"/>
          </p:cNvSpPr>
          <p:nvPr/>
        </p:nvSpPr>
        <p:spPr bwMode="white">
          <a:xfrm>
            <a:off x="5887175" y="699461"/>
            <a:ext cx="0" cy="5833629"/>
          </a:xfrm>
          <a:prstGeom prst="line">
            <a:avLst/>
          </a:prstGeom>
          <a:noFill/>
          <a:ln w="9525">
            <a:noFill/>
            <a:round/>
            <a:headEnd type="none" w="sm" len="sm"/>
            <a:tailEnd type="none" w="sm" len="sm"/>
          </a:ln>
        </p:spPr>
        <p:txBody>
          <a:bodyPr lIns="132875" tIns="66430" rIns="132875" bIns="66430" anchor="ctr">
            <a:spAutoFit/>
          </a:bodyPr>
          <a:lstStyle/>
          <a:p>
            <a:pPr defTabSz="1319455">
              <a:defRPr/>
            </a:pPr>
            <a:endParaRPr lang="en-US" sz="1700" dirty="0">
              <a:solidFill>
                <a:srgbClr val="FFFFFF"/>
              </a:solidFill>
              <a:effectLst>
                <a:outerShdw blurRad="38100" dist="38100" dir="2700000" algn="tl">
                  <a:srgbClr val="000000">
                    <a:alpha val="43137"/>
                  </a:srgbClr>
                </a:outerShdw>
              </a:effectLst>
              <a:cs typeface="Arial" pitchFamily="34" charset="0"/>
            </a:endParaRPr>
          </a:p>
        </p:txBody>
      </p:sp>
      <p:sp>
        <p:nvSpPr>
          <p:cNvPr id="7" name="Rectangle 14"/>
          <p:cNvSpPr>
            <a:spLocks noChangeArrowheads="1"/>
          </p:cNvSpPr>
          <p:nvPr/>
        </p:nvSpPr>
        <p:spPr bwMode="white">
          <a:xfrm>
            <a:off x="5650700" y="4056066"/>
            <a:ext cx="6945699" cy="334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2863" tIns="66429" rIns="132863" bIns="66429" anchor="ctr">
            <a:spAutoFit/>
          </a:bodyPr>
          <a:lstStyle/>
          <a:p>
            <a:pPr defTabSz="1319616" fontAlgn="base">
              <a:spcBef>
                <a:spcPct val="0"/>
              </a:spcBef>
              <a:spcAft>
                <a:spcPct val="0"/>
              </a:spcAft>
            </a:pPr>
            <a:endParaRPr lang="en-US" sz="1300" dirty="0">
              <a:solidFill>
                <a:srgbClr val="FFFFFF"/>
              </a:solidFill>
              <a:cs typeface="Arial" pitchFamily="34" charset="0"/>
            </a:endParaRPr>
          </a:p>
        </p:txBody>
      </p:sp>
      <p:grpSp>
        <p:nvGrpSpPr>
          <p:cNvPr id="43" name="Group 42"/>
          <p:cNvGrpSpPr/>
          <p:nvPr/>
        </p:nvGrpSpPr>
        <p:grpSpPr>
          <a:xfrm>
            <a:off x="-232123" y="1416582"/>
            <a:ext cx="11937520" cy="373638"/>
            <a:chOff x="-170670" y="1729622"/>
            <a:chExt cx="8777140" cy="366345"/>
          </a:xfrm>
        </p:grpSpPr>
        <p:sp>
          <p:nvSpPr>
            <p:cNvPr id="9" name="Rectangle 13"/>
            <p:cNvSpPr>
              <a:spLocks noChangeArrowheads="1"/>
            </p:cNvSpPr>
            <p:nvPr/>
          </p:nvSpPr>
          <p:spPr bwMode="white">
            <a:xfrm>
              <a:off x="2356357" y="1729622"/>
              <a:ext cx="62501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 “Bringing Cloud to your Enterprise”</a:t>
              </a:r>
              <a:endParaRPr lang="en-US" altLang="ja-JP" sz="1900" dirty="0">
                <a:solidFill>
                  <a:srgbClr val="FFFFFF"/>
                </a:solidFill>
                <a:ea typeface="MS PGothic" pitchFamily="34" charset="-128"/>
                <a:cs typeface="Arial" pitchFamily="34" charset="0"/>
              </a:endParaRPr>
            </a:p>
          </p:txBody>
        </p:sp>
        <p:sp>
          <p:nvSpPr>
            <p:cNvPr id="10" name="Rectangle 20"/>
            <p:cNvSpPr>
              <a:spLocks noChangeArrowheads="1"/>
            </p:cNvSpPr>
            <p:nvPr/>
          </p:nvSpPr>
          <p:spPr bwMode="white">
            <a:xfrm>
              <a:off x="-170670" y="1729622"/>
              <a:ext cx="240564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Title:</a:t>
              </a:r>
            </a:p>
          </p:txBody>
        </p:sp>
      </p:grpSp>
      <p:sp>
        <p:nvSpPr>
          <p:cNvPr id="11" name="Line 25"/>
          <p:cNvSpPr>
            <a:spLocks noChangeShapeType="1"/>
          </p:cNvSpPr>
          <p:nvPr/>
        </p:nvSpPr>
        <p:spPr bwMode="white">
          <a:xfrm>
            <a:off x="351658" y="3155159"/>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2" name="Group 41"/>
          <p:cNvGrpSpPr/>
          <p:nvPr/>
        </p:nvGrpSpPr>
        <p:grpSpPr>
          <a:xfrm>
            <a:off x="-232124" y="1048174"/>
            <a:ext cx="11849586" cy="373638"/>
            <a:chOff x="-170671" y="1260818"/>
            <a:chExt cx="8712486" cy="366345"/>
          </a:xfrm>
        </p:grpSpPr>
        <p:sp>
          <p:nvSpPr>
            <p:cNvPr id="13" name="Rectangle 11"/>
            <p:cNvSpPr>
              <a:spLocks noChangeArrowheads="1"/>
            </p:cNvSpPr>
            <p:nvPr/>
          </p:nvSpPr>
          <p:spPr bwMode="white">
            <a:xfrm>
              <a:off x="2362502" y="1260818"/>
              <a:ext cx="6179313"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Microsoft Azure General Overview</a:t>
              </a:r>
              <a:endParaRPr lang="en-US" sz="1900" dirty="0">
                <a:solidFill>
                  <a:srgbClr val="FFFFFF"/>
                </a:solidFill>
                <a:cs typeface="Arial" pitchFamily="34" charset="0"/>
              </a:endParaRPr>
            </a:p>
          </p:txBody>
        </p:sp>
        <p:sp>
          <p:nvSpPr>
            <p:cNvPr id="14" name="Rectangle 19"/>
            <p:cNvSpPr>
              <a:spLocks noChangeArrowheads="1"/>
            </p:cNvSpPr>
            <p:nvPr/>
          </p:nvSpPr>
          <p:spPr bwMode="white">
            <a:xfrm>
              <a:off x="-170671" y="1260818"/>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Current scope:</a:t>
              </a:r>
              <a:endParaRPr lang="en-US" sz="1900" dirty="0">
                <a:solidFill>
                  <a:srgbClr val="FFFFFF"/>
                </a:solidFill>
                <a:cs typeface="Arial" pitchFamily="34" charset="0"/>
              </a:endParaRPr>
            </a:p>
          </p:txBody>
        </p:sp>
      </p:grpSp>
      <p:grpSp>
        <p:nvGrpSpPr>
          <p:cNvPr id="44" name="Group 43"/>
          <p:cNvGrpSpPr/>
          <p:nvPr/>
        </p:nvGrpSpPr>
        <p:grpSpPr>
          <a:xfrm>
            <a:off x="-1554559" y="2315344"/>
            <a:ext cx="14218975" cy="373638"/>
            <a:chOff x="-1143000" y="2198427"/>
            <a:chExt cx="10454595" cy="366345"/>
          </a:xfrm>
        </p:grpSpPr>
        <p:sp>
          <p:nvSpPr>
            <p:cNvPr id="16" name="Rectangle 23"/>
            <p:cNvSpPr>
              <a:spLocks noChangeArrowheads="1"/>
            </p:cNvSpPr>
            <p:nvPr/>
          </p:nvSpPr>
          <p:spPr bwMode="white">
            <a:xfrm>
              <a:off x="-1143000" y="2198427"/>
              <a:ext cx="3377977"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Length:</a:t>
              </a:r>
            </a:p>
          </p:txBody>
        </p:sp>
        <p:sp>
          <p:nvSpPr>
            <p:cNvPr id="17" name="Rectangle 13"/>
            <p:cNvSpPr>
              <a:spLocks noChangeArrowheads="1"/>
            </p:cNvSpPr>
            <p:nvPr/>
          </p:nvSpPr>
          <p:spPr bwMode="white">
            <a:xfrm>
              <a:off x="2396993" y="2198427"/>
              <a:ext cx="6914602"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45-60 minutes (Customize as necessary depending on audience)</a:t>
              </a:r>
              <a:endParaRPr lang="en-US" sz="1900" dirty="0">
                <a:solidFill>
                  <a:srgbClr val="FFFFFF"/>
                </a:solidFill>
                <a:cs typeface="Arial" pitchFamily="34" charset="0"/>
              </a:endParaRPr>
            </a:p>
          </p:txBody>
        </p:sp>
      </p:grpSp>
      <p:sp>
        <p:nvSpPr>
          <p:cNvPr id="18" name="Line 25"/>
          <p:cNvSpPr>
            <a:spLocks noChangeShapeType="1"/>
          </p:cNvSpPr>
          <p:nvPr/>
        </p:nvSpPr>
        <p:spPr bwMode="white">
          <a:xfrm>
            <a:off x="351658" y="2677022"/>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19" name="Line 25"/>
          <p:cNvSpPr>
            <a:spLocks noChangeShapeType="1"/>
          </p:cNvSpPr>
          <p:nvPr/>
        </p:nvSpPr>
        <p:spPr bwMode="white">
          <a:xfrm>
            <a:off x="351658" y="3652696"/>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
        <p:nvSpPr>
          <p:cNvPr id="20" name="Title 1"/>
          <p:cNvSpPr txBox="1">
            <a:spLocks/>
          </p:cNvSpPr>
          <p:nvPr/>
        </p:nvSpPr>
        <p:spPr>
          <a:xfrm>
            <a:off x="194150" y="87885"/>
            <a:ext cx="10499822" cy="642219"/>
          </a:xfrm>
          <a:prstGeom prst="rect">
            <a:avLst/>
          </a:prstGeom>
        </p:spPr>
        <p:txBody>
          <a:bodyPr vert="horz" wrap="square" lIns="0" tIns="0" rIns="0" bIns="0" rtlCol="0" anchor="t">
            <a:noAutofit/>
          </a:bodyPr>
          <a:lstStyle>
            <a:lvl1pPr algn="l" defTabSz="768113" rtl="0" eaLnBrk="1" latinLnBrk="0" hangingPunct="1">
              <a:lnSpc>
                <a:spcPct val="90000"/>
              </a:lnSpc>
              <a:spcBef>
                <a:spcPct val="0"/>
              </a:spcBef>
              <a:buNone/>
              <a:defRPr lang="en-US" sz="4900" b="0" kern="1200" cap="none" spc="-247"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pPr>
              <a:spcBef>
                <a:spcPts val="0"/>
              </a:spcBef>
              <a:spcAft>
                <a:spcPts val="729"/>
              </a:spcAft>
            </a:pPr>
            <a:r>
              <a:rPr sz="3400" dirty="0">
                <a:solidFill>
                  <a:srgbClr val="FFC000"/>
                </a:solidFill>
              </a:rPr>
              <a:t>(DO NOT SHOW)</a:t>
            </a:r>
            <a:r>
              <a:rPr sz="3400" dirty="0"/>
              <a:t/>
            </a:r>
            <a:br>
              <a:rPr sz="3400" dirty="0"/>
            </a:br>
            <a:r>
              <a:rPr sz="3400" dirty="0" err="1" smtClean="0"/>
              <a:t>Micrsoft</a:t>
            </a:r>
            <a:r>
              <a:rPr sz="3400" dirty="0" smtClean="0"/>
              <a:t> Azure Enterprise Deck</a:t>
            </a:r>
            <a:endParaRPr sz="3400" dirty="0">
              <a:solidFill>
                <a:srgbClr val="FF6629"/>
              </a:solidFill>
            </a:endParaRPr>
          </a:p>
        </p:txBody>
      </p:sp>
      <p:sp>
        <p:nvSpPr>
          <p:cNvPr id="24" name="Line 25"/>
          <p:cNvSpPr>
            <a:spLocks noChangeShapeType="1"/>
          </p:cNvSpPr>
          <p:nvPr/>
        </p:nvSpPr>
        <p:spPr bwMode="white">
          <a:xfrm>
            <a:off x="351658" y="4589571"/>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5" name="Group 44"/>
          <p:cNvGrpSpPr/>
          <p:nvPr/>
        </p:nvGrpSpPr>
        <p:grpSpPr>
          <a:xfrm>
            <a:off x="-232125" y="2720328"/>
            <a:ext cx="12884251" cy="373638"/>
            <a:chOff x="-170671" y="2667230"/>
            <a:chExt cx="9473230" cy="366345"/>
          </a:xfrm>
        </p:grpSpPr>
        <p:sp>
          <p:nvSpPr>
            <p:cNvPr id="26" name="Rectangle 24"/>
            <p:cNvSpPr>
              <a:spLocks noChangeArrowheads="1"/>
            </p:cNvSpPr>
            <p:nvPr/>
          </p:nvSpPr>
          <p:spPr bwMode="white">
            <a:xfrm>
              <a:off x="-170671" y="2667230"/>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Content Level:</a:t>
              </a:r>
            </a:p>
          </p:txBody>
        </p:sp>
        <p:sp>
          <p:nvSpPr>
            <p:cNvPr id="27" name="Rectangle 13"/>
            <p:cNvSpPr>
              <a:spLocks noChangeArrowheads="1"/>
            </p:cNvSpPr>
            <p:nvPr/>
          </p:nvSpPr>
          <p:spPr bwMode="white">
            <a:xfrm>
              <a:off x="2290211" y="2667230"/>
              <a:ext cx="70123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ctr">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Level </a:t>
              </a:r>
              <a:r>
                <a:rPr lang="en-US" sz="1900" dirty="0" smtClean="0">
                  <a:solidFill>
                    <a:srgbClr val="FFFFFF"/>
                  </a:solidFill>
                  <a:cs typeface="Arial" pitchFamily="34" charset="0"/>
                </a:rPr>
                <a:t>200 </a:t>
              </a:r>
              <a:r>
                <a:rPr lang="en-US" sz="1900" dirty="0">
                  <a:solidFill>
                    <a:srgbClr val="FFFFFF"/>
                  </a:solidFill>
                  <a:cs typeface="Arial" pitchFamily="34" charset="0"/>
                </a:rPr>
                <a:t>for external &amp; internal </a:t>
              </a:r>
              <a:r>
                <a:rPr lang="en-US" sz="1900" dirty="0" smtClean="0">
                  <a:solidFill>
                    <a:srgbClr val="FFFFFF"/>
                  </a:solidFill>
                  <a:cs typeface="Arial" pitchFamily="34" charset="0"/>
                </a:rPr>
                <a:t>use (Non-NDA)</a:t>
              </a:r>
              <a:endParaRPr lang="en-US" altLang="ja-JP" sz="1900" dirty="0">
                <a:solidFill>
                  <a:srgbClr val="FFFFFF"/>
                </a:solidFill>
                <a:ea typeface="MS PGothic" pitchFamily="34" charset="-128"/>
                <a:cs typeface="Arial" pitchFamily="34" charset="0"/>
              </a:endParaRPr>
            </a:p>
          </p:txBody>
        </p:sp>
      </p:grpSp>
      <p:grpSp>
        <p:nvGrpSpPr>
          <p:cNvPr id="49" name="Group 48"/>
          <p:cNvGrpSpPr/>
          <p:nvPr/>
        </p:nvGrpSpPr>
        <p:grpSpPr>
          <a:xfrm>
            <a:off x="335717" y="4629395"/>
            <a:ext cx="11533898" cy="2391113"/>
            <a:chOff x="246838" y="4539031"/>
            <a:chExt cx="8480375" cy="2344441"/>
          </a:xfrm>
        </p:grpSpPr>
        <p:sp>
          <p:nvSpPr>
            <p:cNvPr id="28" name="Rectangle 27"/>
            <p:cNvSpPr>
              <a:spLocks noChangeArrowheads="1"/>
            </p:cNvSpPr>
            <p:nvPr/>
          </p:nvSpPr>
          <p:spPr bwMode="white">
            <a:xfrm>
              <a:off x="246838" y="4573826"/>
              <a:ext cx="1988139"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Usage Guide:</a:t>
              </a:r>
            </a:p>
          </p:txBody>
        </p:sp>
        <p:sp>
          <p:nvSpPr>
            <p:cNvPr id="29" name="Rectangle 13"/>
            <p:cNvSpPr>
              <a:spLocks noChangeArrowheads="1"/>
            </p:cNvSpPr>
            <p:nvPr/>
          </p:nvSpPr>
          <p:spPr bwMode="white">
            <a:xfrm>
              <a:off x="2137833" y="4539031"/>
              <a:ext cx="6589380" cy="23444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sz="1900" dirty="0">
                  <a:solidFill>
                    <a:srgbClr val="FF0000"/>
                  </a:solidFill>
                  <a:cs typeface="Arial" pitchFamily="34" charset="0"/>
                </a:rPr>
                <a:t>DO NOT edit slides or text</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altLang="ja-JP" sz="1900" dirty="0">
                  <a:solidFill>
                    <a:srgbClr val="FFFFFF"/>
                  </a:solidFill>
                  <a:ea typeface="MS PGothic" pitchFamily="34" charset="-128"/>
                  <a:cs typeface="Arial" pitchFamily="34" charset="0"/>
                </a:rPr>
                <a:t>This deck should be used for the first discussion on </a:t>
              </a:r>
              <a:r>
                <a:rPr lang="en-US" altLang="ja-JP" sz="1900" dirty="0" smtClean="0">
                  <a:solidFill>
                    <a:srgbClr val="FFFFFF"/>
                  </a:solidFill>
                  <a:ea typeface="MS PGothic" pitchFamily="34" charset="-128"/>
                  <a:cs typeface="Arial" pitchFamily="34" charset="0"/>
                </a:rPr>
                <a:t>Azure to set context.  </a:t>
              </a:r>
              <a:r>
                <a:rPr lang="en-US" altLang="ja-JP" sz="1900" dirty="0">
                  <a:solidFill>
                    <a:srgbClr val="FFFFFF"/>
                  </a:solidFill>
                  <a:ea typeface="MS PGothic" pitchFamily="34" charset="-128"/>
                  <a:cs typeface="Arial" pitchFamily="34" charset="0"/>
                </a:rPr>
                <a:t>Do not start with feature decks.</a:t>
              </a:r>
              <a:endParaRPr lang="en-US" sz="1900" dirty="0">
                <a:solidFill>
                  <a:srgbClr val="FFFFFF"/>
                </a:solidFill>
                <a:ea typeface="MS PGothic" pitchFamily="34" charset="-128"/>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Demo’s – Leverage </a:t>
              </a:r>
              <a:r>
                <a:rPr lang="en-US" sz="1900" dirty="0" smtClean="0">
                  <a:solidFill>
                    <a:schemeClr val="accent2">
                      <a:lumMod val="60000"/>
                      <a:lumOff val="40000"/>
                    </a:schemeClr>
                  </a:solidFill>
                  <a:cs typeface="Arial" pitchFamily="34" charset="0"/>
                  <a:hlinkClick r:id="rId3"/>
                </a:rPr>
                <a:t>http://demomonkey.cloudapp.net</a:t>
              </a:r>
              <a:r>
                <a:rPr lang="en-US" sz="1900" dirty="0" smtClean="0">
                  <a:solidFill>
                    <a:schemeClr val="accent2">
                      <a:lumMod val="60000"/>
                      <a:lumOff val="40000"/>
                    </a:schemeClr>
                  </a:solidFill>
                  <a:cs typeface="Arial" pitchFamily="34" charset="0"/>
                </a:rPr>
                <a:t> </a:t>
              </a:r>
              <a:endParaRPr lang="en-US" sz="1900" dirty="0">
                <a:solidFill>
                  <a:schemeClr val="accent2">
                    <a:lumMod val="60000"/>
                    <a:lumOff val="40000"/>
                  </a:schemeClr>
                </a:solidFill>
                <a:cs typeface="Arial" pitchFamily="34" charset="0"/>
              </a:endParaRP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Translation of content is allowed</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a:solidFill>
                    <a:srgbClr val="FFFFFF"/>
                  </a:solidFill>
                  <a:cs typeface="Arial" pitchFamily="34" charset="0"/>
                </a:rPr>
                <a:t>Augment content with local customer stories</a:t>
              </a:r>
            </a:p>
            <a:p>
              <a:pPr marL="346958" indent="-346958" defTabSz="1319616" eaLnBrk="0" fontAlgn="base" hangingPunct="0">
                <a:lnSpc>
                  <a:spcPct val="90000"/>
                </a:lnSpc>
                <a:spcBef>
                  <a:spcPct val="30000"/>
                </a:spcBef>
                <a:spcAft>
                  <a:spcPct val="0"/>
                </a:spcAft>
                <a:buClr>
                  <a:srgbClr val="FFFF99"/>
                </a:buClr>
                <a:buSzPct val="75000"/>
                <a:buFont typeface="Arial" pitchFamily="34" charset="0"/>
                <a:buChar char="•"/>
              </a:pPr>
              <a:r>
                <a:rPr lang="en-US" sz="1900" dirty="0" smtClean="0">
                  <a:solidFill>
                    <a:srgbClr val="FFFFFF"/>
                  </a:solidFill>
                  <a:cs typeface="Arial" pitchFamily="34" charset="0"/>
                </a:rPr>
                <a:t>Deck is OK to send to customers but REMOVE SPEAKER NOTES</a:t>
              </a:r>
              <a:endParaRPr lang="en-US" sz="1900" dirty="0">
                <a:solidFill>
                  <a:srgbClr val="FFFFFF"/>
                </a:solidFill>
                <a:cs typeface="Arial" pitchFamily="34" charset="0"/>
              </a:endParaRPr>
            </a:p>
          </p:txBody>
        </p:sp>
      </p:grpSp>
      <p:grpSp>
        <p:nvGrpSpPr>
          <p:cNvPr id="46" name="Group 45"/>
          <p:cNvGrpSpPr/>
          <p:nvPr/>
        </p:nvGrpSpPr>
        <p:grpSpPr>
          <a:xfrm>
            <a:off x="-232125" y="3228526"/>
            <a:ext cx="12766956" cy="391108"/>
            <a:chOff x="-170671" y="3236759"/>
            <a:chExt cx="9386988" cy="383474"/>
          </a:xfrm>
        </p:grpSpPr>
        <p:sp>
          <p:nvSpPr>
            <p:cNvPr id="31" name="Rectangle 27"/>
            <p:cNvSpPr>
              <a:spLocks noChangeArrowheads="1"/>
            </p:cNvSpPr>
            <p:nvPr/>
          </p:nvSpPr>
          <p:spPr bwMode="white">
            <a:xfrm>
              <a:off x="-170671" y="323675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Deck Contacts:</a:t>
              </a:r>
            </a:p>
          </p:txBody>
        </p:sp>
        <p:sp>
          <p:nvSpPr>
            <p:cNvPr id="32" name="Rectangle 13"/>
            <p:cNvSpPr>
              <a:spLocks noChangeArrowheads="1"/>
            </p:cNvSpPr>
            <p:nvPr/>
          </p:nvSpPr>
          <p:spPr bwMode="white">
            <a:xfrm>
              <a:off x="2310687" y="3253888"/>
              <a:ext cx="6905630"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109424" tIns="54710" rIns="109424" bIns="54710" anchor="t">
              <a:spAutoFit/>
            </a:bodyPr>
            <a:lstStyle/>
            <a:p>
              <a:pPr defTabSz="1319616"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Tony Meleg (</a:t>
              </a:r>
              <a:r>
                <a:rPr lang="en-US" sz="1900" dirty="0">
                  <a:solidFill>
                    <a:srgbClr val="FFFFFF"/>
                  </a:solidFill>
                  <a:cs typeface="Arial" pitchFamily="34" charset="0"/>
                </a:rPr>
                <a:t>Send any suggested edits </a:t>
              </a:r>
              <a:r>
                <a:rPr lang="en-US" sz="1900" dirty="0" smtClean="0">
                  <a:solidFill>
                    <a:srgbClr val="FFFFFF"/>
                  </a:solidFill>
                  <a:cs typeface="Arial" pitchFamily="34" charset="0"/>
                </a:rPr>
                <a:t>or inaccuracies)</a:t>
              </a:r>
              <a:endParaRPr lang="en-US" altLang="ja-JP" sz="1900" dirty="0">
                <a:solidFill>
                  <a:srgbClr val="FFFFFF"/>
                </a:solidFill>
                <a:ea typeface="MS PGothic" pitchFamily="34" charset="-128"/>
                <a:cs typeface="Arial" pitchFamily="34" charset="0"/>
              </a:endParaRPr>
            </a:p>
          </p:txBody>
        </p:sp>
      </p:grpSp>
      <p:sp>
        <p:nvSpPr>
          <p:cNvPr id="38" name="Line 25"/>
          <p:cNvSpPr>
            <a:spLocks noChangeShapeType="1"/>
          </p:cNvSpPr>
          <p:nvPr/>
        </p:nvSpPr>
        <p:spPr bwMode="white">
          <a:xfrm>
            <a:off x="366266" y="4118998"/>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grpSp>
        <p:nvGrpSpPr>
          <p:cNvPr id="47" name="Group 46"/>
          <p:cNvGrpSpPr/>
          <p:nvPr/>
        </p:nvGrpSpPr>
        <p:grpSpPr>
          <a:xfrm>
            <a:off x="-246308" y="3698091"/>
            <a:ext cx="11237084" cy="373638"/>
            <a:chOff x="-181100" y="3625909"/>
            <a:chExt cx="8262140" cy="366345"/>
          </a:xfrm>
        </p:grpSpPr>
        <p:sp>
          <p:nvSpPr>
            <p:cNvPr id="40" name="Rectangle 13"/>
            <p:cNvSpPr>
              <a:spLocks noChangeArrowheads="1"/>
            </p:cNvSpPr>
            <p:nvPr/>
          </p:nvSpPr>
          <p:spPr bwMode="white">
            <a:xfrm>
              <a:off x="2315886" y="3634564"/>
              <a:ext cx="5765154" cy="34903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a:solidFill>
                    <a:srgbClr val="FFFFFF"/>
                  </a:solidFill>
                  <a:ea typeface="MS PGothic" pitchFamily="34" charset="-128"/>
                  <a:cs typeface="Arial" pitchFamily="34" charset="0"/>
                </a:rPr>
                <a:t>0-20%</a:t>
              </a:r>
              <a:endParaRPr lang="en-US" sz="1900" dirty="0">
                <a:solidFill>
                  <a:srgbClr val="FFFFFF"/>
                </a:solidFill>
                <a:ea typeface="MS PGothic" pitchFamily="34" charset="-128"/>
                <a:cs typeface="Arial" pitchFamily="34" charset="0"/>
              </a:endParaRPr>
            </a:p>
          </p:txBody>
        </p:sp>
        <p:sp>
          <p:nvSpPr>
            <p:cNvPr id="41" name="Rectangle 27"/>
            <p:cNvSpPr>
              <a:spLocks noChangeArrowheads="1"/>
            </p:cNvSpPr>
            <p:nvPr/>
          </p:nvSpPr>
          <p:spPr bwMode="white">
            <a:xfrm>
              <a:off x="-181100" y="3625909"/>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Sales Cycle:</a:t>
              </a:r>
            </a:p>
          </p:txBody>
        </p:sp>
      </p:grpSp>
      <p:grpSp>
        <p:nvGrpSpPr>
          <p:cNvPr id="51" name="Group 50"/>
          <p:cNvGrpSpPr/>
          <p:nvPr/>
        </p:nvGrpSpPr>
        <p:grpSpPr>
          <a:xfrm>
            <a:off x="-219302" y="4182296"/>
            <a:ext cx="12484260" cy="373638"/>
            <a:chOff x="-179172" y="4094684"/>
            <a:chExt cx="9179134" cy="366345"/>
          </a:xfrm>
        </p:grpSpPr>
        <p:sp>
          <p:nvSpPr>
            <p:cNvPr id="52"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Customer understands Microsoft Azure value prop, common use cases.  </a:t>
              </a:r>
              <a:endParaRPr lang="en-US" sz="1900" dirty="0">
                <a:solidFill>
                  <a:srgbClr val="FFFFFF"/>
                </a:solidFill>
                <a:ea typeface="MS PGothic" pitchFamily="34" charset="-128"/>
                <a:cs typeface="Arial" pitchFamily="34" charset="0"/>
              </a:endParaRPr>
            </a:p>
          </p:txBody>
        </p:sp>
        <p:sp>
          <p:nvSpPr>
            <p:cNvPr id="53"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a:solidFill>
                    <a:srgbClr val="FFFFFF"/>
                  </a:solidFill>
                  <a:cs typeface="Arial" pitchFamily="34" charset="0"/>
                </a:rPr>
                <a:t>Desired Outcomes:</a:t>
              </a:r>
            </a:p>
          </p:txBody>
        </p:sp>
      </p:grpSp>
      <p:grpSp>
        <p:nvGrpSpPr>
          <p:cNvPr id="54" name="Group 53"/>
          <p:cNvGrpSpPr/>
          <p:nvPr/>
        </p:nvGrpSpPr>
        <p:grpSpPr>
          <a:xfrm>
            <a:off x="-243686" y="1908488"/>
            <a:ext cx="12484260" cy="373638"/>
            <a:chOff x="-179172" y="4094684"/>
            <a:chExt cx="9179134" cy="366345"/>
          </a:xfrm>
        </p:grpSpPr>
        <p:sp>
          <p:nvSpPr>
            <p:cNvPr id="55" name="Rectangle 13"/>
            <p:cNvSpPr>
              <a:spLocks noChangeArrowheads="1"/>
            </p:cNvSpPr>
            <p:nvPr/>
          </p:nvSpPr>
          <p:spPr bwMode="white">
            <a:xfrm>
              <a:off x="2317814" y="4103338"/>
              <a:ext cx="6682148" cy="3490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1942" tIns="45969" rIns="91942" bIns="45969" anchor="ctr">
              <a:spAutoFit/>
            </a:bodyPr>
            <a:lstStyle/>
            <a:p>
              <a:pPr defTabSz="1108788" eaLnBrk="0" fontAlgn="base" hangingPunct="0">
                <a:lnSpc>
                  <a:spcPct val="90000"/>
                </a:lnSpc>
                <a:spcBef>
                  <a:spcPct val="30000"/>
                </a:spcBef>
                <a:spcAft>
                  <a:spcPct val="0"/>
                </a:spcAft>
                <a:buClr>
                  <a:srgbClr val="FFFF99"/>
                </a:buClr>
                <a:buSzPct val="75000"/>
              </a:pPr>
              <a:r>
                <a:rPr lang="en-US" altLang="ja-JP" sz="1900" dirty="0" smtClean="0">
                  <a:solidFill>
                    <a:srgbClr val="FFFFFF"/>
                  </a:solidFill>
                  <a:ea typeface="MS PGothic" pitchFamily="34" charset="-128"/>
                  <a:cs typeface="Arial" pitchFamily="34" charset="0"/>
                </a:rPr>
                <a:t>Enterprise IT Leaders, IT DMs</a:t>
              </a:r>
              <a:endParaRPr lang="en-US" sz="1900" dirty="0">
                <a:solidFill>
                  <a:srgbClr val="FFFFFF"/>
                </a:solidFill>
                <a:ea typeface="MS PGothic" pitchFamily="34" charset="-128"/>
                <a:cs typeface="Arial" pitchFamily="34" charset="0"/>
              </a:endParaRPr>
            </a:p>
          </p:txBody>
        </p:sp>
        <p:sp>
          <p:nvSpPr>
            <p:cNvPr id="56" name="Rectangle 27"/>
            <p:cNvSpPr>
              <a:spLocks noChangeArrowheads="1"/>
            </p:cNvSpPr>
            <p:nvPr/>
          </p:nvSpPr>
          <p:spPr bwMode="white">
            <a:xfrm>
              <a:off x="-179172" y="4094684"/>
              <a:ext cx="2405648" cy="36634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424" tIns="54710" rIns="109424" bIns="54710" anchor="ctr">
              <a:spAutoFit/>
            </a:bodyPr>
            <a:lstStyle/>
            <a:p>
              <a:pPr marL="487995" indent="-487995" algn="r" defTabSz="1319616" eaLnBrk="0" fontAlgn="base" hangingPunct="0">
                <a:lnSpc>
                  <a:spcPct val="90000"/>
                </a:lnSpc>
                <a:spcBef>
                  <a:spcPct val="30000"/>
                </a:spcBef>
                <a:spcAft>
                  <a:spcPct val="0"/>
                </a:spcAft>
                <a:buClr>
                  <a:srgbClr val="FFFF99"/>
                </a:buClr>
                <a:buSzPct val="75000"/>
              </a:pPr>
              <a:r>
                <a:rPr lang="en-US" sz="1900" dirty="0" smtClean="0">
                  <a:solidFill>
                    <a:srgbClr val="FFFFFF"/>
                  </a:solidFill>
                  <a:cs typeface="Arial" pitchFamily="34" charset="0"/>
                </a:rPr>
                <a:t>Audience:</a:t>
              </a:r>
              <a:endParaRPr lang="en-US" sz="1900" dirty="0">
                <a:solidFill>
                  <a:srgbClr val="FFFFFF"/>
                </a:solidFill>
                <a:cs typeface="Arial" pitchFamily="34" charset="0"/>
              </a:endParaRPr>
            </a:p>
          </p:txBody>
        </p:sp>
      </p:grpSp>
      <p:sp>
        <p:nvSpPr>
          <p:cNvPr id="57" name="Line 7"/>
          <p:cNvSpPr>
            <a:spLocks noChangeShapeType="1"/>
          </p:cNvSpPr>
          <p:nvPr/>
        </p:nvSpPr>
        <p:spPr bwMode="white">
          <a:xfrm>
            <a:off x="357754" y="2278134"/>
            <a:ext cx="10515650" cy="0"/>
          </a:xfrm>
          <a:prstGeom prst="line">
            <a:avLst/>
          </a:prstGeom>
          <a:noFill/>
          <a:ln w="12700">
            <a:solidFill>
              <a:srgbClr val="505050"/>
            </a:solidFill>
            <a:round/>
            <a:headEnd type="none" w="sm" len="sm"/>
            <a:tailEnd type="none" w="sm" len="sm"/>
          </a:ln>
        </p:spPr>
        <p:txBody>
          <a:bodyPr lIns="131956" tIns="65969" rIns="131956" bIns="65969"/>
          <a:lstStyle/>
          <a:p>
            <a:pPr defTabSz="1319455">
              <a:defRPr/>
            </a:pPr>
            <a:endParaRPr lang="en-US" sz="1500" dirty="0">
              <a:solidFill>
                <a:srgbClr val="FFFFFF"/>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98701379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Count on your existing relationship</a:t>
            </a:r>
            <a:endParaRPr lang="en-US" sz="2000" dirty="0">
              <a:gradFill>
                <a:gsLst>
                  <a:gs pos="8850">
                    <a:srgbClr val="EFEFEF"/>
                  </a:gs>
                  <a:gs pos="45000">
                    <a:srgbClr val="EFEFEF"/>
                  </a:gs>
                </a:gsLst>
                <a:lin ang="5400000" scaled="0"/>
              </a:gradFill>
            </a:endParaRP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11</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a:t>
            </a:r>
            <a:r>
              <a:rPr lang="en-US" sz="1200" dirty="0" smtClean="0">
                <a:gradFill>
                  <a:gsLst>
                    <a:gs pos="0">
                      <a:schemeClr val="tx1">
                        <a:lumMod val="50000"/>
                      </a:schemeClr>
                    </a:gs>
                    <a:gs pos="100000">
                      <a:schemeClr val="tx1">
                        <a:lumMod val="50000"/>
                      </a:schemeClr>
                    </a:gs>
                  </a:gsLst>
                  <a:lin ang="5400000" scaled="1"/>
                </a:gradFill>
              </a:rPr>
              <a:t>Messenger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t>
            </a:r>
            <a:r>
              <a:rPr lang="en-US" sz="1200" dirty="0" smtClean="0">
                <a:gradFill>
                  <a:gsLst>
                    <a:gs pos="0">
                      <a:schemeClr val="tx1">
                        <a:lumMod val="50000"/>
                      </a:schemeClr>
                    </a:gs>
                    <a:gs pos="100000">
                      <a:schemeClr val="tx1">
                        <a:lumMod val="50000"/>
                      </a:schemeClr>
                    </a:gs>
                  </a:gsLst>
                  <a:lin ang="5400000" scaled="1"/>
                </a:gradFill>
              </a:rPr>
              <a:t>and MSN</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a:t>
            </a:r>
            <a:r>
              <a:rPr lang="en-US" sz="1200" dirty="0" smtClean="0">
                <a:gradFill>
                  <a:gsLst>
                    <a:gs pos="0">
                      <a:schemeClr val="tx1">
                        <a:lumMod val="50000"/>
                      </a:schemeClr>
                    </a:gs>
                    <a:gs pos="100000">
                      <a:schemeClr val="tx1">
                        <a:lumMod val="50000"/>
                      </a:schemeClr>
                    </a:gs>
                  </a:gsLst>
                  <a:lin ang="5400000" scaled="1"/>
                </a:gradFill>
              </a:rPr>
              <a:t>Windows Update </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a:t>
            </a:r>
            <a:r>
              <a:rPr lang="en-US" sz="1200" dirty="0" smtClean="0">
                <a:gradFill>
                  <a:gsLst>
                    <a:gs pos="0">
                      <a:schemeClr val="tx1">
                        <a:lumMod val="50000"/>
                      </a:schemeClr>
                    </a:gs>
                    <a:gs pos="100000">
                      <a:schemeClr val="tx1">
                        <a:lumMod val="50000"/>
                      </a:schemeClr>
                    </a:gs>
                  </a:gsLst>
                  <a:lin ang="5400000" scaled="1"/>
                </a:gradFill>
              </a:rPr>
              <a:t>year</a:t>
            </a:r>
            <a:endParaRPr lang="en-US" sz="1200" dirty="0">
              <a:gradFill>
                <a:gsLst>
                  <a:gs pos="0">
                    <a:schemeClr val="tx1">
                      <a:lumMod val="50000"/>
                    </a:schemeClr>
                  </a:gs>
                  <a:gs pos="100000">
                    <a:schemeClr val="tx1">
                      <a:lumMod val="50000"/>
                    </a:schemeClr>
                  </a:gs>
                </a:gsLst>
                <a:lin ang="5400000" scaled="1"/>
              </a:gradFill>
            </a:endParaRP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a:t>
            </a:r>
            <a:r>
              <a:rPr lang="en-US" sz="1200" dirty="0" smtClean="0">
                <a:gradFill>
                  <a:gsLst>
                    <a:gs pos="0">
                      <a:schemeClr val="tx1">
                        <a:lumMod val="50000"/>
                      </a:schemeClr>
                    </a:gs>
                    <a:gs pos="100000">
                      <a:schemeClr val="tx1">
                        <a:lumMod val="50000"/>
                      </a:schemeClr>
                    </a:gs>
                  </a:gsLst>
                  <a:lin ang="5400000" scaled="1"/>
                </a:gradFill>
              </a:rPr>
              <a:t>Windows </a:t>
            </a:r>
            <a:r>
              <a:rPr lang="en-US" sz="1200" dirty="0">
                <a:gradFill>
                  <a:gsLst>
                    <a:gs pos="0">
                      <a:schemeClr val="tx1">
                        <a:lumMod val="50000"/>
                      </a:schemeClr>
                    </a:gs>
                    <a:gs pos="100000">
                      <a:schemeClr val="tx1">
                        <a:lumMod val="50000"/>
                      </a:schemeClr>
                    </a:gs>
                  </a:gsLst>
                  <a:lin ang="5400000" scaled="1"/>
                </a:gradFill>
              </a:rPr>
              <a:t>Azure </a:t>
            </a:r>
            <a:r>
              <a:rPr lang="en-US" sz="1200" dirty="0" smtClean="0">
                <a:gradFill>
                  <a:gsLst>
                    <a:gs pos="0">
                      <a:schemeClr val="tx1">
                        <a:lumMod val="50000"/>
                      </a:schemeClr>
                    </a:gs>
                    <a:gs pos="100000">
                      <a:schemeClr val="tx1">
                        <a:lumMod val="50000"/>
                      </a:schemeClr>
                    </a:gs>
                  </a:gsLst>
                  <a:lin ang="5400000" scaled="1"/>
                </a:gradFill>
              </a:rPr>
              <a:t>AD</a:t>
            </a:r>
            <a:endParaRPr lang="en-US" sz="1200" dirty="0">
              <a:gradFill>
                <a:gsLst>
                  <a:gs pos="0">
                    <a:schemeClr val="tx1">
                      <a:lumMod val="50000"/>
                    </a:schemeClr>
                  </a:gs>
                  <a:gs pos="100000">
                    <a:schemeClr val="tx1">
                      <a:lumMod val="50000"/>
                    </a:schemeClr>
                  </a:gs>
                </a:gsLst>
                <a:lin ang="5400000" scaled="1"/>
              </a:gradFill>
            </a:endParaRP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a:ex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Unparalleled experience in online security</a:t>
            </a:r>
            <a:endParaRPr lang="en-US" sz="2000" dirty="0">
              <a:gradFill>
                <a:gsLst>
                  <a:gs pos="8850">
                    <a:srgbClr val="EFEFEF"/>
                  </a:gs>
                  <a:gs pos="45000">
                    <a:srgbClr val="EFEFEF"/>
                  </a:gs>
                </a:gsLst>
                <a:lin ang="5400000" scaled="0"/>
              </a:gradFill>
            </a:endParaRP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WHAT IS AZURE..?</a:t>
            </a:r>
            <a:endParaRPr lang="en-US" sz="4800" b="1" spc="-50" dirty="0">
              <a:gradFill>
                <a:gsLst>
                  <a:gs pos="36283">
                    <a:srgbClr val="00188F"/>
                  </a:gs>
                  <a:gs pos="28000">
                    <a:srgbClr val="00188F"/>
                  </a:gs>
                </a:gsLst>
                <a:lin ang="5400000" scaled="0"/>
              </a:gradFill>
              <a:latin typeface="Segoe UI Light"/>
            </a:endParaRP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smtClean="0">
                <a:gradFill>
                  <a:gsLst>
                    <a:gs pos="36283">
                      <a:srgbClr val="00188F"/>
                    </a:gs>
                    <a:gs pos="28000">
                      <a:srgbClr val="00188F"/>
                    </a:gs>
                  </a:gsLst>
                  <a:lin ang="5400000" scaled="0"/>
                </a:gradFill>
                <a:latin typeface="Segoe UI Light"/>
              </a:rPr>
              <a:t>Microsoft Azure delivers.</a:t>
            </a:r>
            <a:endParaRPr lang="en-US" sz="4800" b="1" spc="-50" dirty="0">
              <a:gradFill>
                <a:gsLst>
                  <a:gs pos="36283">
                    <a:srgbClr val="00188F"/>
                  </a:gs>
                  <a:gs pos="28000">
                    <a:srgbClr val="00188F"/>
                  </a:gs>
                </a:gsLst>
                <a:lin ang="5400000" scaled="0"/>
              </a:gradFill>
              <a:latin typeface="Segoe UI Light"/>
            </a:endParaRP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AND cloud </a:t>
            </a:r>
            <a:endParaRPr lang="en-US" sz="2400" b="1" spc="-50" dirty="0">
              <a:gradFill>
                <a:gsLst>
                  <a:gs pos="36283">
                    <a:srgbClr val="00188F"/>
                  </a:gs>
                  <a:gs pos="28000">
                    <a:srgbClr val="00188F"/>
                  </a:gs>
                </a:gsLst>
                <a:lin ang="5400000" scaled="0"/>
              </a:gradFill>
              <a:latin typeface="Segoe UI Light"/>
            </a:endParaRP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Trustworthy</a:t>
            </a:r>
            <a:endParaRPr lang="en-US" sz="2400" b="1" spc="-50" dirty="0">
              <a:gradFill>
                <a:gsLst>
                  <a:gs pos="36283">
                    <a:srgbClr val="00188F"/>
                  </a:gs>
                  <a:gs pos="28000">
                    <a:srgbClr val="00188F"/>
                  </a:gs>
                </a:gsLst>
                <a:lin ang="5400000" scaled="0"/>
              </a:gradFill>
              <a:latin typeface="Segoe UI Light"/>
            </a:endParaRP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Open, Broad, Flexible</a:t>
            </a:r>
            <a:endParaRPr lang="en-US" sz="2400" b="1" spc="-50" dirty="0">
              <a:gradFill>
                <a:gsLst>
                  <a:gs pos="36283">
                    <a:srgbClr val="00188F"/>
                  </a:gs>
                  <a:gs pos="28000">
                    <a:srgbClr val="00188F"/>
                  </a:gs>
                </a:gsLst>
                <a:lin ang="5400000" scaled="0"/>
              </a:gradFill>
              <a:latin typeface="Segoe UI Light"/>
            </a:endParaRP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a:t>
            </a:r>
            <a:r>
              <a:rPr lang="en-US" sz="4000" b="1" spc="-50" dirty="0" smtClean="0">
                <a:gradFill>
                  <a:gsLst>
                    <a:gs pos="36283">
                      <a:srgbClr val="00188F"/>
                    </a:gs>
                    <a:gs pos="28000">
                      <a:srgbClr val="00188F"/>
                    </a:gs>
                  </a:gsLst>
                  <a:lin ang="5400000" scaled="0"/>
                </a:gradFill>
                <a:latin typeface="Segoe UI Light"/>
              </a:rPr>
              <a:t>ready by design.</a:t>
            </a:r>
            <a:endParaRPr lang="en-US" sz="4000" b="1" spc="-50" dirty="0">
              <a:gradFill>
                <a:gsLst>
                  <a:gs pos="36283">
                    <a:srgbClr val="00188F"/>
                  </a:gs>
                  <a:gs pos="28000">
                    <a:srgbClr val="00188F"/>
                  </a:gs>
                </a:gsLst>
                <a:lin ang="5400000" scaled="0"/>
              </a:gradFill>
              <a:latin typeface="Segoe UI Light"/>
            </a:endParaRP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Connector 95"/>
          <p:cNvCxnSpPr>
            <a:stCxn id="94" idx="6"/>
            <a:endCxn id="95" idx="1"/>
          </p:cNvCxnSpPr>
          <p:nvPr/>
        </p:nvCxnSpPr>
        <p:spPr>
          <a:xfrm flipV="1">
            <a:off x="9940957" y="3027990"/>
            <a:ext cx="548013" cy="1259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240" y="1578850"/>
            <a:ext cx="10254511" cy="4843283"/>
          </a:xfrm>
          <a:prstGeom prst="rect">
            <a:avLst/>
          </a:prstGeom>
        </p:spPr>
      </p:pic>
      <p:sp>
        <p:nvSpPr>
          <p:cNvPr id="15" name="TextBox 9"/>
          <p:cNvSpPr txBox="1">
            <a:spLocks noChangeArrowheads="1"/>
          </p:cNvSpPr>
          <p:nvPr/>
        </p:nvSpPr>
        <p:spPr bwMode="auto">
          <a:xfrm>
            <a:off x="746745" y="1161472"/>
            <a:ext cx="47723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00188F">
                    <a:alpha val="99000"/>
                  </a:srgbClr>
                </a:solidFill>
                <a:latin typeface="Segoe UI Light"/>
              </a:rPr>
              <a:t>North America Region </a:t>
            </a:r>
          </a:p>
        </p:txBody>
      </p:sp>
      <p:sp>
        <p:nvSpPr>
          <p:cNvPr id="22" name="TextBox 9"/>
          <p:cNvSpPr txBox="1">
            <a:spLocks noChangeArrowheads="1"/>
          </p:cNvSpPr>
          <p:nvPr/>
        </p:nvSpPr>
        <p:spPr bwMode="auto">
          <a:xfrm>
            <a:off x="5043255" y="1170898"/>
            <a:ext cx="2651026"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00188F">
                    <a:alpha val="99000"/>
                  </a:srgbClr>
                </a:solidFill>
                <a:latin typeface="Segoe UI Light"/>
              </a:rPr>
              <a:t>Europe Region</a:t>
            </a:r>
          </a:p>
        </p:txBody>
      </p:sp>
      <p:sp>
        <p:nvSpPr>
          <p:cNvPr id="39" name="TextBox 9"/>
          <p:cNvSpPr txBox="1">
            <a:spLocks noChangeArrowheads="1"/>
          </p:cNvSpPr>
          <p:nvPr/>
        </p:nvSpPr>
        <p:spPr bwMode="auto">
          <a:xfrm>
            <a:off x="8411891" y="1170898"/>
            <a:ext cx="2622859" cy="407493"/>
          </a:xfrm>
          <a:prstGeom prst="rect">
            <a:avLst/>
          </a:prstGeom>
          <a:noFill/>
          <a:ln w="9525">
            <a:noFill/>
            <a:miter lim="800000"/>
            <a:headEnd/>
            <a:tailEnd/>
          </a:ln>
        </p:spPr>
        <p:txBody>
          <a:bodyPr wrap="square" lIns="92807" tIns="46407" rIns="92807" bIns="46407">
            <a:spAutoFit/>
          </a:bodyPr>
          <a:lstStyle/>
          <a:p>
            <a:pPr algn="ctr" defTabSz="932441" eaLnBrk="0" hangingPunct="0"/>
            <a:r>
              <a:rPr lang="en-US" sz="1999" dirty="0">
                <a:solidFill>
                  <a:srgbClr val="00188F">
                    <a:alpha val="99000"/>
                  </a:srgbClr>
                </a:solidFill>
                <a:latin typeface="Segoe UI Light"/>
              </a:rPr>
              <a:t>Asia Pacific Area</a:t>
            </a:r>
          </a:p>
        </p:txBody>
      </p:sp>
      <p:sp>
        <p:nvSpPr>
          <p:cNvPr id="104" name="Title 103"/>
          <p:cNvSpPr>
            <a:spLocks noGrp="1"/>
          </p:cNvSpPr>
          <p:nvPr>
            <p:ph type="title"/>
          </p:nvPr>
        </p:nvSpPr>
        <p:spPr/>
        <p:txBody>
          <a:bodyPr>
            <a:normAutofit fontScale="90000"/>
          </a:bodyPr>
          <a:lstStyle/>
          <a:p>
            <a:r>
              <a:rPr lang="en-US" dirty="0" smtClean="0"/>
              <a:t>Global DC Presence</a:t>
            </a:r>
            <a:endParaRPr lang="en-US" dirty="0"/>
          </a:p>
        </p:txBody>
      </p:sp>
      <p:cxnSp>
        <p:nvCxnSpPr>
          <p:cNvPr id="160" name="Straight Connector 159"/>
          <p:cNvCxnSpPr>
            <a:endCxn id="212" idx="1"/>
          </p:cNvCxnSpPr>
          <p:nvPr/>
        </p:nvCxnSpPr>
        <p:spPr>
          <a:xfrm>
            <a:off x="2884138" y="3300608"/>
            <a:ext cx="801997" cy="45366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051643" y="2457042"/>
            <a:ext cx="935623" cy="3682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3"/>
          <p:cNvSpPr txBox="1">
            <a:spLocks noChangeArrowheads="1"/>
          </p:cNvSpPr>
          <p:nvPr/>
        </p:nvSpPr>
        <p:spPr bwMode="auto">
          <a:xfrm>
            <a:off x="2033226" y="1952289"/>
            <a:ext cx="1468821"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Central </a:t>
            </a:r>
            <a:br>
              <a:rPr lang="en-US" dirty="0">
                <a:solidFill>
                  <a:prstClr val="white">
                    <a:alpha val="99000"/>
                  </a:prstClr>
                </a:solidFill>
              </a:rPr>
            </a:br>
            <a:r>
              <a:rPr lang="en-US" dirty="0">
                <a:solidFill>
                  <a:prstClr val="white">
                    <a:alpha val="99000"/>
                  </a:prstClr>
                </a:solidFill>
              </a:rPr>
              <a:t>– U.S. Sub-Region</a:t>
            </a:r>
          </a:p>
        </p:txBody>
      </p:sp>
      <p:sp>
        <p:nvSpPr>
          <p:cNvPr id="173" name="TextBox 13"/>
          <p:cNvSpPr txBox="1">
            <a:spLocks noChangeArrowheads="1"/>
          </p:cNvSpPr>
          <p:nvPr/>
        </p:nvSpPr>
        <p:spPr bwMode="auto">
          <a:xfrm>
            <a:off x="9739812" y="3953412"/>
            <a:ext cx="1123735"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S.E. Asia</a:t>
            </a:r>
          </a:p>
          <a:p>
            <a:pPr defTabSz="932441"/>
            <a:r>
              <a:rPr lang="en-US" dirty="0">
                <a:solidFill>
                  <a:prstClr val="white">
                    <a:alpha val="99000"/>
                  </a:prstClr>
                </a:solidFill>
              </a:rPr>
              <a:t>Sub-Region  </a:t>
            </a:r>
          </a:p>
        </p:txBody>
      </p:sp>
      <p:cxnSp>
        <p:nvCxnSpPr>
          <p:cNvPr id="179" name="Straight Connector 178"/>
          <p:cNvCxnSpPr>
            <a:endCxn id="173" idx="1"/>
          </p:cNvCxnSpPr>
          <p:nvPr/>
        </p:nvCxnSpPr>
        <p:spPr>
          <a:xfrm flipV="1">
            <a:off x="9203270" y="417631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3"/>
          <p:cNvSpPr txBox="1">
            <a:spLocks noChangeArrowheads="1"/>
          </p:cNvSpPr>
          <p:nvPr/>
        </p:nvSpPr>
        <p:spPr bwMode="auto">
          <a:xfrm>
            <a:off x="7735142" y="3588665"/>
            <a:ext cx="1133761"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Asia</a:t>
            </a:r>
            <a:br>
              <a:rPr lang="en-US" dirty="0">
                <a:solidFill>
                  <a:prstClr val="white">
                    <a:alpha val="99000"/>
                  </a:prstClr>
                </a:solidFill>
              </a:rPr>
            </a:br>
            <a:r>
              <a:rPr lang="en-US" dirty="0">
                <a:solidFill>
                  <a:prstClr val="white">
                    <a:alpha val="99000"/>
                  </a:prstClr>
                </a:solidFill>
              </a:rPr>
              <a:t>Sub-Region </a:t>
            </a:r>
          </a:p>
        </p:txBody>
      </p:sp>
      <p:cxnSp>
        <p:nvCxnSpPr>
          <p:cNvPr id="181" name="Straight Connector 180"/>
          <p:cNvCxnSpPr>
            <a:stCxn id="158" idx="41"/>
            <a:endCxn id="180" idx="3"/>
          </p:cNvCxnSpPr>
          <p:nvPr/>
        </p:nvCxnSpPr>
        <p:spPr>
          <a:xfrm flipH="1">
            <a:off x="8868902" y="3694392"/>
            <a:ext cx="494136" cy="1171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Isosceles Triangle 181"/>
          <p:cNvSpPr/>
          <p:nvPr/>
        </p:nvSpPr>
        <p:spPr bwMode="auto">
          <a:xfrm>
            <a:off x="4120727" y="517914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3" name="Isosceles Triangle 182"/>
          <p:cNvSpPr/>
          <p:nvPr/>
        </p:nvSpPr>
        <p:spPr bwMode="auto">
          <a:xfrm>
            <a:off x="2598536" y="26497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4" name="Isosceles Triangle 183"/>
          <p:cNvSpPr/>
          <p:nvPr/>
        </p:nvSpPr>
        <p:spPr bwMode="auto">
          <a:xfrm>
            <a:off x="2365479" y="2794587"/>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5" name="Isosceles Triangle 184"/>
          <p:cNvSpPr/>
          <p:nvPr/>
        </p:nvSpPr>
        <p:spPr bwMode="auto">
          <a:xfrm>
            <a:off x="2271101" y="30275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6" name="Isosceles Triangle 185"/>
          <p:cNvSpPr/>
          <p:nvPr/>
        </p:nvSpPr>
        <p:spPr bwMode="auto">
          <a:xfrm>
            <a:off x="3324297" y="30121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7" name="Isosceles Triangle 186"/>
          <p:cNvSpPr/>
          <p:nvPr/>
        </p:nvSpPr>
        <p:spPr bwMode="auto">
          <a:xfrm>
            <a:off x="3142336" y="3193516"/>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8" name="Isosceles Triangle 187"/>
          <p:cNvSpPr/>
          <p:nvPr/>
        </p:nvSpPr>
        <p:spPr bwMode="auto">
          <a:xfrm>
            <a:off x="1982315" y="286234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89" name="Isosceles Triangle 188"/>
          <p:cNvSpPr/>
          <p:nvPr/>
        </p:nvSpPr>
        <p:spPr bwMode="auto">
          <a:xfrm>
            <a:off x="2002733" y="3082645"/>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0" name="Isosceles Triangle 189"/>
          <p:cNvSpPr/>
          <p:nvPr/>
        </p:nvSpPr>
        <p:spPr bwMode="auto">
          <a:xfrm>
            <a:off x="2099035" y="257203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2" name="Isosceles Triangle 191"/>
          <p:cNvSpPr/>
          <p:nvPr/>
        </p:nvSpPr>
        <p:spPr bwMode="auto">
          <a:xfrm>
            <a:off x="6305918" y="2616281"/>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3" name="Isosceles Triangle 192"/>
          <p:cNvSpPr/>
          <p:nvPr/>
        </p:nvSpPr>
        <p:spPr bwMode="auto">
          <a:xfrm>
            <a:off x="6134786" y="248015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4" name="Isosceles Triangle 193"/>
          <p:cNvSpPr/>
          <p:nvPr/>
        </p:nvSpPr>
        <p:spPr bwMode="auto">
          <a:xfrm>
            <a:off x="6140553" y="26597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5" name="Isosceles Triangle 194"/>
          <p:cNvSpPr/>
          <p:nvPr/>
        </p:nvSpPr>
        <p:spPr bwMode="auto">
          <a:xfrm>
            <a:off x="5964629" y="251359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6" name="Isosceles Triangle 195"/>
          <p:cNvSpPr/>
          <p:nvPr/>
        </p:nvSpPr>
        <p:spPr bwMode="auto">
          <a:xfrm>
            <a:off x="6262539" y="2399459"/>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7" name="Isosceles Triangle 196"/>
          <p:cNvSpPr/>
          <p:nvPr/>
        </p:nvSpPr>
        <p:spPr bwMode="auto">
          <a:xfrm>
            <a:off x="5707759" y="277874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199" name="Isosceles Triangle 198"/>
          <p:cNvSpPr/>
          <p:nvPr/>
        </p:nvSpPr>
        <p:spPr bwMode="auto">
          <a:xfrm>
            <a:off x="10444792" y="536871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0" name="Isosceles Triangle 199"/>
          <p:cNvSpPr/>
          <p:nvPr/>
        </p:nvSpPr>
        <p:spPr bwMode="auto">
          <a:xfrm>
            <a:off x="9830521" y="3166320"/>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1" name="Isosceles Triangle 200"/>
          <p:cNvSpPr/>
          <p:nvPr/>
        </p:nvSpPr>
        <p:spPr bwMode="auto">
          <a:xfrm>
            <a:off x="9434876" y="3203573"/>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2" name="Isosceles Triangle 201"/>
          <p:cNvSpPr/>
          <p:nvPr/>
        </p:nvSpPr>
        <p:spPr bwMode="auto">
          <a:xfrm>
            <a:off x="9214595" y="4291172"/>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203" name="TextBox 13"/>
          <p:cNvSpPr txBox="1">
            <a:spLocks noChangeArrowheads="1"/>
          </p:cNvSpPr>
          <p:nvPr/>
        </p:nvSpPr>
        <p:spPr bwMode="auto">
          <a:xfrm>
            <a:off x="6229167" y="1814800"/>
            <a:ext cx="986444"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 Europe </a:t>
            </a:r>
          </a:p>
          <a:p>
            <a:pPr defTabSz="932441"/>
            <a:r>
              <a:rPr lang="en-US" dirty="0">
                <a:solidFill>
                  <a:prstClr val="white">
                    <a:alpha val="99000"/>
                  </a:prstClr>
                </a:solidFill>
              </a:rPr>
              <a:t>Sub-Region </a:t>
            </a:r>
          </a:p>
        </p:txBody>
      </p:sp>
      <p:cxnSp>
        <p:nvCxnSpPr>
          <p:cNvPr id="204" name="Straight Connector 203"/>
          <p:cNvCxnSpPr>
            <a:endCxn id="203" idx="1"/>
          </p:cNvCxnSpPr>
          <p:nvPr/>
        </p:nvCxnSpPr>
        <p:spPr>
          <a:xfrm flipV="1">
            <a:off x="5608572" y="2037703"/>
            <a:ext cx="620594" cy="3455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0" name="TextBox 13"/>
          <p:cNvSpPr txBox="1">
            <a:spLocks noChangeArrowheads="1"/>
          </p:cNvSpPr>
          <p:nvPr/>
        </p:nvSpPr>
        <p:spPr bwMode="auto">
          <a:xfrm>
            <a:off x="6987266" y="2376254"/>
            <a:ext cx="986444"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W. Europe </a:t>
            </a:r>
          </a:p>
          <a:p>
            <a:pPr defTabSz="932441"/>
            <a:r>
              <a:rPr lang="en-US" dirty="0">
                <a:solidFill>
                  <a:prstClr val="white">
                    <a:alpha val="99000"/>
                  </a:prstClr>
                </a:solidFill>
              </a:rPr>
              <a:t>Sub-Region </a:t>
            </a:r>
          </a:p>
        </p:txBody>
      </p:sp>
      <p:cxnSp>
        <p:nvCxnSpPr>
          <p:cNvPr id="211" name="Straight Connector 210"/>
          <p:cNvCxnSpPr/>
          <p:nvPr/>
        </p:nvCxnSpPr>
        <p:spPr>
          <a:xfrm>
            <a:off x="2655770" y="2391287"/>
            <a:ext cx="326619" cy="47105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13"/>
          <p:cNvSpPr txBox="1">
            <a:spLocks noChangeArrowheads="1"/>
          </p:cNvSpPr>
          <p:nvPr/>
        </p:nvSpPr>
        <p:spPr bwMode="auto">
          <a:xfrm>
            <a:off x="3686135" y="3531372"/>
            <a:ext cx="1464697"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S. Central </a:t>
            </a:r>
            <a:br>
              <a:rPr lang="en-US" dirty="0">
                <a:solidFill>
                  <a:prstClr val="white">
                    <a:alpha val="99000"/>
                  </a:prstClr>
                </a:solidFill>
              </a:rPr>
            </a:br>
            <a:r>
              <a:rPr lang="en-US" dirty="0">
                <a:solidFill>
                  <a:prstClr val="white">
                    <a:alpha val="99000"/>
                  </a:prstClr>
                </a:solidFill>
              </a:rPr>
              <a:t>– U.S. Sub-Region</a:t>
            </a:r>
          </a:p>
        </p:txBody>
      </p:sp>
      <p:sp>
        <p:nvSpPr>
          <p:cNvPr id="89" name="TextBox 13"/>
          <p:cNvSpPr txBox="1">
            <a:spLocks noChangeArrowheads="1"/>
          </p:cNvSpPr>
          <p:nvPr/>
        </p:nvSpPr>
        <p:spPr bwMode="auto">
          <a:xfrm>
            <a:off x="3706349" y="2253798"/>
            <a:ext cx="1385414"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East </a:t>
            </a:r>
            <a:br>
              <a:rPr lang="en-US" dirty="0">
                <a:solidFill>
                  <a:prstClr val="white">
                    <a:alpha val="99000"/>
                  </a:prstClr>
                </a:solidFill>
              </a:rPr>
            </a:br>
            <a:r>
              <a:rPr lang="en-US" dirty="0">
                <a:solidFill>
                  <a:prstClr val="white">
                    <a:alpha val="99000"/>
                  </a:prstClr>
                </a:solidFill>
              </a:rPr>
              <a:t>– U.S. Sub-Region</a:t>
            </a:r>
          </a:p>
        </p:txBody>
      </p:sp>
      <p:cxnSp>
        <p:nvCxnSpPr>
          <p:cNvPr id="90" name="Straight Connector 89"/>
          <p:cNvCxnSpPr>
            <a:stCxn id="132" idx="19"/>
          </p:cNvCxnSpPr>
          <p:nvPr/>
        </p:nvCxnSpPr>
        <p:spPr>
          <a:xfrm flipV="1">
            <a:off x="3378883" y="2702398"/>
            <a:ext cx="575492" cy="2781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13"/>
          <p:cNvSpPr txBox="1">
            <a:spLocks noChangeArrowheads="1"/>
          </p:cNvSpPr>
          <p:nvPr/>
        </p:nvSpPr>
        <p:spPr bwMode="auto">
          <a:xfrm>
            <a:off x="277089" y="2210717"/>
            <a:ext cx="1468821" cy="445804"/>
          </a:xfrm>
          <a:prstGeom prst="rect">
            <a:avLst/>
          </a:prstGeom>
          <a:solidFill>
            <a:schemeClr val="accent1"/>
          </a:solidFill>
          <a:ln w="6350">
            <a:solidFill>
              <a:schemeClr val="tx1"/>
            </a:solidFill>
            <a:miter lim="800000"/>
            <a:headEnd/>
            <a:tailEnd/>
          </a:ln>
        </p:spPr>
        <p:txBody>
          <a:bodyPr wrap="square" lIns="92807" tIns="46407" rIns="92807" bIns="46407">
            <a:spAutoFit/>
          </a:bodyPr>
          <a:lstStyle/>
          <a:p>
            <a:pPr defTabSz="932441"/>
            <a:r>
              <a:rPr lang="en-US" sz="1122" dirty="0">
                <a:solidFill>
                  <a:prstClr val="white">
                    <a:alpha val="99000"/>
                  </a:prstClr>
                </a:solidFill>
              </a:rPr>
              <a:t>West </a:t>
            </a:r>
            <a:br>
              <a:rPr lang="en-US" sz="1122" dirty="0">
                <a:solidFill>
                  <a:prstClr val="white">
                    <a:alpha val="99000"/>
                  </a:prstClr>
                </a:solidFill>
              </a:rPr>
            </a:br>
            <a:r>
              <a:rPr lang="en-US" sz="1122" dirty="0">
                <a:solidFill>
                  <a:prstClr val="white">
                    <a:alpha val="99000"/>
                  </a:prstClr>
                </a:solidFill>
              </a:rPr>
              <a:t>– U.S. Sub-Region</a:t>
            </a:r>
          </a:p>
        </p:txBody>
      </p:sp>
      <p:cxnSp>
        <p:nvCxnSpPr>
          <p:cNvPr id="4" name="Straight Connector 3"/>
          <p:cNvCxnSpPr/>
          <p:nvPr/>
        </p:nvCxnSpPr>
        <p:spPr>
          <a:xfrm>
            <a:off x="1011500" y="2664059"/>
            <a:ext cx="1051889" cy="3908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2063388" y="2997010"/>
            <a:ext cx="196501" cy="196504"/>
            <a:chOff x="1581719" y="5197873"/>
            <a:chExt cx="349941" cy="349851"/>
          </a:xfrm>
        </p:grpSpPr>
        <p:sp>
          <p:nvSpPr>
            <p:cNvPr id="148" name="Oval 147"/>
            <p:cNvSpPr/>
            <p:nvPr/>
          </p:nvSpPr>
          <p:spPr bwMode="auto">
            <a:xfrm>
              <a:off x="1587267" y="5203376"/>
              <a:ext cx="338844" cy="338844"/>
            </a:xfrm>
            <a:prstGeom prst="ellipse">
              <a:avLst/>
            </a:prstGeom>
            <a:solidFill>
              <a:srgbClr val="FFFFFF"/>
            </a:solidFill>
            <a:ln>
              <a:solidFill>
                <a:schemeClr val="tx2"/>
              </a:solid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sp>
          <p:nvSpPr>
            <p:cNvPr id="15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22" name="Group 121"/>
          <p:cNvGrpSpPr/>
          <p:nvPr/>
        </p:nvGrpSpPr>
        <p:grpSpPr>
          <a:xfrm>
            <a:off x="2669386" y="3149263"/>
            <a:ext cx="196501" cy="196504"/>
            <a:chOff x="1581719" y="5197873"/>
            <a:chExt cx="349941" cy="349851"/>
          </a:xfrm>
        </p:grpSpPr>
        <p:sp>
          <p:nvSpPr>
            <p:cNvPr id="123" name="Oval 12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0" name="Group 129"/>
          <p:cNvGrpSpPr/>
          <p:nvPr/>
        </p:nvGrpSpPr>
        <p:grpSpPr>
          <a:xfrm>
            <a:off x="3226046" y="2951412"/>
            <a:ext cx="196501" cy="196504"/>
            <a:chOff x="1581719" y="5197873"/>
            <a:chExt cx="349941" cy="349851"/>
          </a:xfrm>
        </p:grpSpPr>
        <p:sp>
          <p:nvSpPr>
            <p:cNvPr id="131" name="Oval 130"/>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35" name="Group 134"/>
          <p:cNvGrpSpPr/>
          <p:nvPr/>
        </p:nvGrpSpPr>
        <p:grpSpPr>
          <a:xfrm>
            <a:off x="5494347" y="2383224"/>
            <a:ext cx="196501" cy="196504"/>
            <a:chOff x="1581719" y="5197873"/>
            <a:chExt cx="349941" cy="349851"/>
          </a:xfrm>
        </p:grpSpPr>
        <p:sp>
          <p:nvSpPr>
            <p:cNvPr id="136" name="Oval 13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8" name="Isosceles Triangle 197"/>
          <p:cNvSpPr/>
          <p:nvPr/>
        </p:nvSpPr>
        <p:spPr bwMode="auto">
          <a:xfrm>
            <a:off x="5690847" y="2383224"/>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142" name="Group 141"/>
          <p:cNvGrpSpPr/>
          <p:nvPr/>
        </p:nvGrpSpPr>
        <p:grpSpPr>
          <a:xfrm>
            <a:off x="5866378" y="2411491"/>
            <a:ext cx="196501" cy="196504"/>
            <a:chOff x="1581719" y="5197873"/>
            <a:chExt cx="349941" cy="349851"/>
          </a:xfrm>
        </p:grpSpPr>
        <p:sp>
          <p:nvSpPr>
            <p:cNvPr id="143" name="Oval 14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9" name="Group 148"/>
          <p:cNvGrpSpPr/>
          <p:nvPr/>
        </p:nvGrpSpPr>
        <p:grpSpPr>
          <a:xfrm>
            <a:off x="9308974" y="3519722"/>
            <a:ext cx="196501" cy="196504"/>
            <a:chOff x="1581719" y="5197873"/>
            <a:chExt cx="349941" cy="349851"/>
          </a:xfrm>
        </p:grpSpPr>
        <p:sp>
          <p:nvSpPr>
            <p:cNvPr id="157" name="Oval 15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5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91" name="Isosceles Triangle 190"/>
          <p:cNvSpPr/>
          <p:nvPr/>
        </p:nvSpPr>
        <p:spPr bwMode="auto">
          <a:xfrm>
            <a:off x="3453080" y="2849338"/>
            <a:ext cx="188758" cy="188806"/>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sp>
        <p:nvSpPr>
          <p:cNvPr id="74" name="TextBox 13"/>
          <p:cNvSpPr txBox="1">
            <a:spLocks noChangeArrowheads="1"/>
          </p:cNvSpPr>
          <p:nvPr/>
        </p:nvSpPr>
        <p:spPr bwMode="auto">
          <a:xfrm>
            <a:off x="10488970" y="2260604"/>
            <a:ext cx="1133761" cy="445804"/>
          </a:xfrm>
          <a:prstGeom prst="rect">
            <a:avLst/>
          </a:prstGeom>
          <a:solidFill>
            <a:srgbClr val="FFFF00"/>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505050">
                    <a:alpha val="99000"/>
                  </a:srgbClr>
                </a:solidFill>
              </a:rPr>
              <a:t>East Japan</a:t>
            </a:r>
            <a:br>
              <a:rPr lang="en-US" dirty="0">
                <a:solidFill>
                  <a:srgbClr val="505050">
                    <a:alpha val="99000"/>
                  </a:srgbClr>
                </a:solidFill>
              </a:rPr>
            </a:br>
            <a:r>
              <a:rPr lang="en-US" dirty="0">
                <a:solidFill>
                  <a:srgbClr val="505050">
                    <a:alpha val="99000"/>
                  </a:srgbClr>
                </a:solidFill>
              </a:rPr>
              <a:t>Sub-Region </a:t>
            </a:r>
          </a:p>
        </p:txBody>
      </p:sp>
      <p:cxnSp>
        <p:nvCxnSpPr>
          <p:cNvPr id="75" name="Straight Connector 74"/>
          <p:cNvCxnSpPr>
            <a:stCxn id="78" idx="3"/>
            <a:endCxn id="74" idx="1"/>
          </p:cNvCxnSpPr>
          <p:nvPr/>
        </p:nvCxnSpPr>
        <p:spPr>
          <a:xfrm flipV="1">
            <a:off x="9983186" y="2483507"/>
            <a:ext cx="505784" cy="55346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854264" y="2909089"/>
            <a:ext cx="196501" cy="196504"/>
            <a:chOff x="1581719" y="5197873"/>
            <a:chExt cx="349941" cy="349851"/>
          </a:xfrm>
        </p:grpSpPr>
        <p:sp>
          <p:nvSpPr>
            <p:cNvPr id="77" name="Oval 7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85" name="TextBox 13"/>
          <p:cNvSpPr txBox="1">
            <a:spLocks noChangeArrowheads="1"/>
          </p:cNvSpPr>
          <p:nvPr/>
        </p:nvSpPr>
        <p:spPr bwMode="auto">
          <a:xfrm>
            <a:off x="10788350" y="5632501"/>
            <a:ext cx="1462436" cy="445946"/>
          </a:xfrm>
          <a:prstGeom prst="rect">
            <a:avLst/>
          </a:prstGeom>
          <a:solidFill>
            <a:srgbClr val="FFFF00"/>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505050">
                    <a:alpha val="99000"/>
                  </a:srgbClr>
                </a:solidFill>
              </a:rPr>
              <a:t>Southeast Australia</a:t>
            </a:r>
            <a:br>
              <a:rPr lang="en-US" dirty="0">
                <a:solidFill>
                  <a:srgbClr val="505050">
                    <a:alpha val="99000"/>
                  </a:srgbClr>
                </a:solidFill>
              </a:rPr>
            </a:br>
            <a:r>
              <a:rPr lang="en-US" dirty="0">
                <a:solidFill>
                  <a:srgbClr val="505050">
                    <a:alpha val="99000"/>
                  </a:srgbClr>
                </a:solidFill>
              </a:rPr>
              <a:t>Sub-Region </a:t>
            </a:r>
          </a:p>
        </p:txBody>
      </p:sp>
      <p:cxnSp>
        <p:nvCxnSpPr>
          <p:cNvPr id="86" name="Straight Connector 85"/>
          <p:cNvCxnSpPr>
            <a:stCxn id="91" idx="3"/>
            <a:endCxn id="85" idx="1"/>
          </p:cNvCxnSpPr>
          <p:nvPr/>
        </p:nvCxnSpPr>
        <p:spPr>
          <a:xfrm>
            <a:off x="10372092" y="5668222"/>
            <a:ext cx="416257" cy="1872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0243171" y="5540338"/>
            <a:ext cx="196501" cy="196504"/>
            <a:chOff x="1581719" y="5197873"/>
            <a:chExt cx="349941" cy="349851"/>
          </a:xfrm>
        </p:grpSpPr>
        <p:sp>
          <p:nvSpPr>
            <p:cNvPr id="88" name="Oval 8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92" name="Group 91"/>
          <p:cNvGrpSpPr/>
          <p:nvPr/>
        </p:nvGrpSpPr>
        <p:grpSpPr>
          <a:xfrm>
            <a:off x="9782925" y="3061428"/>
            <a:ext cx="196501" cy="196504"/>
            <a:chOff x="1581719" y="5197873"/>
            <a:chExt cx="349941" cy="349851"/>
          </a:xfrm>
        </p:grpSpPr>
        <p:sp>
          <p:nvSpPr>
            <p:cNvPr id="93" name="Oval 92"/>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5" name="TextBox 13"/>
          <p:cNvSpPr txBox="1">
            <a:spLocks noChangeArrowheads="1"/>
          </p:cNvSpPr>
          <p:nvPr/>
        </p:nvSpPr>
        <p:spPr bwMode="auto">
          <a:xfrm>
            <a:off x="10488970" y="2805086"/>
            <a:ext cx="1133761" cy="445804"/>
          </a:xfrm>
          <a:prstGeom prst="rect">
            <a:avLst/>
          </a:prstGeom>
          <a:solidFill>
            <a:srgbClr val="FFFF00"/>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505050">
                    <a:alpha val="99000"/>
                  </a:srgbClr>
                </a:solidFill>
              </a:rPr>
              <a:t>West Japan</a:t>
            </a:r>
            <a:br>
              <a:rPr lang="en-US" dirty="0">
                <a:solidFill>
                  <a:srgbClr val="505050">
                    <a:alpha val="99000"/>
                  </a:srgbClr>
                </a:solidFill>
              </a:rPr>
            </a:br>
            <a:r>
              <a:rPr lang="en-US" dirty="0">
                <a:solidFill>
                  <a:srgbClr val="505050">
                    <a:alpha val="99000"/>
                  </a:srgbClr>
                </a:solidFill>
              </a:rPr>
              <a:t>Sub-Region </a:t>
            </a:r>
          </a:p>
        </p:txBody>
      </p:sp>
      <p:sp>
        <p:nvSpPr>
          <p:cNvPr id="101" name="TextBox 13"/>
          <p:cNvSpPr txBox="1">
            <a:spLocks noChangeArrowheads="1"/>
          </p:cNvSpPr>
          <p:nvPr/>
        </p:nvSpPr>
        <p:spPr bwMode="auto">
          <a:xfrm>
            <a:off x="10985633" y="4944166"/>
            <a:ext cx="1133761" cy="445804"/>
          </a:xfrm>
          <a:prstGeom prst="rect">
            <a:avLst/>
          </a:prstGeom>
          <a:solidFill>
            <a:srgbClr val="FFFF00"/>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srgbClr val="505050">
                    <a:alpha val="99000"/>
                  </a:srgbClr>
                </a:solidFill>
              </a:rPr>
              <a:t>East Australia</a:t>
            </a:r>
            <a:br>
              <a:rPr lang="en-US" dirty="0">
                <a:solidFill>
                  <a:srgbClr val="505050">
                    <a:alpha val="99000"/>
                  </a:srgbClr>
                </a:solidFill>
              </a:rPr>
            </a:br>
            <a:r>
              <a:rPr lang="en-US" dirty="0">
                <a:solidFill>
                  <a:srgbClr val="505050">
                    <a:alpha val="99000"/>
                  </a:srgbClr>
                </a:solidFill>
              </a:rPr>
              <a:t>Sub-Region </a:t>
            </a:r>
          </a:p>
        </p:txBody>
      </p:sp>
      <p:cxnSp>
        <p:nvCxnSpPr>
          <p:cNvPr id="103" name="Straight Connector 102"/>
          <p:cNvCxnSpPr>
            <a:stCxn id="107" idx="3"/>
            <a:endCxn id="101" idx="1"/>
          </p:cNvCxnSpPr>
          <p:nvPr/>
        </p:nvCxnSpPr>
        <p:spPr>
          <a:xfrm flipV="1">
            <a:off x="10550622" y="5167069"/>
            <a:ext cx="435012" cy="2711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10421700" y="5310333"/>
            <a:ext cx="196501" cy="196504"/>
            <a:chOff x="1581719" y="5197873"/>
            <a:chExt cx="349941" cy="349851"/>
          </a:xfrm>
        </p:grpSpPr>
        <p:sp>
          <p:nvSpPr>
            <p:cNvPr id="106" name="Oval 105"/>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98" name="TextBox 13"/>
          <p:cNvSpPr txBox="1">
            <a:spLocks noChangeArrowheads="1"/>
          </p:cNvSpPr>
          <p:nvPr/>
        </p:nvSpPr>
        <p:spPr bwMode="auto">
          <a:xfrm>
            <a:off x="9739812" y="3429993"/>
            <a:ext cx="1610121" cy="445946"/>
          </a:xfrm>
          <a:prstGeom prst="rect">
            <a:avLst/>
          </a:prstGeom>
          <a:solidFill>
            <a:schemeClr val="accent2">
              <a:lumMod val="75000"/>
            </a:schemeClr>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E. China (via 21Vianet)</a:t>
            </a:r>
            <a:br>
              <a:rPr lang="en-US" dirty="0">
                <a:solidFill>
                  <a:prstClr val="white">
                    <a:alpha val="99000"/>
                  </a:prstClr>
                </a:solidFill>
              </a:rPr>
            </a:br>
            <a:r>
              <a:rPr lang="en-US" dirty="0">
                <a:solidFill>
                  <a:prstClr val="white">
                    <a:alpha val="99000"/>
                  </a:prstClr>
                </a:solidFill>
              </a:rPr>
              <a:t>Sub-Region </a:t>
            </a:r>
          </a:p>
        </p:txBody>
      </p:sp>
      <p:cxnSp>
        <p:nvCxnSpPr>
          <p:cNvPr id="99" name="Straight Connector 98"/>
          <p:cNvCxnSpPr>
            <a:stCxn id="109" idx="3"/>
            <a:endCxn id="98" idx="1"/>
          </p:cNvCxnSpPr>
          <p:nvPr/>
        </p:nvCxnSpPr>
        <p:spPr>
          <a:xfrm>
            <a:off x="9439280" y="3322753"/>
            <a:ext cx="300533" cy="33021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9310358" y="3194869"/>
            <a:ext cx="196501" cy="196504"/>
            <a:chOff x="1581719" y="5197873"/>
            <a:chExt cx="349941" cy="349851"/>
          </a:xfrm>
        </p:grpSpPr>
        <p:sp>
          <p:nvSpPr>
            <p:cNvPr id="108" name="Oval 107"/>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4" name="TextBox 13"/>
          <p:cNvSpPr txBox="1">
            <a:spLocks noChangeArrowheads="1"/>
          </p:cNvSpPr>
          <p:nvPr/>
        </p:nvSpPr>
        <p:spPr bwMode="auto">
          <a:xfrm>
            <a:off x="8238642" y="2149650"/>
            <a:ext cx="1702316" cy="439071"/>
          </a:xfrm>
          <a:prstGeom prst="rect">
            <a:avLst/>
          </a:prstGeom>
          <a:solidFill>
            <a:schemeClr val="accent2">
              <a:lumMod val="75000"/>
            </a:schemeClr>
          </a:solidFill>
          <a:ln w="6350">
            <a:solidFill>
              <a:schemeClr val="tx1"/>
            </a:solidFill>
            <a:miter lim="800000"/>
            <a:headEnd/>
            <a:tailEnd/>
          </a:ln>
        </p:spPr>
        <p:txBody>
          <a:bodyPr wrap="square" lIns="92807" tIns="46407" rIns="92807" bIns="46407">
            <a:spAutoFit/>
          </a:bodyPr>
          <a:lstStyle>
            <a:defPPr>
              <a:defRPr lang="en-US"/>
            </a:defPPr>
            <a:lvl1pPr>
              <a:defRPr sz="1122">
                <a:solidFill>
                  <a:schemeClr val="bg1">
                    <a:alpha val="99000"/>
                  </a:schemeClr>
                </a:solidFill>
              </a:defRPr>
            </a:lvl1pPr>
          </a:lstStyle>
          <a:p>
            <a:pPr defTabSz="932441"/>
            <a:r>
              <a:rPr lang="en-US" dirty="0">
                <a:solidFill>
                  <a:prstClr val="white">
                    <a:alpha val="99000"/>
                  </a:prstClr>
                </a:solidFill>
              </a:rPr>
              <a:t>NE. China (via 21Vianet)</a:t>
            </a:r>
            <a:br>
              <a:rPr lang="en-US" dirty="0">
                <a:solidFill>
                  <a:prstClr val="white">
                    <a:alpha val="99000"/>
                  </a:prstClr>
                </a:solidFill>
              </a:rPr>
            </a:br>
            <a:r>
              <a:rPr lang="en-US" dirty="0">
                <a:solidFill>
                  <a:prstClr val="white">
                    <a:alpha val="99000"/>
                  </a:prstClr>
                </a:solidFill>
              </a:rPr>
              <a:t>Sub-Region </a:t>
            </a:r>
          </a:p>
        </p:txBody>
      </p:sp>
      <p:cxnSp>
        <p:nvCxnSpPr>
          <p:cNvPr id="115" name="Straight Connector 114"/>
          <p:cNvCxnSpPr>
            <a:stCxn id="118" idx="28"/>
          </p:cNvCxnSpPr>
          <p:nvPr/>
        </p:nvCxnSpPr>
        <p:spPr>
          <a:xfrm flipH="1" flipV="1">
            <a:off x="9064105" y="2599156"/>
            <a:ext cx="169841" cy="2431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9174685" y="2793474"/>
            <a:ext cx="196501" cy="196504"/>
            <a:chOff x="1581719" y="5197873"/>
            <a:chExt cx="349941" cy="349851"/>
          </a:xfrm>
        </p:grpSpPr>
        <p:sp>
          <p:nvSpPr>
            <p:cNvPr id="117" name="Oval 116"/>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6" name="Group 15"/>
          <p:cNvGrpSpPr/>
          <p:nvPr/>
        </p:nvGrpSpPr>
        <p:grpSpPr>
          <a:xfrm>
            <a:off x="453623" y="4137078"/>
            <a:ext cx="3022548" cy="1826254"/>
            <a:chOff x="510530" y="4230565"/>
            <a:chExt cx="3023764" cy="1826989"/>
          </a:xfrm>
        </p:grpSpPr>
        <p:sp>
          <p:nvSpPr>
            <p:cNvPr id="102" name="Isosceles Triangle 101"/>
            <p:cNvSpPr/>
            <p:nvPr/>
          </p:nvSpPr>
          <p:spPr bwMode="auto">
            <a:xfrm>
              <a:off x="514892" y="4665676"/>
              <a:ext cx="212643" cy="188882"/>
            </a:xfrm>
            <a:prstGeom prst="triangle">
              <a:avLst/>
            </a:prstGeom>
            <a:solidFill>
              <a:srgbClr val="FFFFFF"/>
            </a:solidFill>
            <a:ln>
              <a:noFill/>
              <a:headEnd type="none" w="med" len="med"/>
              <a:tailEnd type="none" w="med" len="med"/>
            </a:ln>
            <a:effectLst/>
            <a:scene3d>
              <a:camera prst="orthographicFront"/>
              <a:lightRig rig="threePt" dir="t"/>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64073" tIns="46407" rIns="92807" bIns="46407" numCol="1" rtlCol="0" anchor="ctr" anchorCtr="0" compatLnSpc="1">
              <a:prstTxWarp prst="textNoShape">
                <a:avLst/>
              </a:prstTxWarp>
            </a:bodyPr>
            <a:lstStyle/>
            <a:p>
              <a:pPr defTabSz="1135884" fontAlgn="base">
                <a:lnSpc>
                  <a:spcPct val="80000"/>
                </a:lnSpc>
                <a:spcBef>
                  <a:spcPct val="0"/>
                </a:spcBef>
                <a:spcAft>
                  <a:spcPts val="612"/>
                </a:spcAft>
                <a:defRPr/>
              </a:pPr>
              <a:endParaRPr lang="en-US" sz="2039" kern="0" spc="-102" dirty="0">
                <a:ln>
                  <a:solidFill>
                    <a:srgbClr val="FFFFFF">
                      <a:alpha val="0"/>
                    </a:srgbClr>
                  </a:solidFill>
                </a:ln>
                <a:gradFill>
                  <a:gsLst>
                    <a:gs pos="0">
                      <a:srgbClr val="505050"/>
                    </a:gs>
                    <a:gs pos="86000">
                      <a:srgbClr val="505050"/>
                    </a:gs>
                  </a:gsLst>
                  <a:lin ang="5400000" scaled="0"/>
                </a:gradFill>
                <a:latin typeface="Segoe Semibold" pitchFamily="34" charset="0"/>
              </a:endParaRPr>
            </a:p>
          </p:txBody>
        </p:sp>
        <p:grpSp>
          <p:nvGrpSpPr>
            <p:cNvPr id="5" name="Group 4"/>
            <p:cNvGrpSpPr/>
            <p:nvPr/>
          </p:nvGrpSpPr>
          <p:grpSpPr>
            <a:xfrm>
              <a:off x="510530" y="4378960"/>
              <a:ext cx="221367" cy="196583"/>
              <a:chOff x="549822" y="4775560"/>
              <a:chExt cx="196581" cy="196583"/>
            </a:xfrm>
          </p:grpSpPr>
          <p:sp>
            <p:nvSpPr>
              <p:cNvPr id="165" name="Oval 164"/>
              <p:cNvSpPr/>
              <p:nvPr/>
            </p:nvSpPr>
            <p:spPr bwMode="auto">
              <a:xfrm>
                <a:off x="552939" y="4778652"/>
                <a:ext cx="190347" cy="190398"/>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62"/>
              <p:cNvSpPr>
                <a:spLocks noEditPoints="1"/>
              </p:cNvSpPr>
              <p:nvPr/>
            </p:nvSpPr>
            <p:spPr bwMode="black">
              <a:xfrm>
                <a:off x="549822" y="4775560"/>
                <a:ext cx="196581" cy="19658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67" name="Rounded Rectangle 66"/>
            <p:cNvSpPr/>
            <p:nvPr/>
          </p:nvSpPr>
          <p:spPr bwMode="auto">
            <a:xfrm>
              <a:off x="731897" y="4230565"/>
              <a:ext cx="2802397" cy="1826989"/>
            </a:xfrm>
            <a:prstGeom prst="roundRect">
              <a:avLst>
                <a:gd name="adj" fmla="val 0"/>
              </a:avLst>
            </a:prstGeom>
            <a:noFill/>
            <a:ln w="12700" cap="flat" cmpd="sng" algn="ctr">
              <a:noFill/>
              <a:prstDash val="solid"/>
              <a:round/>
              <a:headEnd type="none" w="med" len="med"/>
              <a:tailEnd type="none" w="med" len="med"/>
            </a:ln>
            <a:effectLst>
              <a:outerShdw blurRad="63500" sx="102000" sy="102000" algn="ctr" rotWithShape="0">
                <a:prstClr val="black">
                  <a:alpha val="40000"/>
                </a:prstClr>
              </a:outerShdw>
              <a:reflection blurRad="6350" stA="50000" endA="300" endPos="38500" dist="50800" dir="5400000" sy="-100000" algn="bl" rotWithShape="0"/>
            </a:effectLst>
          </p:spPr>
          <p:txBody>
            <a:bodyPr vert="horz" wrap="square" lIns="123723" tIns="123723" rIns="123723" bIns="0" numCol="1" rtlCol="0" anchor="t" anchorCtr="0" compatLnSpc="1"/>
            <a:lstStyle/>
            <a:p>
              <a:pPr defTabSz="928013" fontAlgn="base">
                <a:spcBef>
                  <a:spcPct val="0"/>
                </a:spcBef>
                <a:spcAft>
                  <a:spcPts val="300"/>
                </a:spcAft>
              </a:pPr>
              <a:r>
                <a:rPr lang="en-US" sz="1599" dirty="0">
                  <a:solidFill>
                    <a:srgbClr val="505050"/>
                  </a:solidFill>
                  <a:latin typeface="Segoe UI Light"/>
                </a:rPr>
                <a:t>Major datacenter</a:t>
              </a:r>
            </a:p>
            <a:p>
              <a:pPr defTabSz="928013" fontAlgn="base">
                <a:spcBef>
                  <a:spcPct val="0"/>
                </a:spcBef>
                <a:spcAft>
                  <a:spcPts val="900"/>
                </a:spcAft>
              </a:pPr>
              <a:r>
                <a:rPr lang="en-US" sz="1599" dirty="0">
                  <a:solidFill>
                    <a:srgbClr val="505050"/>
                  </a:solidFill>
                  <a:latin typeface="Segoe UI Light"/>
                </a:rPr>
                <a:t>CDN node</a:t>
              </a:r>
            </a:p>
            <a:p>
              <a:pPr defTabSz="928013" fontAlgn="base">
                <a:spcBef>
                  <a:spcPct val="0"/>
                </a:spcBef>
                <a:spcAft>
                  <a:spcPts val="300"/>
                </a:spcAft>
              </a:pPr>
              <a:r>
                <a:rPr lang="en-US" sz="1599" dirty="0">
                  <a:solidFill>
                    <a:srgbClr val="505050"/>
                  </a:solidFill>
                  <a:latin typeface="Segoe UI Light"/>
                </a:rPr>
                <a:t>Live sub-region</a:t>
              </a:r>
            </a:p>
            <a:p>
              <a:pPr defTabSz="928013" fontAlgn="base">
                <a:spcBef>
                  <a:spcPct val="0"/>
                </a:spcBef>
                <a:spcAft>
                  <a:spcPts val="300"/>
                </a:spcAft>
              </a:pPr>
              <a:r>
                <a:rPr lang="en-US" sz="1599" dirty="0">
                  <a:solidFill>
                    <a:srgbClr val="505050"/>
                  </a:solidFill>
                  <a:latin typeface="Segoe UI Light"/>
                </a:rPr>
                <a:t>Announced sub-region</a:t>
              </a:r>
            </a:p>
            <a:p>
              <a:pPr defTabSz="928013" fontAlgn="base">
                <a:spcBef>
                  <a:spcPct val="0"/>
                </a:spcBef>
                <a:spcAft>
                  <a:spcPts val="600"/>
                </a:spcAft>
              </a:pPr>
              <a:r>
                <a:rPr lang="en-US" sz="1599" dirty="0">
                  <a:solidFill>
                    <a:srgbClr val="505050"/>
                  </a:solidFill>
                  <a:latin typeface="Segoe UI Light"/>
                </a:rPr>
                <a:t>Partner-operated sub-region</a:t>
              </a:r>
            </a:p>
          </p:txBody>
        </p:sp>
        <p:sp>
          <p:nvSpPr>
            <p:cNvPr id="14" name="Rectangle 13"/>
            <p:cNvSpPr/>
            <p:nvPr/>
          </p:nvSpPr>
          <p:spPr bwMode="auto">
            <a:xfrm>
              <a:off x="529773" y="5022205"/>
              <a:ext cx="182880" cy="269942"/>
            </a:xfrm>
            <a:prstGeom prst="rect">
              <a:avLst/>
            </a:prstGeom>
            <a:solidFill>
              <a:schemeClr val="accent1"/>
            </a:solidFill>
            <a:ln w="6350">
              <a:solidFill>
                <a:schemeClr val="tx1"/>
              </a:solidFill>
              <a:miter lim="800000"/>
              <a:headEnd/>
              <a:tailEnd/>
            </a:ln>
          </p:spPr>
          <p:txBody>
            <a:bodyPr wrap="square" lIns="92807" tIns="46407" rIns="92807" bIns="46407">
              <a:spAutoFit/>
            </a:bodyPr>
            <a:lstStyle/>
            <a:p>
              <a:pPr defTabSz="932441"/>
              <a:endParaRPr lang="en-US" sz="1122" dirty="0" err="1">
                <a:solidFill>
                  <a:prstClr val="white">
                    <a:alpha val="99000"/>
                  </a:prstClr>
                </a:solidFill>
              </a:endParaRPr>
            </a:p>
          </p:txBody>
        </p:sp>
        <p:sp>
          <p:nvSpPr>
            <p:cNvPr id="120" name="Rectangle 119"/>
            <p:cNvSpPr/>
            <p:nvPr/>
          </p:nvSpPr>
          <p:spPr bwMode="auto">
            <a:xfrm>
              <a:off x="529773" y="5306988"/>
              <a:ext cx="182880" cy="269942"/>
            </a:xfrm>
            <a:prstGeom prst="rect">
              <a:avLst/>
            </a:prstGeom>
            <a:solidFill>
              <a:srgbClr val="FFFF00"/>
            </a:solidFill>
            <a:ln w="6350">
              <a:solidFill>
                <a:schemeClr val="tx1"/>
              </a:solidFill>
              <a:miter lim="800000"/>
              <a:headEnd/>
              <a:tailEnd/>
            </a:ln>
          </p:spPr>
          <p:txBody>
            <a:bodyPr wrap="square" lIns="92807" tIns="46407" rIns="92807" bIns="46407">
              <a:spAutoFit/>
            </a:bodyPr>
            <a:lstStyle/>
            <a:p>
              <a:pPr defTabSz="932441"/>
              <a:endParaRPr lang="en-US" sz="1122" dirty="0" err="1">
                <a:solidFill>
                  <a:prstClr val="white">
                    <a:alpha val="99000"/>
                  </a:prstClr>
                </a:solidFill>
              </a:endParaRPr>
            </a:p>
          </p:txBody>
        </p:sp>
        <p:sp>
          <p:nvSpPr>
            <p:cNvPr id="121" name="Rectangle 120"/>
            <p:cNvSpPr/>
            <p:nvPr/>
          </p:nvSpPr>
          <p:spPr bwMode="auto">
            <a:xfrm>
              <a:off x="529773" y="5589891"/>
              <a:ext cx="182880" cy="269942"/>
            </a:xfrm>
            <a:prstGeom prst="rect">
              <a:avLst/>
            </a:prstGeom>
            <a:solidFill>
              <a:schemeClr val="accent2">
                <a:lumMod val="75000"/>
              </a:schemeClr>
            </a:solidFill>
            <a:ln w="6350">
              <a:solidFill>
                <a:schemeClr val="tx1"/>
              </a:solidFill>
              <a:miter lim="800000"/>
              <a:headEnd/>
              <a:tailEnd/>
            </a:ln>
          </p:spPr>
          <p:txBody>
            <a:bodyPr wrap="square" lIns="92807" tIns="46407" rIns="92807" bIns="46407">
              <a:spAutoFit/>
            </a:bodyPr>
            <a:lstStyle/>
            <a:p>
              <a:pPr defTabSz="932441"/>
              <a:endParaRPr lang="en-US" sz="1122" dirty="0" err="1">
                <a:solidFill>
                  <a:prstClr val="white">
                    <a:alpha val="99000"/>
                  </a:prstClr>
                </a:solidFill>
              </a:endParaRPr>
            </a:p>
          </p:txBody>
        </p:sp>
      </p:grpSp>
      <p:sp>
        <p:nvSpPr>
          <p:cNvPr id="110" name="Rectangle 109"/>
          <p:cNvSpPr/>
          <p:nvPr/>
        </p:nvSpPr>
        <p:spPr>
          <a:xfrm>
            <a:off x="4267" y="6362792"/>
            <a:ext cx="12436666" cy="376554"/>
          </a:xfrm>
          <a:prstGeom prst="rect">
            <a:avLst/>
          </a:prstGeom>
          <a:solidFill>
            <a:schemeClr val="accent1">
              <a:alpha val="50000"/>
            </a:schemeClr>
          </a:solidFill>
        </p:spPr>
        <p:txBody>
          <a:bodyPr wrap="square">
            <a:spAutoFit/>
          </a:bodyPr>
          <a:lstStyle/>
          <a:p>
            <a:pPr marL="465889" lvl="1" algn="ctr" defTabSz="931776">
              <a:lnSpc>
                <a:spcPct val="90000"/>
              </a:lnSpc>
              <a:spcAft>
                <a:spcPts val="300"/>
              </a:spcAft>
            </a:pPr>
            <a:r>
              <a:rPr lang="en-US" sz="1999" dirty="0">
                <a:gradFill>
                  <a:gsLst>
                    <a:gs pos="0">
                      <a:srgbClr val="FFFFFF"/>
                    </a:gs>
                    <a:gs pos="100000">
                      <a:srgbClr val="FFFFFF"/>
                    </a:gs>
                  </a:gsLst>
                  <a:lin ang="0" scaled="0"/>
                </a:gradFill>
              </a:rPr>
              <a:t>24 x 7 x 365 </a:t>
            </a:r>
            <a:r>
              <a:rPr lang="en-US" sz="1899" dirty="0">
                <a:gradFill>
                  <a:gsLst>
                    <a:gs pos="0">
                      <a:srgbClr val="505050"/>
                    </a:gs>
                    <a:gs pos="100000">
                      <a:srgbClr val="505050"/>
                    </a:gs>
                  </a:gsLst>
                </a:gradFill>
              </a:rPr>
              <a:t>support.         </a:t>
            </a:r>
            <a:r>
              <a:rPr lang="en-US" sz="1999" dirty="0">
                <a:gradFill>
                  <a:gsLst>
                    <a:gs pos="0">
                      <a:srgbClr val="FFFFFF"/>
                    </a:gs>
                    <a:gs pos="100000">
                      <a:srgbClr val="FFFFFF"/>
                    </a:gs>
                  </a:gsLst>
                  <a:lin ang="0" scaled="0"/>
                </a:gradFill>
              </a:rPr>
              <a:t>89</a:t>
            </a:r>
            <a:r>
              <a:rPr lang="en-US" sz="1597" dirty="0">
                <a:solidFill>
                  <a:srgbClr val="505050"/>
                </a:solidFill>
              </a:rPr>
              <a:t> </a:t>
            </a:r>
            <a:r>
              <a:rPr lang="en-US" sz="1899" dirty="0">
                <a:gradFill>
                  <a:gsLst>
                    <a:gs pos="0">
                      <a:srgbClr val="505050"/>
                    </a:gs>
                    <a:gs pos="100000">
                      <a:srgbClr val="505050"/>
                    </a:gs>
                  </a:gsLst>
                </a:gradFill>
              </a:rPr>
              <a:t>markets worldwide.        </a:t>
            </a:r>
            <a:r>
              <a:rPr lang="en-US" sz="1999" dirty="0">
                <a:gradFill>
                  <a:gsLst>
                    <a:gs pos="0">
                      <a:srgbClr val="FFFFFF"/>
                    </a:gs>
                    <a:gs pos="100000">
                      <a:srgbClr val="FFFFFF"/>
                    </a:gs>
                  </a:gsLst>
                  <a:lin ang="0" scaled="0"/>
                </a:gradFill>
              </a:rPr>
              <a:t>2x </a:t>
            </a:r>
            <a:r>
              <a:rPr lang="en-US" sz="1899" dirty="0">
                <a:gradFill>
                  <a:gsLst>
                    <a:gs pos="0">
                      <a:srgbClr val="505050"/>
                    </a:gs>
                    <a:gs pos="100000">
                      <a:srgbClr val="505050"/>
                    </a:gs>
                  </a:gsLst>
                </a:gradFill>
              </a:rPr>
              <a:t>Compute and storage every six months. </a:t>
            </a:r>
          </a:p>
        </p:txBody>
      </p:sp>
      <p:grpSp>
        <p:nvGrpSpPr>
          <p:cNvPr id="111" name="Group 110"/>
          <p:cNvGrpSpPr/>
          <p:nvPr/>
        </p:nvGrpSpPr>
        <p:grpSpPr>
          <a:xfrm>
            <a:off x="2897749" y="2772458"/>
            <a:ext cx="196501" cy="196504"/>
            <a:chOff x="1581719" y="5197873"/>
            <a:chExt cx="349941" cy="349851"/>
          </a:xfrm>
        </p:grpSpPr>
        <p:sp>
          <p:nvSpPr>
            <p:cNvPr id="112" name="Oval 111"/>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
        <p:nvSpPr>
          <p:cNvPr id="119" name="TextBox 13"/>
          <p:cNvSpPr txBox="1">
            <a:spLocks noChangeArrowheads="1"/>
          </p:cNvSpPr>
          <p:nvPr/>
        </p:nvSpPr>
        <p:spPr bwMode="auto">
          <a:xfrm>
            <a:off x="4755895" y="4962253"/>
            <a:ext cx="1123735" cy="445804"/>
          </a:xfrm>
          <a:prstGeom prst="rect">
            <a:avLst/>
          </a:prstGeom>
          <a:solidFill>
            <a:srgbClr val="FFFF00"/>
          </a:solidFill>
          <a:ln w="6350">
            <a:solidFill>
              <a:schemeClr val="tx1"/>
            </a:solidFill>
            <a:miter lim="800000"/>
            <a:headEnd/>
            <a:tailEnd/>
          </a:ln>
        </p:spPr>
        <p:txBody>
          <a:bodyPr wrap="square" lIns="92807" tIns="46407" rIns="92807" bIns="46407">
            <a:spAutoFit/>
          </a:bodyPr>
          <a:lstStyle>
            <a:defPPr>
              <a:defRPr lang="en-US"/>
            </a:defPPr>
            <a:lvl1pPr>
              <a:defRPr sz="1100">
                <a:solidFill>
                  <a:schemeClr val="tx1">
                    <a:alpha val="99000"/>
                  </a:schemeClr>
                </a:solidFill>
              </a:defRPr>
            </a:lvl1pPr>
          </a:lstStyle>
          <a:p>
            <a:pPr defTabSz="932441"/>
            <a:r>
              <a:rPr lang="en-US" sz="1122" dirty="0">
                <a:solidFill>
                  <a:srgbClr val="505050">
                    <a:alpha val="99000"/>
                  </a:srgbClr>
                </a:solidFill>
              </a:rPr>
              <a:t>LATAM</a:t>
            </a:r>
          </a:p>
          <a:p>
            <a:pPr defTabSz="932441"/>
            <a:r>
              <a:rPr lang="en-US" sz="1122" dirty="0">
                <a:solidFill>
                  <a:srgbClr val="505050">
                    <a:alpha val="99000"/>
                  </a:srgbClr>
                </a:solidFill>
              </a:rPr>
              <a:t>Sub-Region  </a:t>
            </a:r>
          </a:p>
        </p:txBody>
      </p:sp>
      <p:cxnSp>
        <p:nvCxnSpPr>
          <p:cNvPr id="125" name="Straight Connector 124"/>
          <p:cNvCxnSpPr>
            <a:endCxn id="119" idx="1"/>
          </p:cNvCxnSpPr>
          <p:nvPr/>
        </p:nvCxnSpPr>
        <p:spPr>
          <a:xfrm flipV="1">
            <a:off x="4219353" y="5185156"/>
            <a:ext cx="536542" cy="1088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4103527" y="5124985"/>
            <a:ext cx="196501" cy="196504"/>
            <a:chOff x="1581719" y="5197873"/>
            <a:chExt cx="349941" cy="349851"/>
          </a:xfrm>
        </p:grpSpPr>
        <p:sp>
          <p:nvSpPr>
            <p:cNvPr id="139" name="Oval 138"/>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grpSp>
        <p:nvGrpSpPr>
          <p:cNvPr id="141" name="Group 140"/>
          <p:cNvGrpSpPr/>
          <p:nvPr/>
        </p:nvGrpSpPr>
        <p:grpSpPr>
          <a:xfrm>
            <a:off x="9114867" y="4176315"/>
            <a:ext cx="196501" cy="196504"/>
            <a:chOff x="1581719" y="5197873"/>
            <a:chExt cx="349941" cy="349851"/>
          </a:xfrm>
        </p:grpSpPr>
        <p:sp>
          <p:nvSpPr>
            <p:cNvPr id="144" name="Oval 143"/>
            <p:cNvSpPr/>
            <p:nvPr/>
          </p:nvSpPr>
          <p:spPr bwMode="auto">
            <a:xfrm>
              <a:off x="1587267" y="5203376"/>
              <a:ext cx="338844" cy="338844"/>
            </a:xfrm>
            <a:prstGeom prst="ellipse">
              <a:avLst/>
            </a:prstGeom>
            <a:solidFill>
              <a:srgbClr val="FFFFF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3" tIns="46611" rIns="46611" bIns="93223" numCol="1" spcCol="0" rtlCol="0" fromWordArt="0" anchor="b" anchorCtr="0" forceAA="0" compatLnSpc="1">
              <a:prstTxWarp prst="textNoShape">
                <a:avLst/>
              </a:prstTxWarp>
              <a:noAutofit/>
            </a:bodyPr>
            <a:lstStyle/>
            <a:p>
              <a:pPr algn="ctr" defTabSz="775759" fontAlgn="base">
                <a:spcBef>
                  <a:spcPct val="0"/>
                </a:spcBef>
                <a:spcAft>
                  <a:spcPct val="0"/>
                </a:spcAft>
              </a:pPr>
              <a:endParaRPr lang="en-US" sz="1835" spc="-42"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62"/>
            <p:cNvSpPr>
              <a:spLocks noEditPoints="1"/>
            </p:cNvSpPr>
            <p:nvPr/>
          </p:nvSpPr>
          <p:spPr bwMode="black">
            <a:xfrm>
              <a:off x="1581719" y="5197873"/>
              <a:ext cx="349941" cy="34985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accent2"/>
            </a:solidFill>
            <a:ln>
              <a:noFill/>
            </a:ln>
          </p:spPr>
          <p:txBody>
            <a:bodyPr vert="horz" wrap="square" lIns="83909" tIns="41955" rIns="83909" bIns="41955" numCol="1" anchor="t" anchorCtr="0" compatLnSpc="1">
              <a:prstTxWarp prst="textNoShape">
                <a:avLst/>
              </a:prstTxWarp>
            </a:bodyPr>
            <a:lstStyle/>
            <a:p>
              <a:pPr defTabSz="932441"/>
              <a:endParaRPr lang="en-US" sz="1326" dirty="0">
                <a:solidFill>
                  <a:srgbClr val="505050"/>
                </a:solidFill>
              </a:endParaRPr>
            </a:p>
          </p:txBody>
        </p:sp>
      </p:grpSp>
    </p:spTree>
    <p:extLst>
      <p:ext uri="{BB962C8B-B14F-4D97-AF65-F5344CB8AC3E}">
        <p14:creationId xmlns:p14="http://schemas.microsoft.com/office/powerpoint/2010/main" val="123893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989" y="251930"/>
            <a:ext cx="10724938" cy="956566"/>
          </a:xfrm>
        </p:spPr>
        <p:txBody>
          <a:bodyPr>
            <a:normAutofit/>
          </a:bodyPr>
          <a:lstStyle/>
          <a:p>
            <a:r>
              <a:rPr lang="en-US" dirty="0" smtClean="0"/>
              <a:t>Azure Improvements in 2013</a:t>
            </a:r>
            <a:endParaRPr lang="en-US" dirty="0"/>
          </a:p>
        </p:txBody>
      </p:sp>
      <p:sp>
        <p:nvSpPr>
          <p:cNvPr id="3" name="Content Placeholder 2"/>
          <p:cNvSpPr>
            <a:spLocks noGrp="1"/>
          </p:cNvSpPr>
          <p:nvPr>
            <p:ph idx="1"/>
          </p:nvPr>
        </p:nvSpPr>
        <p:spPr>
          <a:xfrm>
            <a:off x="156310" y="1337968"/>
            <a:ext cx="3988822" cy="5276169"/>
          </a:xfrm>
        </p:spPr>
        <p:txBody>
          <a:bodyPr>
            <a:normAutofit lnSpcReduction="10000"/>
          </a:bodyPr>
          <a:lstStyle/>
          <a:p>
            <a:r>
              <a:rPr lang="en-US" sz="1428" dirty="0" err="1">
                <a:solidFill>
                  <a:schemeClr val="bg1">
                    <a:lumMod val="10000"/>
                  </a:schemeClr>
                </a:solidFill>
              </a:rPr>
              <a:t>IaaS</a:t>
            </a:r>
            <a:r>
              <a:rPr lang="en-US" sz="1428" dirty="0">
                <a:solidFill>
                  <a:schemeClr val="bg1">
                    <a:lumMod val="10000"/>
                  </a:schemeClr>
                </a:solidFill>
              </a:rPr>
              <a:t> (GA: April 2013)</a:t>
            </a:r>
          </a:p>
          <a:p>
            <a:pPr lvl="1"/>
            <a:r>
              <a:rPr lang="en-US" sz="1224" dirty="0">
                <a:solidFill>
                  <a:schemeClr val="bg1">
                    <a:lumMod val="10000"/>
                  </a:schemeClr>
                </a:solidFill>
              </a:rPr>
              <a:t>Large Memory SKU (April)</a:t>
            </a:r>
          </a:p>
          <a:p>
            <a:pPr lvl="1"/>
            <a:r>
              <a:rPr lang="en-US" sz="1224" dirty="0">
                <a:solidFill>
                  <a:schemeClr val="bg1">
                    <a:lumMod val="10000"/>
                  </a:schemeClr>
                </a:solidFill>
              </a:rPr>
              <a:t>SQL, SharePoint, BizTalk Images (April)</a:t>
            </a:r>
          </a:p>
          <a:p>
            <a:pPr lvl="1"/>
            <a:r>
              <a:rPr lang="en-US" sz="1224" dirty="0">
                <a:solidFill>
                  <a:schemeClr val="bg1">
                    <a:lumMod val="10000"/>
                  </a:schemeClr>
                </a:solidFill>
              </a:rPr>
              <a:t>Per Minute Billing (June)</a:t>
            </a:r>
          </a:p>
          <a:p>
            <a:pPr lvl="1"/>
            <a:r>
              <a:rPr lang="en-US" sz="1224" dirty="0">
                <a:solidFill>
                  <a:schemeClr val="bg1">
                    <a:lumMod val="10000"/>
                  </a:schemeClr>
                </a:solidFill>
              </a:rPr>
              <a:t>Stop without Billing (June)</a:t>
            </a:r>
          </a:p>
          <a:p>
            <a:pPr lvl="1"/>
            <a:r>
              <a:rPr lang="en-US" sz="1224" dirty="0">
                <a:solidFill>
                  <a:schemeClr val="bg1">
                    <a:lumMod val="10000"/>
                  </a:schemeClr>
                </a:solidFill>
              </a:rPr>
              <a:t>MSDN Dev/Test Integration (June)</a:t>
            </a:r>
          </a:p>
          <a:p>
            <a:pPr lvl="1"/>
            <a:r>
              <a:rPr lang="en-US" sz="1224" dirty="0">
                <a:solidFill>
                  <a:schemeClr val="bg1">
                    <a:lumMod val="10000"/>
                  </a:schemeClr>
                </a:solidFill>
              </a:rPr>
              <a:t>Offline Operations (Sept)</a:t>
            </a:r>
          </a:p>
          <a:p>
            <a:pPr lvl="1"/>
            <a:r>
              <a:rPr lang="en-US" sz="1224" dirty="0">
                <a:solidFill>
                  <a:schemeClr val="bg1">
                    <a:lumMod val="10000"/>
                  </a:schemeClr>
                </a:solidFill>
              </a:rPr>
              <a:t>Delete Disks (Oct)</a:t>
            </a:r>
          </a:p>
          <a:p>
            <a:pPr lvl="1"/>
            <a:r>
              <a:rPr lang="en-US" sz="1224" dirty="0">
                <a:solidFill>
                  <a:schemeClr val="bg1">
                    <a:lumMod val="10000"/>
                  </a:schemeClr>
                </a:solidFill>
              </a:rPr>
              <a:t>VIP ACLs (Oct)</a:t>
            </a:r>
          </a:p>
          <a:p>
            <a:pPr lvl="1"/>
            <a:r>
              <a:rPr lang="en-US" sz="1224" dirty="0">
                <a:solidFill>
                  <a:schemeClr val="bg1">
                    <a:lumMod val="10000"/>
                  </a:schemeClr>
                </a:solidFill>
              </a:rPr>
              <a:t>New VM Gallery (Nov)</a:t>
            </a:r>
          </a:p>
          <a:p>
            <a:r>
              <a:rPr lang="en-US" sz="1428" dirty="0">
                <a:solidFill>
                  <a:schemeClr val="bg1">
                    <a:lumMod val="10000"/>
                  </a:schemeClr>
                </a:solidFill>
              </a:rPr>
              <a:t>Virtual Networking (GA: April 2013)</a:t>
            </a:r>
          </a:p>
          <a:p>
            <a:pPr lvl="1"/>
            <a:r>
              <a:rPr lang="en-US" sz="1224" dirty="0">
                <a:solidFill>
                  <a:schemeClr val="bg1">
                    <a:lumMod val="10000"/>
                  </a:schemeClr>
                </a:solidFill>
              </a:rPr>
              <a:t>Site to Site (April)</a:t>
            </a:r>
          </a:p>
          <a:p>
            <a:pPr lvl="1"/>
            <a:r>
              <a:rPr lang="en-US" sz="1224" dirty="0">
                <a:solidFill>
                  <a:schemeClr val="bg1">
                    <a:lumMod val="10000"/>
                  </a:schemeClr>
                </a:solidFill>
              </a:rPr>
              <a:t>Point to Site (April)</a:t>
            </a:r>
          </a:p>
          <a:p>
            <a:pPr lvl="1"/>
            <a:r>
              <a:rPr lang="en-US" sz="1224" dirty="0">
                <a:solidFill>
                  <a:schemeClr val="bg1">
                    <a:lumMod val="10000"/>
                  </a:schemeClr>
                </a:solidFill>
              </a:rPr>
              <a:t>Software VPN (May)</a:t>
            </a:r>
          </a:p>
          <a:p>
            <a:r>
              <a:rPr lang="en-US" sz="1428" dirty="0">
                <a:solidFill>
                  <a:schemeClr val="bg1">
                    <a:lumMod val="10000"/>
                  </a:schemeClr>
                </a:solidFill>
              </a:rPr>
              <a:t>Mobile Services (GA: June 2013)</a:t>
            </a:r>
          </a:p>
          <a:p>
            <a:pPr lvl="1"/>
            <a:r>
              <a:rPr lang="en-US" sz="1224" dirty="0">
                <a:solidFill>
                  <a:schemeClr val="bg1">
                    <a:lumMod val="10000"/>
                  </a:schemeClr>
                </a:solidFill>
              </a:rPr>
              <a:t>Android (March)</a:t>
            </a:r>
          </a:p>
          <a:p>
            <a:pPr lvl="1"/>
            <a:r>
              <a:rPr lang="en-US" sz="1224" dirty="0">
                <a:solidFill>
                  <a:schemeClr val="bg1">
                    <a:lumMod val="10000"/>
                  </a:schemeClr>
                </a:solidFill>
              </a:rPr>
              <a:t>HTML 5/CORS (March)</a:t>
            </a:r>
          </a:p>
          <a:p>
            <a:pPr lvl="1"/>
            <a:r>
              <a:rPr lang="en-US" sz="1224" dirty="0">
                <a:solidFill>
                  <a:schemeClr val="bg1">
                    <a:lumMod val="10000"/>
                  </a:schemeClr>
                </a:solidFill>
              </a:rPr>
              <a:t>Windows Phone (March)</a:t>
            </a:r>
          </a:p>
          <a:p>
            <a:pPr lvl="1"/>
            <a:r>
              <a:rPr lang="en-US" sz="1224" dirty="0">
                <a:solidFill>
                  <a:schemeClr val="bg1">
                    <a:lumMod val="10000"/>
                  </a:schemeClr>
                </a:solidFill>
              </a:rPr>
              <a:t>Custom API (June)</a:t>
            </a:r>
          </a:p>
          <a:p>
            <a:pPr lvl="1"/>
            <a:r>
              <a:rPr lang="en-US" sz="1224" dirty="0" err="1">
                <a:solidFill>
                  <a:schemeClr val="bg1">
                    <a:lumMod val="10000"/>
                  </a:schemeClr>
                </a:solidFill>
              </a:rPr>
              <a:t>Git</a:t>
            </a:r>
            <a:r>
              <a:rPr lang="en-US" sz="1224" dirty="0">
                <a:solidFill>
                  <a:schemeClr val="bg1">
                    <a:lumMod val="10000"/>
                  </a:schemeClr>
                </a:solidFill>
              </a:rPr>
              <a:t> Source Control (June)</a:t>
            </a:r>
          </a:p>
          <a:p>
            <a:pPr lvl="1"/>
            <a:r>
              <a:rPr lang="en-US" sz="1224" dirty="0" err="1">
                <a:solidFill>
                  <a:schemeClr val="bg1">
                    <a:lumMod val="10000"/>
                  </a:schemeClr>
                </a:solidFill>
              </a:rPr>
              <a:t>AutoScale</a:t>
            </a:r>
            <a:r>
              <a:rPr lang="en-US" sz="1224" dirty="0">
                <a:solidFill>
                  <a:schemeClr val="bg1">
                    <a:lumMod val="10000"/>
                  </a:schemeClr>
                </a:solidFill>
              </a:rPr>
              <a:t> (August)</a:t>
            </a:r>
          </a:p>
          <a:p>
            <a:r>
              <a:rPr lang="en-US" sz="1428" dirty="0">
                <a:solidFill>
                  <a:schemeClr val="bg1">
                    <a:lumMod val="10000"/>
                  </a:schemeClr>
                </a:solidFill>
              </a:rPr>
              <a:t>Mobile Notification Hubs (GA: July 2013)</a:t>
            </a:r>
          </a:p>
          <a:p>
            <a:pPr lvl="1"/>
            <a:r>
              <a:rPr lang="en-US" sz="1224" dirty="0">
                <a:solidFill>
                  <a:schemeClr val="bg1">
                    <a:lumMod val="10000"/>
                  </a:schemeClr>
                </a:solidFill>
              </a:rPr>
              <a:t>Windows 8 and </a:t>
            </a:r>
            <a:r>
              <a:rPr lang="en-US" sz="1224" dirty="0" err="1">
                <a:solidFill>
                  <a:schemeClr val="bg1">
                    <a:lumMod val="10000"/>
                  </a:schemeClr>
                </a:solidFill>
              </a:rPr>
              <a:t>iOS</a:t>
            </a:r>
            <a:r>
              <a:rPr lang="en-US" sz="1224" dirty="0">
                <a:solidFill>
                  <a:schemeClr val="bg1">
                    <a:lumMod val="10000"/>
                  </a:schemeClr>
                </a:solidFill>
              </a:rPr>
              <a:t> Support (Jan)</a:t>
            </a:r>
          </a:p>
          <a:p>
            <a:pPr lvl="1"/>
            <a:r>
              <a:rPr lang="en-US" sz="1224" dirty="0">
                <a:solidFill>
                  <a:schemeClr val="bg1">
                    <a:lumMod val="10000"/>
                  </a:schemeClr>
                </a:solidFill>
              </a:rPr>
              <a:t>Android Support (June)</a:t>
            </a:r>
          </a:p>
          <a:p>
            <a:pPr lvl="1"/>
            <a:r>
              <a:rPr lang="en-US" sz="1224" dirty="0">
                <a:solidFill>
                  <a:schemeClr val="bg1">
                    <a:lumMod val="10000"/>
                  </a:schemeClr>
                </a:solidFill>
              </a:rPr>
              <a:t>Tag Expressions (Nov)</a:t>
            </a:r>
          </a:p>
          <a:p>
            <a:pPr lvl="1"/>
            <a:endParaRPr lang="en-US" sz="816" dirty="0">
              <a:solidFill>
                <a:schemeClr val="bg1">
                  <a:lumMod val="10000"/>
                </a:schemeClr>
              </a:solidFill>
            </a:endParaRPr>
          </a:p>
          <a:p>
            <a:pPr lvl="1"/>
            <a:endParaRPr lang="en-US" sz="816" dirty="0">
              <a:solidFill>
                <a:schemeClr val="bg1">
                  <a:lumMod val="10000"/>
                </a:schemeClr>
              </a:solidFill>
            </a:endParaRPr>
          </a:p>
          <a:p>
            <a:pPr lvl="1"/>
            <a:endParaRPr lang="en-US" sz="816" dirty="0">
              <a:solidFill>
                <a:schemeClr val="bg1">
                  <a:lumMod val="10000"/>
                </a:schemeClr>
              </a:solidFill>
            </a:endParaRPr>
          </a:p>
          <a:p>
            <a:endParaRPr lang="en-US" sz="1428" dirty="0">
              <a:solidFill>
                <a:schemeClr val="bg1">
                  <a:lumMod val="10000"/>
                </a:schemeClr>
              </a:solidFill>
            </a:endParaRPr>
          </a:p>
        </p:txBody>
      </p:sp>
      <p:sp>
        <p:nvSpPr>
          <p:cNvPr id="4" name="Content Placeholder 2"/>
          <p:cNvSpPr txBox="1">
            <a:spLocks/>
          </p:cNvSpPr>
          <p:nvPr/>
        </p:nvSpPr>
        <p:spPr>
          <a:xfrm>
            <a:off x="4077047" y="1330022"/>
            <a:ext cx="3988822" cy="5379955"/>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sz="1428" dirty="0">
                <a:solidFill>
                  <a:schemeClr val="bg1">
                    <a:lumMod val="10000"/>
                  </a:schemeClr>
                </a:solidFill>
              </a:rPr>
              <a:t>Web Sites (GA: June 2013)</a:t>
            </a:r>
          </a:p>
          <a:p>
            <a:pPr lvl="1">
              <a:lnSpc>
                <a:spcPct val="70000"/>
              </a:lnSpc>
            </a:pPr>
            <a:r>
              <a:rPr lang="en-US" sz="1224" dirty="0">
                <a:solidFill>
                  <a:schemeClr val="bg1">
                    <a:lumMod val="10000"/>
                  </a:schemeClr>
                </a:solidFill>
              </a:rPr>
              <a:t>Mercurial Deployment (March)</a:t>
            </a:r>
          </a:p>
          <a:p>
            <a:pPr lvl="1">
              <a:lnSpc>
                <a:spcPct val="70000"/>
              </a:lnSpc>
            </a:pPr>
            <a:r>
              <a:rPr lang="en-US" sz="1224" dirty="0">
                <a:solidFill>
                  <a:schemeClr val="bg1">
                    <a:lumMod val="10000"/>
                  </a:schemeClr>
                </a:solidFill>
              </a:rPr>
              <a:t>Log Streaming (April)</a:t>
            </a:r>
          </a:p>
          <a:p>
            <a:pPr lvl="1">
              <a:lnSpc>
                <a:spcPct val="70000"/>
              </a:lnSpc>
            </a:pPr>
            <a:r>
              <a:rPr lang="en-US" sz="1224" dirty="0">
                <a:solidFill>
                  <a:schemeClr val="bg1">
                    <a:lumMod val="10000"/>
                  </a:schemeClr>
                </a:solidFill>
              </a:rPr>
              <a:t>IP and SNI SSL (June)</a:t>
            </a:r>
          </a:p>
          <a:p>
            <a:pPr lvl="1">
              <a:lnSpc>
                <a:spcPct val="70000"/>
              </a:lnSpc>
            </a:pPr>
            <a:r>
              <a:rPr lang="en-US" sz="1224" dirty="0" err="1">
                <a:solidFill>
                  <a:schemeClr val="bg1">
                    <a:lumMod val="10000"/>
                  </a:schemeClr>
                </a:solidFill>
              </a:rPr>
              <a:t>AutoScale</a:t>
            </a:r>
            <a:r>
              <a:rPr lang="en-US" sz="1224" dirty="0">
                <a:solidFill>
                  <a:schemeClr val="bg1">
                    <a:lumMod val="10000"/>
                  </a:schemeClr>
                </a:solidFill>
              </a:rPr>
              <a:t> (June)</a:t>
            </a:r>
          </a:p>
          <a:p>
            <a:pPr lvl="1">
              <a:lnSpc>
                <a:spcPct val="70000"/>
              </a:lnSpc>
            </a:pPr>
            <a:r>
              <a:rPr lang="en-US" sz="1224" dirty="0">
                <a:solidFill>
                  <a:schemeClr val="bg1">
                    <a:lumMod val="10000"/>
                  </a:schemeClr>
                </a:solidFill>
              </a:rPr>
              <a:t>IP/DDOS Protection (Sept)</a:t>
            </a:r>
          </a:p>
          <a:p>
            <a:pPr lvl="1">
              <a:lnSpc>
                <a:spcPct val="70000"/>
              </a:lnSpc>
            </a:pPr>
            <a:r>
              <a:rPr lang="en-US" sz="1224" dirty="0">
                <a:solidFill>
                  <a:schemeClr val="bg1">
                    <a:lumMod val="10000"/>
                  </a:schemeClr>
                </a:solidFill>
              </a:rPr>
              <a:t>Http Logs to Storage (Sept)</a:t>
            </a:r>
          </a:p>
          <a:p>
            <a:pPr lvl="1">
              <a:lnSpc>
                <a:spcPct val="70000"/>
              </a:lnSpc>
            </a:pPr>
            <a:r>
              <a:rPr lang="en-US" sz="1224" dirty="0" err="1">
                <a:solidFill>
                  <a:schemeClr val="bg1">
                    <a:lumMod val="10000"/>
                  </a:schemeClr>
                </a:solidFill>
              </a:rPr>
              <a:t>WebSockets</a:t>
            </a:r>
            <a:r>
              <a:rPr lang="en-US" sz="1224" dirty="0">
                <a:solidFill>
                  <a:schemeClr val="bg1">
                    <a:lumMod val="10000"/>
                  </a:schemeClr>
                </a:solidFill>
              </a:rPr>
              <a:t> (Nov)</a:t>
            </a:r>
          </a:p>
          <a:p>
            <a:pPr lvl="1">
              <a:lnSpc>
                <a:spcPct val="70000"/>
              </a:lnSpc>
            </a:pPr>
            <a:r>
              <a:rPr lang="en-US" sz="1224" dirty="0">
                <a:solidFill>
                  <a:schemeClr val="bg1">
                    <a:lumMod val="10000"/>
                  </a:schemeClr>
                </a:solidFill>
              </a:rPr>
              <a:t>New Relic (Nov)</a:t>
            </a:r>
          </a:p>
          <a:p>
            <a:pPr lvl="1">
              <a:lnSpc>
                <a:spcPct val="70000"/>
              </a:lnSpc>
            </a:pPr>
            <a:r>
              <a:rPr lang="en-US" sz="1224" dirty="0">
                <a:solidFill>
                  <a:schemeClr val="bg1">
                    <a:lumMod val="10000"/>
                  </a:schemeClr>
                </a:solidFill>
              </a:rPr>
              <a:t>Remote Debug (Nov)</a:t>
            </a:r>
          </a:p>
          <a:p>
            <a:pPr>
              <a:lnSpc>
                <a:spcPct val="70000"/>
              </a:lnSpc>
            </a:pPr>
            <a:r>
              <a:rPr lang="en-US" sz="1428" dirty="0">
                <a:solidFill>
                  <a:schemeClr val="bg1">
                    <a:lumMod val="10000"/>
                  </a:schemeClr>
                </a:solidFill>
              </a:rPr>
              <a:t>Media Services (GA: Jan 2013)</a:t>
            </a:r>
          </a:p>
          <a:p>
            <a:pPr lvl="1">
              <a:lnSpc>
                <a:spcPct val="70000"/>
              </a:lnSpc>
            </a:pPr>
            <a:r>
              <a:rPr lang="en-US" sz="1224" dirty="0">
                <a:solidFill>
                  <a:schemeClr val="bg1">
                    <a:lumMod val="10000"/>
                  </a:schemeClr>
                </a:solidFill>
              </a:rPr>
              <a:t>VOD Streaming + Encoding (Jan GA)</a:t>
            </a:r>
          </a:p>
          <a:p>
            <a:pPr>
              <a:lnSpc>
                <a:spcPct val="70000"/>
              </a:lnSpc>
            </a:pPr>
            <a:r>
              <a:rPr lang="en-US" sz="1428" dirty="0">
                <a:solidFill>
                  <a:schemeClr val="bg1">
                    <a:lumMod val="10000"/>
                  </a:schemeClr>
                </a:solidFill>
              </a:rPr>
              <a:t>Active Directory (GA: April 2013)</a:t>
            </a:r>
          </a:p>
          <a:p>
            <a:pPr lvl="1">
              <a:lnSpc>
                <a:spcPct val="70000"/>
              </a:lnSpc>
            </a:pPr>
            <a:r>
              <a:rPr lang="en-US" sz="1224" dirty="0">
                <a:solidFill>
                  <a:schemeClr val="bg1">
                    <a:lumMod val="10000"/>
                  </a:schemeClr>
                </a:solidFill>
              </a:rPr>
              <a:t>Management Portal (March)</a:t>
            </a:r>
          </a:p>
          <a:p>
            <a:pPr lvl="1">
              <a:lnSpc>
                <a:spcPct val="70000"/>
              </a:lnSpc>
            </a:pPr>
            <a:r>
              <a:rPr lang="en-US" sz="1224" dirty="0">
                <a:solidFill>
                  <a:schemeClr val="bg1">
                    <a:lumMod val="10000"/>
                  </a:schemeClr>
                </a:solidFill>
              </a:rPr>
              <a:t>Directory Sync (June)</a:t>
            </a:r>
          </a:p>
          <a:p>
            <a:pPr lvl="1">
              <a:lnSpc>
                <a:spcPct val="70000"/>
              </a:lnSpc>
            </a:pPr>
            <a:r>
              <a:rPr lang="en-US" sz="1224" dirty="0">
                <a:solidFill>
                  <a:schemeClr val="bg1">
                    <a:lumMod val="10000"/>
                  </a:schemeClr>
                </a:solidFill>
              </a:rPr>
              <a:t>Multi-Factor </a:t>
            </a:r>
            <a:r>
              <a:rPr lang="en-US" sz="1224" dirty="0" err="1">
                <a:solidFill>
                  <a:schemeClr val="bg1">
                    <a:lumMod val="10000"/>
                  </a:schemeClr>
                </a:solidFill>
              </a:rPr>
              <a:t>Auth</a:t>
            </a:r>
            <a:r>
              <a:rPr lang="en-US" sz="1224" dirty="0">
                <a:solidFill>
                  <a:schemeClr val="bg1">
                    <a:lumMod val="10000"/>
                  </a:schemeClr>
                </a:solidFill>
              </a:rPr>
              <a:t> (Sept)</a:t>
            </a:r>
          </a:p>
          <a:p>
            <a:pPr lvl="1">
              <a:lnSpc>
                <a:spcPct val="70000"/>
              </a:lnSpc>
            </a:pPr>
            <a:r>
              <a:rPr lang="en-US" sz="1224" dirty="0">
                <a:solidFill>
                  <a:schemeClr val="bg1">
                    <a:lumMod val="10000"/>
                  </a:schemeClr>
                </a:solidFill>
              </a:rPr>
              <a:t>Manage Azure (Oct)</a:t>
            </a:r>
          </a:p>
          <a:p>
            <a:pPr lvl="1">
              <a:lnSpc>
                <a:spcPct val="70000"/>
              </a:lnSpc>
            </a:pPr>
            <a:r>
              <a:rPr lang="en-US" sz="1224" dirty="0">
                <a:solidFill>
                  <a:schemeClr val="bg1">
                    <a:lumMod val="10000"/>
                  </a:schemeClr>
                </a:solidFill>
              </a:rPr>
              <a:t>SaaS App Access (July)</a:t>
            </a:r>
          </a:p>
          <a:p>
            <a:pPr>
              <a:lnSpc>
                <a:spcPct val="70000"/>
              </a:lnSpc>
            </a:pPr>
            <a:r>
              <a:rPr lang="en-US" sz="1428" dirty="0">
                <a:solidFill>
                  <a:schemeClr val="bg1">
                    <a:lumMod val="10000"/>
                  </a:schemeClr>
                </a:solidFill>
              </a:rPr>
              <a:t>BizTalk Services (GA: Dec 2013)</a:t>
            </a:r>
          </a:p>
          <a:p>
            <a:pPr lvl="1">
              <a:lnSpc>
                <a:spcPct val="70000"/>
              </a:lnSpc>
            </a:pPr>
            <a:r>
              <a:rPr lang="en-US" sz="1224" dirty="0">
                <a:solidFill>
                  <a:schemeClr val="bg1">
                    <a:lumMod val="10000"/>
                  </a:schemeClr>
                </a:solidFill>
              </a:rPr>
              <a:t>B2B/EDI and EAI Adapters (June)</a:t>
            </a:r>
          </a:p>
          <a:p>
            <a:pPr>
              <a:lnSpc>
                <a:spcPct val="70000"/>
              </a:lnSpc>
            </a:pPr>
            <a:r>
              <a:rPr lang="en-US" sz="1428" dirty="0">
                <a:solidFill>
                  <a:schemeClr val="bg1">
                    <a:lumMod val="10000"/>
                  </a:schemeClr>
                </a:solidFill>
              </a:rPr>
              <a:t>HTML 5 Management Portal (GA: Oct 2012)</a:t>
            </a:r>
          </a:p>
          <a:p>
            <a:pPr lvl="1">
              <a:lnSpc>
                <a:spcPct val="70000"/>
              </a:lnSpc>
            </a:pPr>
            <a:r>
              <a:rPr lang="en-US" sz="1224" dirty="0">
                <a:solidFill>
                  <a:schemeClr val="bg1">
                    <a:lumMod val="10000"/>
                  </a:schemeClr>
                </a:solidFill>
              </a:rPr>
              <a:t>Updates every 3 weeks </a:t>
            </a:r>
            <a:endParaRPr lang="en-US" sz="1428" dirty="0">
              <a:solidFill>
                <a:schemeClr val="bg1">
                  <a:lumMod val="10000"/>
                </a:schemeClr>
              </a:solidFill>
            </a:endParaRPr>
          </a:p>
          <a:p>
            <a:pPr>
              <a:lnSpc>
                <a:spcPct val="70000"/>
              </a:lnSpc>
            </a:pPr>
            <a:r>
              <a:rPr lang="en-US" sz="1428" dirty="0" err="1">
                <a:solidFill>
                  <a:schemeClr val="bg1">
                    <a:lumMod val="10000"/>
                  </a:schemeClr>
                </a:solidFill>
              </a:rPr>
              <a:t>AutoScale</a:t>
            </a:r>
            <a:r>
              <a:rPr lang="en-US" sz="1428" dirty="0">
                <a:solidFill>
                  <a:schemeClr val="bg1">
                    <a:lumMod val="10000"/>
                  </a:schemeClr>
                </a:solidFill>
              </a:rPr>
              <a:t>/Monitoring (Preview: June 2013)</a:t>
            </a:r>
          </a:p>
          <a:p>
            <a:pPr lvl="1">
              <a:lnSpc>
                <a:spcPct val="70000"/>
              </a:lnSpc>
            </a:pPr>
            <a:r>
              <a:rPr lang="en-US" sz="1224" dirty="0" err="1">
                <a:solidFill>
                  <a:schemeClr val="bg1">
                    <a:lumMod val="10000"/>
                  </a:schemeClr>
                </a:solidFill>
              </a:rPr>
              <a:t>WebSites</a:t>
            </a:r>
            <a:r>
              <a:rPr lang="en-US" sz="1224" dirty="0">
                <a:solidFill>
                  <a:schemeClr val="bg1">
                    <a:lumMod val="10000"/>
                  </a:schemeClr>
                </a:solidFill>
              </a:rPr>
              <a:t> + Cloud Services + </a:t>
            </a:r>
            <a:r>
              <a:rPr lang="en-US" sz="1224" dirty="0" err="1">
                <a:solidFill>
                  <a:schemeClr val="bg1">
                    <a:lumMod val="10000"/>
                  </a:schemeClr>
                </a:solidFill>
              </a:rPr>
              <a:t>IaaS</a:t>
            </a:r>
            <a:r>
              <a:rPr lang="en-US" sz="1224" dirty="0">
                <a:solidFill>
                  <a:schemeClr val="bg1">
                    <a:lumMod val="10000"/>
                  </a:schemeClr>
                </a:solidFill>
              </a:rPr>
              <a:t> (June)</a:t>
            </a:r>
          </a:p>
          <a:p>
            <a:pPr>
              <a:lnSpc>
                <a:spcPct val="70000"/>
              </a:lnSpc>
            </a:pPr>
            <a:endParaRPr lang="en-US" sz="1530" dirty="0">
              <a:solidFill>
                <a:schemeClr val="bg1">
                  <a:lumMod val="10000"/>
                </a:schemeClr>
              </a:solidFill>
            </a:endParaRPr>
          </a:p>
          <a:p>
            <a:pPr lvl="1"/>
            <a:endParaRPr lang="en-US" sz="714" dirty="0">
              <a:solidFill>
                <a:schemeClr val="bg1">
                  <a:lumMod val="10000"/>
                </a:schemeClr>
              </a:solidFill>
            </a:endParaRPr>
          </a:p>
          <a:p>
            <a:pPr lvl="1"/>
            <a:endParaRPr lang="en-US" sz="714" dirty="0">
              <a:solidFill>
                <a:schemeClr val="bg1">
                  <a:lumMod val="10000"/>
                </a:schemeClr>
              </a:solidFill>
            </a:endParaRPr>
          </a:p>
          <a:p>
            <a:endParaRPr lang="en-US" sz="1224" dirty="0">
              <a:solidFill>
                <a:schemeClr val="bg1">
                  <a:lumMod val="10000"/>
                </a:schemeClr>
              </a:solidFill>
            </a:endParaRPr>
          </a:p>
        </p:txBody>
      </p:sp>
      <p:sp>
        <p:nvSpPr>
          <p:cNvPr id="5" name="Content Placeholder 2"/>
          <p:cNvSpPr txBox="1">
            <a:spLocks/>
          </p:cNvSpPr>
          <p:nvPr/>
        </p:nvSpPr>
        <p:spPr>
          <a:xfrm>
            <a:off x="7938605" y="1308819"/>
            <a:ext cx="4545914" cy="5482930"/>
          </a:xfrm>
          <a:prstGeom prst="rect">
            <a:avLst/>
          </a:prstGeom>
        </p:spPr>
        <p:txBody>
          <a:bodyPr vert="horz" lIns="93260" tIns="46630" rIns="93260" bIns="46630" rtlCol="0">
            <a:normAutofit fontScale="92500" lnSpcReduction="10000"/>
          </a:bodyPr>
          <a:lstStyle>
            <a:defPPr>
              <a:defRPr lang="en-US"/>
            </a:defPPr>
            <a:lvl1pPr marL="228600" indent="-228600">
              <a:lnSpc>
                <a:spcPct val="70000"/>
              </a:lnSpc>
              <a:spcBef>
                <a:spcPts val="1000"/>
              </a:spcBef>
              <a:buFont typeface="Arial" panose="020B0604020202020204" pitchFamily="34" charset="0"/>
              <a:buChar char="•"/>
              <a:defRPr sz="1300"/>
            </a:lvl1pPr>
            <a:lvl2pPr marL="685800" lvl="1" indent="-228600">
              <a:lnSpc>
                <a:spcPct val="90000"/>
              </a:lnSpc>
              <a:spcBef>
                <a:spcPts val="500"/>
              </a:spcBef>
              <a:buFont typeface="Arial" panose="020B0604020202020204" pitchFamily="34" charset="0"/>
              <a:buChar char="•"/>
              <a:defRPr sz="10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32597"/>
            <a:r>
              <a:rPr lang="en-US" sz="1428" dirty="0">
                <a:solidFill>
                  <a:schemeClr val="bg1">
                    <a:lumMod val="10000"/>
                  </a:schemeClr>
                </a:solidFill>
              </a:rPr>
              <a:t>Traffic Manager (GA: Nov 2013)</a:t>
            </a:r>
          </a:p>
          <a:p>
            <a:pPr lvl="1" defTabSz="932597"/>
            <a:r>
              <a:rPr lang="en-US" sz="1326" dirty="0">
                <a:solidFill>
                  <a:schemeClr val="bg1">
                    <a:lumMod val="10000"/>
                  </a:schemeClr>
                </a:solidFill>
              </a:rPr>
              <a:t>HTML Portal Support (June 2013)</a:t>
            </a:r>
          </a:p>
          <a:p>
            <a:pPr defTabSz="932597"/>
            <a:r>
              <a:rPr lang="en-US" sz="1428" dirty="0">
                <a:solidFill>
                  <a:schemeClr val="bg1">
                    <a:lumMod val="10000"/>
                  </a:schemeClr>
                </a:solidFill>
              </a:rPr>
              <a:t>Distributed Cache (Preview: Sept 2013)</a:t>
            </a:r>
          </a:p>
          <a:p>
            <a:pPr lvl="1" defTabSz="932597">
              <a:lnSpc>
                <a:spcPct val="70000"/>
              </a:lnSpc>
            </a:pPr>
            <a:r>
              <a:rPr lang="en-US" sz="1326" dirty="0">
                <a:solidFill>
                  <a:schemeClr val="bg1">
                    <a:lumMod val="10000"/>
                  </a:schemeClr>
                </a:solidFill>
              </a:rPr>
              <a:t>Cloud Services + </a:t>
            </a:r>
            <a:r>
              <a:rPr lang="en-US" sz="1326" dirty="0" err="1">
                <a:solidFill>
                  <a:schemeClr val="bg1">
                    <a:lumMod val="10000"/>
                  </a:schemeClr>
                </a:solidFill>
              </a:rPr>
              <a:t>IaaS</a:t>
            </a:r>
            <a:r>
              <a:rPr lang="en-US" sz="1326" dirty="0">
                <a:solidFill>
                  <a:schemeClr val="bg1">
                    <a:lumMod val="10000"/>
                  </a:schemeClr>
                </a:solidFill>
              </a:rPr>
              <a:t> + Web Sites Support (Sept)</a:t>
            </a:r>
          </a:p>
          <a:p>
            <a:pPr defTabSz="932597"/>
            <a:r>
              <a:rPr lang="en-US" sz="1428" dirty="0" err="1">
                <a:solidFill>
                  <a:schemeClr val="bg1">
                    <a:lumMod val="10000"/>
                  </a:schemeClr>
                </a:solidFill>
              </a:rPr>
              <a:t>HDInsight</a:t>
            </a:r>
            <a:r>
              <a:rPr lang="en-US" sz="1428" dirty="0">
                <a:solidFill>
                  <a:schemeClr val="bg1">
                    <a:lumMod val="10000"/>
                  </a:schemeClr>
                </a:solidFill>
              </a:rPr>
              <a:t> (Preview: March 2013)</a:t>
            </a:r>
          </a:p>
          <a:p>
            <a:pPr lvl="1" defTabSz="932597">
              <a:lnSpc>
                <a:spcPct val="70000"/>
              </a:lnSpc>
            </a:pPr>
            <a:r>
              <a:rPr lang="en-US" sz="1326" dirty="0">
                <a:solidFill>
                  <a:schemeClr val="bg1">
                    <a:lumMod val="10000"/>
                  </a:schemeClr>
                </a:solidFill>
              </a:rPr>
              <a:t>GA Release (October 2013)</a:t>
            </a:r>
          </a:p>
          <a:p>
            <a:pPr defTabSz="932597"/>
            <a:r>
              <a:rPr lang="en-US" sz="1428" dirty="0">
                <a:solidFill>
                  <a:schemeClr val="bg1">
                    <a:lumMod val="10000"/>
                  </a:schemeClr>
                </a:solidFill>
              </a:rPr>
              <a:t>Windows Server Backup (GA: Oct 2013)</a:t>
            </a:r>
          </a:p>
          <a:p>
            <a:pPr lvl="1" defTabSz="932597">
              <a:lnSpc>
                <a:spcPct val="70000"/>
              </a:lnSpc>
            </a:pPr>
            <a:r>
              <a:rPr lang="en-US" sz="1326" dirty="0">
                <a:solidFill>
                  <a:schemeClr val="bg1">
                    <a:lumMod val="10000"/>
                  </a:schemeClr>
                </a:solidFill>
              </a:rPr>
              <a:t>Backup storage from Windows Server</a:t>
            </a:r>
          </a:p>
          <a:p>
            <a:pPr defTabSz="932597"/>
            <a:r>
              <a:rPr lang="en-US" sz="1428" dirty="0">
                <a:solidFill>
                  <a:schemeClr val="bg1">
                    <a:lumMod val="10000"/>
                  </a:schemeClr>
                </a:solidFill>
              </a:rPr>
              <a:t>Windows Server </a:t>
            </a:r>
            <a:r>
              <a:rPr lang="en-US" sz="1428" dirty="0" err="1">
                <a:solidFill>
                  <a:schemeClr val="bg1">
                    <a:lumMod val="10000"/>
                  </a:schemeClr>
                </a:solidFill>
              </a:rPr>
              <a:t>HyperV</a:t>
            </a:r>
            <a:r>
              <a:rPr lang="en-US" sz="1428" dirty="0">
                <a:solidFill>
                  <a:schemeClr val="bg1">
                    <a:lumMod val="10000"/>
                  </a:schemeClr>
                </a:solidFill>
              </a:rPr>
              <a:t> Recovery (GA: Jan 2014)</a:t>
            </a:r>
          </a:p>
          <a:p>
            <a:pPr lvl="1" defTabSz="932597">
              <a:lnSpc>
                <a:spcPct val="70000"/>
              </a:lnSpc>
            </a:pPr>
            <a:r>
              <a:rPr lang="en-US" sz="1326" dirty="0">
                <a:solidFill>
                  <a:schemeClr val="bg1">
                    <a:lumMod val="10000"/>
                  </a:schemeClr>
                </a:solidFill>
              </a:rPr>
              <a:t>Hyper-V Disaster Recovery Support</a:t>
            </a:r>
          </a:p>
          <a:p>
            <a:pPr defTabSz="932597"/>
            <a:r>
              <a:rPr lang="en-US" sz="1428" dirty="0">
                <a:solidFill>
                  <a:schemeClr val="bg1">
                    <a:lumMod val="10000"/>
                  </a:schemeClr>
                </a:solidFill>
              </a:rPr>
              <a:t>Storage </a:t>
            </a:r>
          </a:p>
          <a:p>
            <a:pPr lvl="1" defTabSz="932597"/>
            <a:r>
              <a:rPr lang="en-US" sz="1326" dirty="0">
                <a:solidFill>
                  <a:schemeClr val="bg1">
                    <a:lumMod val="10000"/>
                  </a:schemeClr>
                </a:solidFill>
              </a:rPr>
              <a:t>Queue Geo-replication (June 2013)</a:t>
            </a:r>
          </a:p>
          <a:p>
            <a:pPr lvl="1" defTabSz="932597"/>
            <a:r>
              <a:rPr lang="en-US" sz="1326" dirty="0">
                <a:solidFill>
                  <a:schemeClr val="bg1">
                    <a:lumMod val="10000"/>
                  </a:schemeClr>
                </a:solidFill>
              </a:rPr>
              <a:t>Import/Export Hard Drives (Nov 2013)</a:t>
            </a:r>
          </a:p>
          <a:p>
            <a:pPr lvl="1" defTabSz="932597"/>
            <a:r>
              <a:rPr lang="en-US" sz="1326" dirty="0">
                <a:solidFill>
                  <a:schemeClr val="bg1">
                    <a:lumMod val="10000"/>
                  </a:schemeClr>
                </a:solidFill>
              </a:rPr>
              <a:t>CORS/JSON (Dec 2013)</a:t>
            </a:r>
          </a:p>
          <a:p>
            <a:pPr lvl="1" defTabSz="932597"/>
            <a:r>
              <a:rPr lang="en-US" sz="1326" dirty="0">
                <a:solidFill>
                  <a:schemeClr val="bg1">
                    <a:lumMod val="10000"/>
                  </a:schemeClr>
                </a:solidFill>
              </a:rPr>
              <a:t>Storage Analytics (Dec 2013)</a:t>
            </a:r>
          </a:p>
          <a:p>
            <a:pPr lvl="1" defTabSz="932597"/>
            <a:r>
              <a:rPr lang="en-US" sz="1326" dirty="0">
                <a:solidFill>
                  <a:schemeClr val="bg1">
                    <a:lumMod val="10000"/>
                  </a:schemeClr>
                </a:solidFill>
              </a:rPr>
              <a:t>Read Only Secondary (Dec 2013)</a:t>
            </a:r>
          </a:p>
          <a:p>
            <a:pPr defTabSz="932597"/>
            <a:r>
              <a:rPr lang="en-US" sz="1428" dirty="0">
                <a:solidFill>
                  <a:schemeClr val="bg1">
                    <a:lumMod val="10000"/>
                  </a:schemeClr>
                </a:solidFill>
              </a:rPr>
              <a:t>Service Bus</a:t>
            </a:r>
          </a:p>
          <a:p>
            <a:pPr lvl="1" defTabSz="932597"/>
            <a:r>
              <a:rPr lang="en-US" sz="1326" dirty="0">
                <a:solidFill>
                  <a:schemeClr val="bg1">
                    <a:lumMod val="10000"/>
                  </a:schemeClr>
                </a:solidFill>
              </a:rPr>
              <a:t>Message Pump Programming Model (April)</a:t>
            </a:r>
          </a:p>
          <a:p>
            <a:pPr lvl="1" defTabSz="932597"/>
            <a:r>
              <a:rPr lang="en-US" sz="1326" dirty="0">
                <a:solidFill>
                  <a:schemeClr val="bg1">
                    <a:lumMod val="10000"/>
                  </a:schemeClr>
                </a:solidFill>
              </a:rPr>
              <a:t>AMQP Support (May)</a:t>
            </a:r>
          </a:p>
          <a:p>
            <a:pPr lvl="1" defTabSz="932597"/>
            <a:r>
              <a:rPr lang="en-US" sz="1326" dirty="0">
                <a:solidFill>
                  <a:schemeClr val="bg1">
                    <a:lumMod val="10000"/>
                  </a:schemeClr>
                </a:solidFill>
              </a:rPr>
              <a:t>Partitioned Queues/Topics (Nov)</a:t>
            </a:r>
          </a:p>
          <a:p>
            <a:pPr defTabSz="932597"/>
            <a:r>
              <a:rPr lang="en-US" sz="1530" dirty="0">
                <a:solidFill>
                  <a:schemeClr val="bg1">
                    <a:lumMod val="10000"/>
                  </a:schemeClr>
                </a:solidFill>
              </a:rPr>
              <a:t>Cloud Services</a:t>
            </a:r>
          </a:p>
          <a:p>
            <a:pPr lvl="1" defTabSz="932597"/>
            <a:r>
              <a:rPr lang="en-US" sz="1326" dirty="0">
                <a:solidFill>
                  <a:schemeClr val="bg1">
                    <a:lumMod val="10000"/>
                  </a:schemeClr>
                </a:solidFill>
              </a:rPr>
              <a:t>SDK 2.0 (April)</a:t>
            </a:r>
          </a:p>
          <a:p>
            <a:pPr lvl="1" defTabSz="932597"/>
            <a:r>
              <a:rPr lang="en-US" sz="1326" dirty="0">
                <a:solidFill>
                  <a:schemeClr val="bg1">
                    <a:lumMod val="10000"/>
                  </a:schemeClr>
                </a:solidFill>
              </a:rPr>
              <a:t>Dynamic Remote Desktop Support (April)</a:t>
            </a:r>
          </a:p>
          <a:p>
            <a:pPr lvl="1" defTabSz="932597"/>
            <a:r>
              <a:rPr lang="en-US" sz="1326" dirty="0">
                <a:solidFill>
                  <a:schemeClr val="bg1">
                    <a:lumMod val="10000"/>
                  </a:schemeClr>
                </a:solidFill>
              </a:rPr>
              <a:t>SDK 2.1 (July)</a:t>
            </a:r>
          </a:p>
          <a:p>
            <a:pPr lvl="1" defTabSz="932597"/>
            <a:r>
              <a:rPr lang="en-US" sz="1326" dirty="0">
                <a:solidFill>
                  <a:schemeClr val="bg1">
                    <a:lumMod val="10000"/>
                  </a:schemeClr>
                </a:solidFill>
              </a:rPr>
              <a:t>SDK 2.2 (Oct)</a:t>
            </a:r>
          </a:p>
          <a:p>
            <a:pPr defTabSz="932597"/>
            <a:endParaRPr lang="en-US" sz="1326" dirty="0">
              <a:solidFill>
                <a:schemeClr val="bg1">
                  <a:lumMod val="10000"/>
                </a:schemeClr>
              </a:solidFill>
            </a:endParaRPr>
          </a:p>
          <a:p>
            <a:pPr lvl="1" defTabSz="932597"/>
            <a:endParaRPr lang="en-US" sz="1020" dirty="0">
              <a:solidFill>
                <a:schemeClr val="bg1">
                  <a:lumMod val="10000"/>
                </a:schemeClr>
              </a:solidFill>
            </a:endParaRPr>
          </a:p>
          <a:p>
            <a:pPr lvl="1" defTabSz="932597"/>
            <a:endParaRPr lang="en-US" sz="1020" dirty="0">
              <a:solidFill>
                <a:schemeClr val="bg1">
                  <a:lumMod val="10000"/>
                </a:schemeClr>
              </a:solidFill>
            </a:endParaRPr>
          </a:p>
          <a:p>
            <a:pPr lvl="1" defTabSz="932597"/>
            <a:endParaRPr lang="en-US" sz="1020" dirty="0">
              <a:solidFill>
                <a:schemeClr val="bg1">
                  <a:lumMod val="10000"/>
                </a:schemeClr>
              </a:solidFill>
            </a:endParaRPr>
          </a:p>
          <a:p>
            <a:pPr defTabSz="932597"/>
            <a:endParaRPr lang="en-US" sz="1326" dirty="0">
              <a:solidFill>
                <a:schemeClr val="bg1">
                  <a:lumMod val="10000"/>
                </a:schemeClr>
              </a:solidFill>
            </a:endParaRPr>
          </a:p>
        </p:txBody>
      </p:sp>
    </p:spTree>
    <p:extLst>
      <p:ext uri="{BB962C8B-B14F-4D97-AF65-F5344CB8AC3E}">
        <p14:creationId xmlns:p14="http://schemas.microsoft.com/office/powerpoint/2010/main" val="2851490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5"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19352"/>
            <a:ext cx="12709720" cy="5875173"/>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38" name="Rectangle 253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34" name="Rectangle 2533"/>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2532" name="Rectangle 2531"/>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2530" name="Rectangle 2529"/>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2536" name="Rectangle 2535"/>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2566" name="Rectangle 2565"/>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2564" name="Rectangle 256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2555" name="Rectangle 255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2553" name="Rectangle 2552"/>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2549" name="Rectangle 2548"/>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2557" name="Rectangle 255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2551" name="Rectangle 2550"/>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2562" name="Rectangle 2561"/>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2503" name="Rectangle 2502"/>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2507"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2501" name="Rectangle 2500"/>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2558" name="Picture 2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02" name="L-Shape 5101"/>
          <p:cNvSpPr/>
          <p:nvPr/>
        </p:nvSpPr>
        <p:spPr bwMode="auto">
          <a:xfrm>
            <a:off x="3650914" y="1646896"/>
            <a:ext cx="860880" cy="825944"/>
          </a:xfrm>
          <a:prstGeom prst="corner">
            <a:avLst>
              <a:gd name="adj1" fmla="val 38444"/>
              <a:gd name="adj2" fmla="val 7330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52"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103" name="L-Shape 5102"/>
          <p:cNvSpPr/>
          <p:nvPr/>
        </p:nvSpPr>
        <p:spPr bwMode="auto">
          <a:xfrm flipH="1" flipV="1">
            <a:off x="4337997" y="1646896"/>
            <a:ext cx="991104" cy="825944"/>
          </a:xfrm>
          <a:prstGeom prst="corner">
            <a:avLst>
              <a:gd name="adj1" fmla="val 47670"/>
              <a:gd name="adj2" fmla="val 823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2"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104" name="L-Shape 5103"/>
          <p:cNvSpPr/>
          <p:nvPr/>
        </p:nvSpPr>
        <p:spPr bwMode="auto">
          <a:xfrm flipH="1" flipV="1">
            <a:off x="4318502" y="2570974"/>
            <a:ext cx="1009185" cy="768100"/>
          </a:xfrm>
          <a:prstGeom prst="corner">
            <a:avLst>
              <a:gd name="adj1" fmla="val 38444"/>
              <a:gd name="adj2" fmla="val 9830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63" name="Picture 2562"/>
          <p:cNvPicPr>
            <a:picLocks noChangeAspect="1"/>
          </p:cNvPicPr>
          <p:nvPr/>
        </p:nvPicPr>
        <p:blipFill>
          <a:blip r:embed="rId6"/>
          <a:stretch>
            <a:fillRect/>
          </a:stretch>
        </p:blipFill>
        <p:spPr>
          <a:xfrm>
            <a:off x="5787264" y="1713397"/>
            <a:ext cx="384545" cy="435206"/>
          </a:xfrm>
          <a:prstGeom prst="rect">
            <a:avLst/>
          </a:prstGeom>
        </p:spPr>
      </p:pic>
      <p:sp>
        <p:nvSpPr>
          <p:cNvPr id="5148" name="L-Shape 5147"/>
          <p:cNvSpPr/>
          <p:nvPr/>
        </p:nvSpPr>
        <p:spPr bwMode="auto">
          <a:xfrm flipV="1">
            <a:off x="5570345" y="1650280"/>
            <a:ext cx="969768" cy="825944"/>
          </a:xfrm>
          <a:prstGeom prst="corner">
            <a:avLst>
              <a:gd name="adj1" fmla="val 50745"/>
              <a:gd name="adj2" fmla="val 100563"/>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0"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161" name="L-Shape 5160"/>
          <p:cNvSpPr/>
          <p:nvPr/>
        </p:nvSpPr>
        <p:spPr bwMode="auto">
          <a:xfrm flipH="1">
            <a:off x="6484538" y="1650280"/>
            <a:ext cx="837620" cy="825944"/>
          </a:xfrm>
          <a:prstGeom prst="corner">
            <a:avLst>
              <a:gd name="adj1" fmla="val 38444"/>
              <a:gd name="adj2" fmla="val 8253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56"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164" name="L-Shape 5163"/>
          <p:cNvSpPr/>
          <p:nvPr/>
        </p:nvSpPr>
        <p:spPr bwMode="auto">
          <a:xfrm>
            <a:off x="5570345" y="2570974"/>
            <a:ext cx="860880" cy="768100"/>
          </a:xfrm>
          <a:prstGeom prst="corner">
            <a:avLst>
              <a:gd name="adj1" fmla="val 38444"/>
              <a:gd name="adj2" fmla="val 8996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50" name="Freeform 2549"/>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168" name="Analytics - blue"/>
          <p:cNvSpPr/>
          <p:nvPr/>
        </p:nvSpPr>
        <p:spPr bwMode="auto">
          <a:xfrm flipH="1" flipV="1">
            <a:off x="6378270" y="2570974"/>
            <a:ext cx="943888" cy="779498"/>
          </a:xfrm>
          <a:prstGeom prst="corner">
            <a:avLst>
              <a:gd name="adj1" fmla="val 46590"/>
              <a:gd name="adj2" fmla="val 10267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09" name="Rectangle 2508"/>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2560" name="Rectangle 2559"/>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2505"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2518" name="Rectangle 2517"/>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2520" name="Rectangle 2519"/>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2516" name="Rectangle 2515"/>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2506" name="Picture 25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174" name="L-Shape 5173"/>
          <p:cNvSpPr/>
          <p:nvPr/>
        </p:nvSpPr>
        <p:spPr bwMode="auto">
          <a:xfrm flipV="1">
            <a:off x="2677477" y="4973462"/>
            <a:ext cx="860880" cy="822960"/>
          </a:xfrm>
          <a:prstGeom prst="corner">
            <a:avLst>
              <a:gd name="adj1" fmla="val 38444"/>
              <a:gd name="adj2" fmla="val 93695"/>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04" name="Picture 25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175" name="L-Shape 5174"/>
          <p:cNvSpPr/>
          <p:nvPr/>
        </p:nvSpPr>
        <p:spPr bwMode="auto">
          <a:xfrm>
            <a:off x="3648807" y="2576049"/>
            <a:ext cx="787132" cy="770522"/>
          </a:xfrm>
          <a:prstGeom prst="corner">
            <a:avLst>
              <a:gd name="adj1" fmla="val 46867"/>
              <a:gd name="adj2" fmla="val 7112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8" name="Picture 250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76" name="L-Shape 5175"/>
          <p:cNvSpPr/>
          <p:nvPr/>
        </p:nvSpPr>
        <p:spPr bwMode="auto">
          <a:xfrm rot="5400000" flipH="1">
            <a:off x="2687118" y="2533289"/>
            <a:ext cx="806162" cy="820402"/>
          </a:xfrm>
          <a:prstGeom prst="corner">
            <a:avLst>
              <a:gd name="adj1" fmla="val 38444"/>
              <a:gd name="adj2" fmla="val 90894"/>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02" name="Picture 2501"/>
          <p:cNvPicPr>
            <a:picLocks noChangeAspect="1"/>
          </p:cNvPicPr>
          <p:nvPr/>
        </p:nvPicPr>
        <p:blipFill>
          <a:blip r:embed="rId11"/>
          <a:stretch>
            <a:fillRect/>
          </a:stretch>
        </p:blipFill>
        <p:spPr>
          <a:xfrm>
            <a:off x="2858309" y="1679339"/>
            <a:ext cx="447765" cy="378933"/>
          </a:xfrm>
          <a:prstGeom prst="rect">
            <a:avLst/>
          </a:prstGeom>
          <a:noFill/>
        </p:spPr>
      </p:pic>
      <p:sp>
        <p:nvSpPr>
          <p:cNvPr id="5177" name="L-Shape 5176"/>
          <p:cNvSpPr/>
          <p:nvPr/>
        </p:nvSpPr>
        <p:spPr bwMode="auto">
          <a:xfrm rot="5400000" flipV="1">
            <a:off x="2666466" y="1638907"/>
            <a:ext cx="835291" cy="832576"/>
          </a:xfrm>
          <a:prstGeom prst="corner">
            <a:avLst>
              <a:gd name="adj1" fmla="val 38444"/>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519"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178" name="L-Shape 5177"/>
          <p:cNvSpPr/>
          <p:nvPr/>
        </p:nvSpPr>
        <p:spPr bwMode="auto">
          <a:xfrm flipH="1">
            <a:off x="3544779" y="4973462"/>
            <a:ext cx="854111" cy="822960"/>
          </a:xfrm>
          <a:prstGeom prst="corner">
            <a:avLst>
              <a:gd name="adj1" fmla="val 38444"/>
              <a:gd name="adj2" fmla="val 86106"/>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21"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179" name="L-Shape 5178"/>
          <p:cNvSpPr/>
          <p:nvPr/>
        </p:nvSpPr>
        <p:spPr bwMode="auto">
          <a:xfrm flipV="1">
            <a:off x="4600064" y="4973462"/>
            <a:ext cx="879841" cy="822960"/>
          </a:xfrm>
          <a:prstGeom prst="corner">
            <a:avLst>
              <a:gd name="adj1" fmla="val 43057"/>
              <a:gd name="adj2" fmla="val 7485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1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180" name="L-Shape 5179"/>
          <p:cNvSpPr/>
          <p:nvPr/>
        </p:nvSpPr>
        <p:spPr bwMode="auto">
          <a:xfrm flipH="1">
            <a:off x="5292557" y="4973462"/>
            <a:ext cx="990808" cy="822960"/>
          </a:xfrm>
          <a:prstGeom prst="corner">
            <a:avLst>
              <a:gd name="adj1" fmla="val 49207"/>
              <a:gd name="adj2" fmla="val 9020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61"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181" name="L-Shape 5180"/>
          <p:cNvSpPr/>
          <p:nvPr/>
        </p:nvSpPr>
        <p:spPr bwMode="auto">
          <a:xfrm rot="5400000" flipV="1">
            <a:off x="6483515" y="4979628"/>
            <a:ext cx="835291" cy="822960"/>
          </a:xfrm>
          <a:prstGeom prst="corner">
            <a:avLst>
              <a:gd name="adj1" fmla="val 80102"/>
              <a:gd name="adj2" fmla="val 91737"/>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83" name="Group 5182"/>
          <p:cNvGrpSpPr/>
          <p:nvPr/>
        </p:nvGrpSpPr>
        <p:grpSpPr>
          <a:xfrm>
            <a:off x="8191659" y="3957206"/>
            <a:ext cx="832576" cy="835291"/>
            <a:chOff x="2667824" y="1637549"/>
            <a:chExt cx="832576" cy="835291"/>
          </a:xfrm>
        </p:grpSpPr>
        <p:pic>
          <p:nvPicPr>
            <p:cNvPr id="5184" name="Picture 5183"/>
            <p:cNvPicPr>
              <a:picLocks noChangeAspect="1"/>
            </p:cNvPicPr>
            <p:nvPr/>
          </p:nvPicPr>
          <p:blipFill>
            <a:blip r:embed="rId11">
              <a:lum bright="-100000"/>
            </a:blip>
            <a:stretch>
              <a:fillRect/>
            </a:stretch>
          </p:blipFill>
          <p:spPr>
            <a:xfrm>
              <a:off x="2858309" y="1679339"/>
              <a:ext cx="447765" cy="378933"/>
            </a:xfrm>
            <a:prstGeom prst="rect">
              <a:avLst/>
            </a:prstGeom>
            <a:noFill/>
          </p:spPr>
        </p:pic>
        <p:sp>
          <p:nvSpPr>
            <p:cNvPr id="5185" name="L-Shape 5184"/>
            <p:cNvSpPr/>
            <p:nvPr/>
          </p:nvSpPr>
          <p:spPr bwMode="auto">
            <a:xfrm rot="5400000" flipV="1">
              <a:off x="2666466" y="1638907"/>
              <a:ext cx="835291" cy="832576"/>
            </a:xfrm>
            <a:prstGeom prst="corner">
              <a:avLst>
                <a:gd name="adj1" fmla="val 38444"/>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86" name="Group 5185"/>
          <p:cNvGrpSpPr/>
          <p:nvPr/>
        </p:nvGrpSpPr>
        <p:grpSpPr>
          <a:xfrm>
            <a:off x="7776491" y="4796105"/>
            <a:ext cx="820402" cy="806162"/>
            <a:chOff x="2679998" y="2540409"/>
            <a:chExt cx="820402" cy="806162"/>
          </a:xfrm>
        </p:grpSpPr>
        <p:pic>
          <p:nvPicPr>
            <p:cNvPr id="5187" name="Picture 5186"/>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sp>
          <p:nvSpPr>
            <p:cNvPr id="5188" name="L-Shape 5187"/>
            <p:cNvSpPr/>
            <p:nvPr/>
          </p:nvSpPr>
          <p:spPr bwMode="auto">
            <a:xfrm rot="5400000" flipH="1">
              <a:off x="2687118" y="2533289"/>
              <a:ext cx="806162" cy="820402"/>
            </a:xfrm>
            <a:prstGeom prst="corner">
              <a:avLst>
                <a:gd name="adj1" fmla="val 38444"/>
                <a:gd name="adj2" fmla="val 90894"/>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197" name="Group 5196"/>
          <p:cNvGrpSpPr/>
          <p:nvPr/>
        </p:nvGrpSpPr>
        <p:grpSpPr>
          <a:xfrm>
            <a:off x="8696254" y="5228650"/>
            <a:ext cx="860880" cy="825944"/>
            <a:chOff x="3650914" y="1646896"/>
            <a:chExt cx="860880" cy="825944"/>
          </a:xfrm>
        </p:grpSpPr>
        <p:pic>
          <p:nvPicPr>
            <p:cNvPr id="5198" name="Picture 5197"/>
            <p:cNvPicPr>
              <a:picLocks noChangeAspect="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sp>
          <p:nvSpPr>
            <p:cNvPr id="5199" name="L-Shape 5198"/>
            <p:cNvSpPr/>
            <p:nvPr/>
          </p:nvSpPr>
          <p:spPr bwMode="auto">
            <a:xfrm>
              <a:off x="3650914" y="1646896"/>
              <a:ext cx="860880" cy="825944"/>
            </a:xfrm>
            <a:prstGeom prst="corner">
              <a:avLst>
                <a:gd name="adj1" fmla="val 38444"/>
                <a:gd name="adj2" fmla="val 7330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0" name="Group 5199"/>
          <p:cNvGrpSpPr/>
          <p:nvPr/>
        </p:nvGrpSpPr>
        <p:grpSpPr>
          <a:xfrm>
            <a:off x="9387307" y="4604756"/>
            <a:ext cx="787132" cy="770522"/>
            <a:chOff x="3648807" y="2576049"/>
            <a:chExt cx="787132" cy="770522"/>
          </a:xfrm>
        </p:grpSpPr>
        <p:pic>
          <p:nvPicPr>
            <p:cNvPr id="5201" name="Picture 5200"/>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sp>
          <p:nvSpPr>
            <p:cNvPr id="5202" name="L-Shape 5201"/>
            <p:cNvSpPr/>
            <p:nvPr/>
          </p:nvSpPr>
          <p:spPr bwMode="auto">
            <a:xfrm>
              <a:off x="3648807" y="2576049"/>
              <a:ext cx="787132" cy="770522"/>
            </a:xfrm>
            <a:prstGeom prst="corner">
              <a:avLst>
                <a:gd name="adj1" fmla="val 46867"/>
                <a:gd name="adj2" fmla="val 7112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03" name="Group 5202"/>
          <p:cNvGrpSpPr/>
          <p:nvPr/>
        </p:nvGrpSpPr>
        <p:grpSpPr>
          <a:xfrm>
            <a:off x="9095612" y="3673621"/>
            <a:ext cx="991104" cy="825944"/>
            <a:chOff x="4337997" y="1646896"/>
            <a:chExt cx="991104" cy="825944"/>
          </a:xfrm>
        </p:grpSpPr>
        <p:pic>
          <p:nvPicPr>
            <p:cNvPr id="5204" name="Picture 7" descr="C:\Users\Jonahs\Dropbox\Projects SCOTT\MEET Windows Azure\source\Background\tile-icon-identity.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05" name="L-Shape 5204"/>
            <p:cNvSpPr/>
            <p:nvPr/>
          </p:nvSpPr>
          <p:spPr bwMode="auto">
            <a:xfrm flipH="1" flipV="1">
              <a:off x="4337997" y="1646896"/>
              <a:ext cx="991104" cy="825944"/>
            </a:xfrm>
            <a:prstGeom prst="corner">
              <a:avLst>
                <a:gd name="adj1" fmla="val 47670"/>
                <a:gd name="adj2" fmla="val 823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2" name="Group 5211"/>
          <p:cNvGrpSpPr/>
          <p:nvPr/>
        </p:nvGrpSpPr>
        <p:grpSpPr>
          <a:xfrm>
            <a:off x="10728779" y="5501622"/>
            <a:ext cx="860880" cy="815356"/>
            <a:chOff x="5570345" y="2523718"/>
            <a:chExt cx="860880" cy="815356"/>
          </a:xfrm>
        </p:grpSpPr>
        <p:pic>
          <p:nvPicPr>
            <p:cNvPr id="5213" name="Picture 2" descr="\\MAGNUM\Projects\Microsoft\Cloud Power FY12\Design\Icons\PNGs\Cloud_on_your_terms.png"/>
            <p:cNvPicPr>
              <a:picLocks noChangeAspect="1" noChangeArrowheads="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bwMode="auto">
            <a:xfrm>
              <a:off x="5683078" y="2523718"/>
              <a:ext cx="620508" cy="620595"/>
            </a:xfrm>
            <a:prstGeom prst="rect">
              <a:avLst/>
            </a:prstGeom>
            <a:noFill/>
            <a:ln>
              <a:noFill/>
            </a:ln>
          </p:spPr>
        </p:pic>
        <p:sp>
          <p:nvSpPr>
            <p:cNvPr id="5214" name="L-Shape 5213"/>
            <p:cNvSpPr/>
            <p:nvPr/>
          </p:nvSpPr>
          <p:spPr bwMode="auto">
            <a:xfrm>
              <a:off x="5570345" y="2570974"/>
              <a:ext cx="860880" cy="768100"/>
            </a:xfrm>
            <a:prstGeom prst="corner">
              <a:avLst>
                <a:gd name="adj1" fmla="val 38444"/>
                <a:gd name="adj2" fmla="val 8996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15" name="Group 5214"/>
          <p:cNvGrpSpPr/>
          <p:nvPr/>
        </p:nvGrpSpPr>
        <p:grpSpPr>
          <a:xfrm>
            <a:off x="10511381" y="4675693"/>
            <a:ext cx="943888" cy="779498"/>
            <a:chOff x="6378270" y="2570974"/>
            <a:chExt cx="943888" cy="779498"/>
          </a:xfrm>
        </p:grpSpPr>
        <p:sp>
          <p:nvSpPr>
            <p:cNvPr id="5216" name="Freeform 5215"/>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rgbClr val="000607"/>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17" name="Analytics - blue"/>
            <p:cNvSpPr/>
            <p:nvPr/>
          </p:nvSpPr>
          <p:spPr bwMode="auto">
            <a:xfrm flipH="1" flipV="1">
              <a:off x="6378270" y="2570974"/>
              <a:ext cx="943888" cy="779498"/>
            </a:xfrm>
            <a:prstGeom prst="corner">
              <a:avLst>
                <a:gd name="adj1" fmla="val 46590"/>
                <a:gd name="adj2" fmla="val 10267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2" name="Group 5221"/>
          <p:cNvGrpSpPr/>
          <p:nvPr/>
        </p:nvGrpSpPr>
        <p:grpSpPr>
          <a:xfrm>
            <a:off x="9613608" y="5435117"/>
            <a:ext cx="1009185" cy="768100"/>
            <a:chOff x="4318502" y="2570974"/>
            <a:chExt cx="1009185" cy="768100"/>
          </a:xfrm>
        </p:grpSpPr>
        <p:sp>
          <p:nvSpPr>
            <p:cNvPr id="5223"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sp>
          <p:nvSpPr>
            <p:cNvPr id="5224" name="L-Shape 5223"/>
            <p:cNvSpPr/>
            <p:nvPr/>
          </p:nvSpPr>
          <p:spPr bwMode="auto">
            <a:xfrm flipH="1" flipV="1">
              <a:off x="4318502" y="2570974"/>
              <a:ext cx="1009185" cy="768100"/>
            </a:xfrm>
            <a:prstGeom prst="corner">
              <a:avLst>
                <a:gd name="adj1" fmla="val 38444"/>
                <a:gd name="adj2" fmla="val 9830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5" name="Group 5224"/>
          <p:cNvGrpSpPr/>
          <p:nvPr/>
        </p:nvGrpSpPr>
        <p:grpSpPr>
          <a:xfrm>
            <a:off x="10146747" y="3778812"/>
            <a:ext cx="969768" cy="825944"/>
            <a:chOff x="5570345" y="1650280"/>
            <a:chExt cx="969768" cy="825944"/>
          </a:xfrm>
        </p:grpSpPr>
        <p:pic>
          <p:nvPicPr>
            <p:cNvPr id="5226" name="Picture 5225"/>
            <p:cNvPicPr>
              <a:picLocks noChangeAspect="1"/>
            </p:cNvPicPr>
            <p:nvPr/>
          </p:nvPicPr>
          <p:blipFill>
            <a:blip r:embed="rId6">
              <a:lum bright="-100000"/>
            </a:blip>
            <a:stretch>
              <a:fillRect/>
            </a:stretch>
          </p:blipFill>
          <p:spPr>
            <a:xfrm>
              <a:off x="5787264" y="1713397"/>
              <a:ext cx="384545" cy="435206"/>
            </a:xfrm>
            <a:prstGeom prst="rect">
              <a:avLst/>
            </a:prstGeom>
          </p:spPr>
        </p:pic>
        <p:sp>
          <p:nvSpPr>
            <p:cNvPr id="5227" name="L-Shape 5226"/>
            <p:cNvSpPr/>
            <p:nvPr/>
          </p:nvSpPr>
          <p:spPr bwMode="auto">
            <a:xfrm flipV="1">
              <a:off x="5570345" y="1650280"/>
              <a:ext cx="969768" cy="825944"/>
            </a:xfrm>
            <a:prstGeom prst="corner">
              <a:avLst>
                <a:gd name="adj1" fmla="val 50745"/>
                <a:gd name="adj2" fmla="val 100563"/>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28" name="Group 5227"/>
          <p:cNvGrpSpPr/>
          <p:nvPr/>
        </p:nvGrpSpPr>
        <p:grpSpPr>
          <a:xfrm>
            <a:off x="11122644" y="3785348"/>
            <a:ext cx="837620" cy="825944"/>
            <a:chOff x="6484538" y="1650280"/>
            <a:chExt cx="837620" cy="825944"/>
          </a:xfrm>
        </p:grpSpPr>
        <p:sp>
          <p:nvSpPr>
            <p:cNvPr id="5229"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5230" name="L-Shape 5229"/>
            <p:cNvSpPr/>
            <p:nvPr/>
          </p:nvSpPr>
          <p:spPr bwMode="auto">
            <a:xfrm flipH="1">
              <a:off x="6484538" y="1650280"/>
              <a:ext cx="837620" cy="825944"/>
            </a:xfrm>
            <a:prstGeom prst="corner">
              <a:avLst>
                <a:gd name="adj1" fmla="val 38444"/>
                <a:gd name="adj2" fmla="val 8253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1" name="Group 5230"/>
          <p:cNvGrpSpPr/>
          <p:nvPr/>
        </p:nvGrpSpPr>
        <p:grpSpPr>
          <a:xfrm>
            <a:off x="9109867" y="4732415"/>
            <a:ext cx="860880" cy="825944"/>
            <a:chOff x="2677477" y="3725742"/>
            <a:chExt cx="860880" cy="825944"/>
          </a:xfrm>
        </p:grpSpPr>
        <p:sp>
          <p:nvSpPr>
            <p:cNvPr id="523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000607"/>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33" name="L-Shape 5232"/>
            <p:cNvSpPr/>
            <p:nvPr/>
          </p:nvSpPr>
          <p:spPr bwMode="auto">
            <a:xfrm>
              <a:off x="2677477" y="3725742"/>
              <a:ext cx="860880" cy="825944"/>
            </a:xfrm>
            <a:prstGeom prst="corner">
              <a:avLst>
                <a:gd name="adj1" fmla="val 38444"/>
                <a:gd name="adj2" fmla="val 76380"/>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4" name="Group 5233"/>
          <p:cNvGrpSpPr/>
          <p:nvPr/>
        </p:nvGrpSpPr>
        <p:grpSpPr>
          <a:xfrm>
            <a:off x="10094023" y="5517878"/>
            <a:ext cx="1018513" cy="825944"/>
            <a:chOff x="3405639" y="3725742"/>
            <a:chExt cx="1018513" cy="825944"/>
          </a:xfrm>
        </p:grpSpPr>
        <p:pic>
          <p:nvPicPr>
            <p:cNvPr id="5235" name="Picture 3" descr="C:\Users\Jonahs\Dropbox\Projects SCOTT\MEET Windows Azure\source\Background\tile-icon-bigdata.png"/>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236" name="L-Shape 5235"/>
            <p:cNvSpPr/>
            <p:nvPr/>
          </p:nvSpPr>
          <p:spPr bwMode="auto">
            <a:xfrm flipH="1" flipV="1">
              <a:off x="3405639" y="3725742"/>
              <a:ext cx="1018513" cy="825944"/>
            </a:xfrm>
            <a:prstGeom prst="corner">
              <a:avLst>
                <a:gd name="adj1" fmla="val 49207"/>
                <a:gd name="adj2" fmla="val 94621"/>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37" name="Group 5236"/>
          <p:cNvGrpSpPr/>
          <p:nvPr/>
        </p:nvGrpSpPr>
        <p:grpSpPr>
          <a:xfrm>
            <a:off x="9315661" y="5661594"/>
            <a:ext cx="860880" cy="820402"/>
            <a:chOff x="4616402" y="3728513"/>
            <a:chExt cx="860880" cy="820402"/>
          </a:xfrm>
        </p:grpSpPr>
        <p:pic>
          <p:nvPicPr>
            <p:cNvPr id="5238" name="Picture 2" descr="C:\Users\Jonahs\Dropbox\Projects SCOTT\MEET Windows Azure\source\Background\tile-icon-storage.png"/>
            <p:cNvPicPr>
              <a:picLocks noChangeAspect="1" noChangeArrowheads="1"/>
            </p:cNvPicPr>
            <p:nvPr/>
          </p:nvPicPr>
          <p:blipFill>
            <a:blip r:embed="rId26" cstate="print">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39" name="L-Shape 5238"/>
            <p:cNvSpPr/>
            <p:nvPr/>
          </p:nvSpPr>
          <p:spPr bwMode="auto">
            <a:xfrm>
              <a:off x="4616402" y="3728513"/>
              <a:ext cx="860880" cy="820402"/>
            </a:xfrm>
            <a:prstGeom prst="corner">
              <a:avLst>
                <a:gd name="adj1" fmla="val 38444"/>
                <a:gd name="adj2" fmla="val 7971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0" name="Group 5239"/>
          <p:cNvGrpSpPr/>
          <p:nvPr/>
        </p:nvGrpSpPr>
        <p:grpSpPr>
          <a:xfrm>
            <a:off x="9847021" y="4442613"/>
            <a:ext cx="860880" cy="822960"/>
            <a:chOff x="5424327" y="3725955"/>
            <a:chExt cx="860880" cy="822960"/>
          </a:xfrm>
        </p:grpSpPr>
        <p:pic>
          <p:nvPicPr>
            <p:cNvPr id="5241" name="Picture 5240"/>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242" name="L-Shape 5241"/>
            <p:cNvSpPr/>
            <p:nvPr/>
          </p:nvSpPr>
          <p:spPr bwMode="auto">
            <a:xfrm flipH="1" flipV="1">
              <a:off x="5424327" y="3725955"/>
              <a:ext cx="860880" cy="822960"/>
            </a:xfrm>
            <a:prstGeom prst="corner">
              <a:avLst>
                <a:gd name="adj1" fmla="val 44546"/>
                <a:gd name="adj2" fmla="val 73388"/>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2"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69" name="L-Shape 5168"/>
          <p:cNvSpPr/>
          <p:nvPr/>
        </p:nvSpPr>
        <p:spPr bwMode="auto">
          <a:xfrm>
            <a:off x="2677477" y="3725742"/>
            <a:ext cx="860880" cy="825944"/>
          </a:xfrm>
          <a:prstGeom prst="corner">
            <a:avLst>
              <a:gd name="adj1" fmla="val 38444"/>
              <a:gd name="adj2" fmla="val 76380"/>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2533" name="Picture 3" descr="C:\Users\Jonahs\Dropbox\Projects SCOTT\MEET Windows Azure\source\Background\tile-icon-bigdata.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sp>
        <p:nvSpPr>
          <p:cNvPr id="5170" name="L-Shape 5169"/>
          <p:cNvSpPr/>
          <p:nvPr/>
        </p:nvSpPr>
        <p:spPr bwMode="auto">
          <a:xfrm flipH="1" flipV="1">
            <a:off x="3405639" y="3725742"/>
            <a:ext cx="1018513" cy="825944"/>
          </a:xfrm>
          <a:prstGeom prst="corner">
            <a:avLst>
              <a:gd name="adj1" fmla="val 49207"/>
              <a:gd name="adj2" fmla="val 94621"/>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5" name="Picture 2" descr="C:\Users\Jonahs\Dropbox\Projects SCOTT\MEET Windows Azure\source\Background\tile-icon-storage.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172" name="L-Shape 5171"/>
          <p:cNvSpPr/>
          <p:nvPr/>
        </p:nvSpPr>
        <p:spPr bwMode="auto">
          <a:xfrm>
            <a:off x="4616402" y="3728513"/>
            <a:ext cx="860880" cy="820402"/>
          </a:xfrm>
          <a:prstGeom prst="corner">
            <a:avLst>
              <a:gd name="adj1" fmla="val 38444"/>
              <a:gd name="adj2" fmla="val 79712"/>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2531" name="Picture 2530"/>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5173" name="L-Shape 5172"/>
          <p:cNvSpPr/>
          <p:nvPr/>
        </p:nvSpPr>
        <p:spPr bwMode="auto">
          <a:xfrm flipH="1" flipV="1">
            <a:off x="5424327" y="3725955"/>
            <a:ext cx="860880" cy="822960"/>
          </a:xfrm>
          <a:prstGeom prst="corner">
            <a:avLst>
              <a:gd name="adj1" fmla="val 44546"/>
              <a:gd name="adj2" fmla="val 73388"/>
            </a:avLst>
          </a:prstGeom>
          <a:noFill/>
          <a:ln w="2222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243" name="Group 5242"/>
          <p:cNvGrpSpPr/>
          <p:nvPr/>
        </p:nvGrpSpPr>
        <p:grpSpPr>
          <a:xfrm>
            <a:off x="10663691" y="4647697"/>
            <a:ext cx="860880" cy="822960"/>
            <a:chOff x="2677477" y="4973462"/>
            <a:chExt cx="860880" cy="822960"/>
          </a:xfrm>
        </p:grpSpPr>
        <p:pic>
          <p:nvPicPr>
            <p:cNvPr id="5244" name="Picture 5243"/>
            <p:cNvPicPr>
              <a:picLocks noChangeAspect="1"/>
            </p:cNvPicPr>
            <p:nvPr/>
          </p:nvPicPr>
          <p:blipFill>
            <a:blip r:embed="rId33" cstate="print">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5" name="L-Shape 5244"/>
            <p:cNvSpPr/>
            <p:nvPr/>
          </p:nvSpPr>
          <p:spPr bwMode="auto">
            <a:xfrm flipV="1">
              <a:off x="2677477" y="4973462"/>
              <a:ext cx="860880" cy="822960"/>
            </a:xfrm>
            <a:prstGeom prst="corner">
              <a:avLst>
                <a:gd name="adj1" fmla="val 38444"/>
                <a:gd name="adj2" fmla="val 93695"/>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6" name="Group 5245"/>
          <p:cNvGrpSpPr/>
          <p:nvPr/>
        </p:nvGrpSpPr>
        <p:grpSpPr>
          <a:xfrm>
            <a:off x="9570245" y="4705118"/>
            <a:ext cx="854111" cy="822960"/>
            <a:chOff x="3544779" y="4973462"/>
            <a:chExt cx="854111" cy="822960"/>
          </a:xfrm>
        </p:grpSpPr>
        <p:sp>
          <p:nvSpPr>
            <p:cNvPr id="5247"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8" name="L-Shape 5247"/>
            <p:cNvSpPr/>
            <p:nvPr/>
          </p:nvSpPr>
          <p:spPr bwMode="auto">
            <a:xfrm flipH="1">
              <a:off x="3544779" y="4973462"/>
              <a:ext cx="854111" cy="822960"/>
            </a:xfrm>
            <a:prstGeom prst="corner">
              <a:avLst>
                <a:gd name="adj1" fmla="val 38444"/>
                <a:gd name="adj2" fmla="val 86106"/>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49" name="Group 5248"/>
          <p:cNvGrpSpPr/>
          <p:nvPr/>
        </p:nvGrpSpPr>
        <p:grpSpPr>
          <a:xfrm>
            <a:off x="8618033" y="4687022"/>
            <a:ext cx="879841" cy="822960"/>
            <a:chOff x="4600064" y="4973462"/>
            <a:chExt cx="879841" cy="822960"/>
          </a:xfrm>
        </p:grpSpPr>
        <p:sp>
          <p:nvSpPr>
            <p:cNvPr id="5250"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251" name="L-Shape 5250"/>
            <p:cNvSpPr/>
            <p:nvPr/>
          </p:nvSpPr>
          <p:spPr bwMode="auto">
            <a:xfrm flipV="1">
              <a:off x="4600064" y="4973462"/>
              <a:ext cx="879841" cy="822960"/>
            </a:xfrm>
            <a:prstGeom prst="corner">
              <a:avLst>
                <a:gd name="adj1" fmla="val 43057"/>
                <a:gd name="adj2" fmla="val 7485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2" name="Group 5251"/>
          <p:cNvGrpSpPr/>
          <p:nvPr/>
        </p:nvGrpSpPr>
        <p:grpSpPr>
          <a:xfrm>
            <a:off x="9108885" y="3755668"/>
            <a:ext cx="990808" cy="822960"/>
            <a:chOff x="5292557" y="4973462"/>
            <a:chExt cx="990808" cy="822960"/>
          </a:xfrm>
        </p:grpSpPr>
        <p:pic>
          <p:nvPicPr>
            <p:cNvPr id="5253" name="Picture 2"/>
            <p:cNvPicPr>
              <a:picLocks noChangeAspect="1" noChangeArrowheads="1"/>
            </p:cNvPicPr>
            <p:nvPr/>
          </p:nvPicPr>
          <p:blipFill>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sp>
          <p:nvSpPr>
            <p:cNvPr id="5254" name="L-Shape 5253"/>
            <p:cNvSpPr/>
            <p:nvPr/>
          </p:nvSpPr>
          <p:spPr bwMode="auto">
            <a:xfrm flipH="1">
              <a:off x="5292557" y="4973462"/>
              <a:ext cx="990808" cy="822960"/>
            </a:xfrm>
            <a:prstGeom prst="corner">
              <a:avLst>
                <a:gd name="adj1" fmla="val 49207"/>
                <a:gd name="adj2" fmla="val 90202"/>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55" name="Group 5254"/>
          <p:cNvGrpSpPr/>
          <p:nvPr/>
        </p:nvGrpSpPr>
        <p:grpSpPr>
          <a:xfrm>
            <a:off x="10270063" y="3707322"/>
            <a:ext cx="822960" cy="835291"/>
            <a:chOff x="6489681" y="4973462"/>
            <a:chExt cx="822960" cy="835291"/>
          </a:xfrm>
        </p:grpSpPr>
        <p:pic>
          <p:nvPicPr>
            <p:cNvPr id="5256" name="Picture 5" descr="C:\Users\Jonahs\Dropbox\Projects SCOTT\MEET Windows Azure\source\Background\tile-icon-CDN.png"/>
            <p:cNvPicPr>
              <a:picLocks noChangeAspect="1" noChangeArrowheads="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57" name="L-Shape 5256"/>
            <p:cNvSpPr/>
            <p:nvPr/>
          </p:nvSpPr>
          <p:spPr bwMode="auto">
            <a:xfrm rot="5400000" flipV="1">
              <a:off x="6483515" y="4979628"/>
              <a:ext cx="835291" cy="822960"/>
            </a:xfrm>
            <a:prstGeom prst="corner">
              <a:avLst>
                <a:gd name="adj1" fmla="val 80102"/>
                <a:gd name="adj2" fmla="val 91737"/>
              </a:avLst>
            </a:prstGeom>
            <a:noFill/>
            <a:ln w="22225" cap="sq">
              <a:solidFill>
                <a:schemeClr val="bg1">
                  <a:lumMod val="10000"/>
                </a:schemeClr>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332473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800"/>
                                  </p:stCondLst>
                                  <p:childTnLst>
                                    <p:set>
                                      <p:cBhvr>
                                        <p:cTn id="9" dur="1" fill="hold">
                                          <p:stCondLst>
                                            <p:cond delay="0"/>
                                          </p:stCondLst>
                                        </p:cTn>
                                        <p:tgtEl>
                                          <p:spTgt spid="5183"/>
                                        </p:tgtEl>
                                        <p:attrNameLst>
                                          <p:attrName>style.visibility</p:attrName>
                                        </p:attrNameLst>
                                      </p:cBhvr>
                                      <p:to>
                                        <p:strVal val="visible"/>
                                      </p:to>
                                    </p:set>
                                    <p:animEffect transition="in" filter="fade">
                                      <p:cBhvr>
                                        <p:cTn id="10" dur="250"/>
                                        <p:tgtEl>
                                          <p:spTgt spid="5183"/>
                                        </p:tgtEl>
                                      </p:cBhvr>
                                    </p:animEffect>
                                  </p:childTnLst>
                                </p:cTn>
                              </p:par>
                              <p:par>
                                <p:cTn id="11" presetID="10" presetClass="entr" presetSubtype="0" fill="hold" nodeType="withEffect">
                                  <p:stCondLst>
                                    <p:cond delay="800"/>
                                  </p:stCondLst>
                                  <p:childTnLst>
                                    <p:set>
                                      <p:cBhvr>
                                        <p:cTn id="12" dur="1" fill="hold">
                                          <p:stCondLst>
                                            <p:cond delay="0"/>
                                          </p:stCondLst>
                                        </p:cTn>
                                        <p:tgtEl>
                                          <p:spTgt spid="5186"/>
                                        </p:tgtEl>
                                        <p:attrNameLst>
                                          <p:attrName>style.visibility</p:attrName>
                                        </p:attrNameLst>
                                      </p:cBhvr>
                                      <p:to>
                                        <p:strVal val="visible"/>
                                      </p:to>
                                    </p:set>
                                    <p:animEffect transition="in" filter="fade">
                                      <p:cBhvr>
                                        <p:cTn id="13" dur="250"/>
                                        <p:tgtEl>
                                          <p:spTgt spid="5186"/>
                                        </p:tgtEl>
                                      </p:cBhvr>
                                    </p:animEffect>
                                  </p:childTnLst>
                                </p:cTn>
                              </p:par>
                              <p:par>
                                <p:cTn id="14" presetID="10" presetClass="entr" presetSubtype="0" fill="hold" nodeType="withEffect">
                                  <p:stCondLst>
                                    <p:cond delay="800"/>
                                  </p:stCondLst>
                                  <p:childTnLst>
                                    <p:set>
                                      <p:cBhvr>
                                        <p:cTn id="15" dur="1" fill="hold">
                                          <p:stCondLst>
                                            <p:cond delay="0"/>
                                          </p:stCondLst>
                                        </p:cTn>
                                        <p:tgtEl>
                                          <p:spTgt spid="5197"/>
                                        </p:tgtEl>
                                        <p:attrNameLst>
                                          <p:attrName>style.visibility</p:attrName>
                                        </p:attrNameLst>
                                      </p:cBhvr>
                                      <p:to>
                                        <p:strVal val="visible"/>
                                      </p:to>
                                    </p:set>
                                    <p:animEffect transition="in" filter="fade">
                                      <p:cBhvr>
                                        <p:cTn id="16" dur="250"/>
                                        <p:tgtEl>
                                          <p:spTgt spid="5197"/>
                                        </p:tgtEl>
                                      </p:cBhvr>
                                    </p:animEffect>
                                  </p:childTnLst>
                                </p:cTn>
                              </p:par>
                              <p:par>
                                <p:cTn id="17" presetID="10" presetClass="entr" presetSubtype="0" fill="hold" nodeType="withEffect">
                                  <p:stCondLst>
                                    <p:cond delay="800"/>
                                  </p:stCondLst>
                                  <p:childTnLst>
                                    <p:set>
                                      <p:cBhvr>
                                        <p:cTn id="18" dur="1" fill="hold">
                                          <p:stCondLst>
                                            <p:cond delay="0"/>
                                          </p:stCondLst>
                                        </p:cTn>
                                        <p:tgtEl>
                                          <p:spTgt spid="5200"/>
                                        </p:tgtEl>
                                        <p:attrNameLst>
                                          <p:attrName>style.visibility</p:attrName>
                                        </p:attrNameLst>
                                      </p:cBhvr>
                                      <p:to>
                                        <p:strVal val="visible"/>
                                      </p:to>
                                    </p:set>
                                    <p:animEffect transition="in" filter="fade">
                                      <p:cBhvr>
                                        <p:cTn id="19" dur="250"/>
                                        <p:tgtEl>
                                          <p:spTgt spid="5200"/>
                                        </p:tgtEl>
                                      </p:cBhvr>
                                    </p:animEffect>
                                  </p:childTnLst>
                                </p:cTn>
                              </p:par>
                              <p:par>
                                <p:cTn id="20" presetID="10" presetClass="entr" presetSubtype="0" fill="hold" nodeType="withEffect">
                                  <p:stCondLst>
                                    <p:cond delay="800"/>
                                  </p:stCondLst>
                                  <p:childTnLst>
                                    <p:set>
                                      <p:cBhvr>
                                        <p:cTn id="21" dur="1" fill="hold">
                                          <p:stCondLst>
                                            <p:cond delay="0"/>
                                          </p:stCondLst>
                                        </p:cTn>
                                        <p:tgtEl>
                                          <p:spTgt spid="5203"/>
                                        </p:tgtEl>
                                        <p:attrNameLst>
                                          <p:attrName>style.visibility</p:attrName>
                                        </p:attrNameLst>
                                      </p:cBhvr>
                                      <p:to>
                                        <p:strVal val="visible"/>
                                      </p:to>
                                    </p:set>
                                    <p:animEffect transition="in" filter="fade">
                                      <p:cBhvr>
                                        <p:cTn id="22" dur="250"/>
                                        <p:tgtEl>
                                          <p:spTgt spid="5203"/>
                                        </p:tgtEl>
                                      </p:cBhvr>
                                    </p:animEffect>
                                  </p:childTnLst>
                                </p:cTn>
                              </p:par>
                              <p:par>
                                <p:cTn id="23" presetID="10" presetClass="entr" presetSubtype="0" fill="hold" nodeType="withEffect">
                                  <p:stCondLst>
                                    <p:cond delay="800"/>
                                  </p:stCondLst>
                                  <p:childTnLst>
                                    <p:set>
                                      <p:cBhvr>
                                        <p:cTn id="24" dur="1" fill="hold">
                                          <p:stCondLst>
                                            <p:cond delay="0"/>
                                          </p:stCondLst>
                                        </p:cTn>
                                        <p:tgtEl>
                                          <p:spTgt spid="5215"/>
                                        </p:tgtEl>
                                        <p:attrNameLst>
                                          <p:attrName>style.visibility</p:attrName>
                                        </p:attrNameLst>
                                      </p:cBhvr>
                                      <p:to>
                                        <p:strVal val="visible"/>
                                      </p:to>
                                    </p:set>
                                    <p:animEffect transition="in" filter="fade">
                                      <p:cBhvr>
                                        <p:cTn id="25" dur="250"/>
                                        <p:tgtEl>
                                          <p:spTgt spid="5215"/>
                                        </p:tgtEl>
                                      </p:cBhvr>
                                    </p:animEffect>
                                  </p:childTnLst>
                                </p:cTn>
                              </p:par>
                              <p:par>
                                <p:cTn id="26" presetID="10" presetClass="entr" presetSubtype="0" fill="hold" nodeType="withEffect">
                                  <p:stCondLst>
                                    <p:cond delay="800"/>
                                  </p:stCondLst>
                                  <p:childTnLst>
                                    <p:set>
                                      <p:cBhvr>
                                        <p:cTn id="27" dur="1" fill="hold">
                                          <p:stCondLst>
                                            <p:cond delay="0"/>
                                          </p:stCondLst>
                                        </p:cTn>
                                        <p:tgtEl>
                                          <p:spTgt spid="5212"/>
                                        </p:tgtEl>
                                        <p:attrNameLst>
                                          <p:attrName>style.visibility</p:attrName>
                                        </p:attrNameLst>
                                      </p:cBhvr>
                                      <p:to>
                                        <p:strVal val="visible"/>
                                      </p:to>
                                    </p:set>
                                    <p:animEffect transition="in" filter="fade">
                                      <p:cBhvr>
                                        <p:cTn id="28" dur="250"/>
                                        <p:tgtEl>
                                          <p:spTgt spid="5212"/>
                                        </p:tgtEl>
                                      </p:cBhvr>
                                    </p:animEffect>
                                  </p:childTnLst>
                                </p:cTn>
                              </p:par>
                              <p:par>
                                <p:cTn id="29" presetID="10" presetClass="entr" presetSubtype="0" fill="hold" nodeType="withEffect">
                                  <p:stCondLst>
                                    <p:cond delay="800"/>
                                  </p:stCondLst>
                                  <p:childTnLst>
                                    <p:set>
                                      <p:cBhvr>
                                        <p:cTn id="30" dur="1" fill="hold">
                                          <p:stCondLst>
                                            <p:cond delay="0"/>
                                          </p:stCondLst>
                                        </p:cTn>
                                        <p:tgtEl>
                                          <p:spTgt spid="5225"/>
                                        </p:tgtEl>
                                        <p:attrNameLst>
                                          <p:attrName>style.visibility</p:attrName>
                                        </p:attrNameLst>
                                      </p:cBhvr>
                                      <p:to>
                                        <p:strVal val="visible"/>
                                      </p:to>
                                    </p:set>
                                    <p:animEffect transition="in" filter="fade">
                                      <p:cBhvr>
                                        <p:cTn id="31" dur="250"/>
                                        <p:tgtEl>
                                          <p:spTgt spid="5225"/>
                                        </p:tgtEl>
                                      </p:cBhvr>
                                    </p:animEffect>
                                  </p:childTnLst>
                                </p:cTn>
                              </p:par>
                              <p:par>
                                <p:cTn id="32" presetID="10" presetClass="entr" presetSubtype="0" fill="hold" nodeType="withEffect">
                                  <p:stCondLst>
                                    <p:cond delay="800"/>
                                  </p:stCondLst>
                                  <p:childTnLst>
                                    <p:set>
                                      <p:cBhvr>
                                        <p:cTn id="33" dur="1" fill="hold">
                                          <p:stCondLst>
                                            <p:cond delay="0"/>
                                          </p:stCondLst>
                                        </p:cTn>
                                        <p:tgtEl>
                                          <p:spTgt spid="5228"/>
                                        </p:tgtEl>
                                        <p:attrNameLst>
                                          <p:attrName>style.visibility</p:attrName>
                                        </p:attrNameLst>
                                      </p:cBhvr>
                                      <p:to>
                                        <p:strVal val="visible"/>
                                      </p:to>
                                    </p:set>
                                    <p:animEffect transition="in" filter="fade">
                                      <p:cBhvr>
                                        <p:cTn id="34" dur="250"/>
                                        <p:tgtEl>
                                          <p:spTgt spid="5228"/>
                                        </p:tgtEl>
                                      </p:cBhvr>
                                    </p:animEffect>
                                  </p:childTnLst>
                                </p:cTn>
                              </p:par>
                              <p:par>
                                <p:cTn id="35" presetID="10" presetClass="entr" presetSubtype="0" fill="hold" nodeType="withEffect">
                                  <p:stCondLst>
                                    <p:cond delay="800"/>
                                  </p:stCondLst>
                                  <p:childTnLst>
                                    <p:set>
                                      <p:cBhvr>
                                        <p:cTn id="36" dur="1" fill="hold">
                                          <p:stCondLst>
                                            <p:cond delay="0"/>
                                          </p:stCondLst>
                                        </p:cTn>
                                        <p:tgtEl>
                                          <p:spTgt spid="5222"/>
                                        </p:tgtEl>
                                        <p:attrNameLst>
                                          <p:attrName>style.visibility</p:attrName>
                                        </p:attrNameLst>
                                      </p:cBhvr>
                                      <p:to>
                                        <p:strVal val="visible"/>
                                      </p:to>
                                    </p:set>
                                    <p:animEffect transition="in" filter="fade">
                                      <p:cBhvr>
                                        <p:cTn id="37" dur="250"/>
                                        <p:tgtEl>
                                          <p:spTgt spid="5222"/>
                                        </p:tgtEl>
                                      </p:cBhvr>
                                    </p:animEffect>
                                  </p:childTnLst>
                                </p:cTn>
                              </p:par>
                              <p:par>
                                <p:cTn id="38" presetID="42" presetClass="path" presetSubtype="0" decel="100000" fill="hold" nodeType="withEffect">
                                  <p:stCondLst>
                                    <p:cond delay="1100"/>
                                  </p:stCondLst>
                                  <p:childTnLst>
                                    <p:animMotion origin="layout" path="M -1.30968E-6 -6.67272E-7 L -0.44409 -0.33159 " pathEditMode="relative" rAng="0" ptsTypes="AA">
                                      <p:cBhvr>
                                        <p:cTn id="39" dur="1000" fill="hold"/>
                                        <p:tgtEl>
                                          <p:spTgt spid="5183"/>
                                        </p:tgtEl>
                                        <p:attrNameLst>
                                          <p:attrName>ppt_x</p:attrName>
                                          <p:attrName>ppt_y</p:attrName>
                                        </p:attrNameLst>
                                      </p:cBhvr>
                                      <p:rCtr x="-22211" y="-16591"/>
                                    </p:animMotion>
                                  </p:childTnLst>
                                </p:cTn>
                              </p:par>
                              <p:par>
                                <p:cTn id="40" presetID="42" presetClass="path" presetSubtype="0" decel="100000" fill="hold" nodeType="withEffect">
                                  <p:stCondLst>
                                    <p:cond delay="1100"/>
                                  </p:stCondLst>
                                  <p:childTnLst>
                                    <p:animMotion origin="layout" path="M -4.40133E-6 -4.58466E-6 L -0.40988 -0.32252 " pathEditMode="relative" rAng="0" ptsTypes="AA">
                                      <p:cBhvr>
                                        <p:cTn id="41" dur="1000" fill="hold"/>
                                        <p:tgtEl>
                                          <p:spTgt spid="5186"/>
                                        </p:tgtEl>
                                        <p:attrNameLst>
                                          <p:attrName>ppt_x</p:attrName>
                                          <p:attrName>ppt_y</p:attrName>
                                        </p:attrNameLst>
                                      </p:cBhvr>
                                      <p:rCtr x="-20500" y="-16114"/>
                                    </p:animMotion>
                                  </p:childTnLst>
                                </p:cTn>
                              </p:par>
                              <p:par>
                                <p:cTn id="42" presetID="42" presetClass="path" presetSubtype="0" decel="100000" fill="hold" nodeType="withEffect">
                                  <p:stCondLst>
                                    <p:cond delay="1100"/>
                                  </p:stCondLst>
                                  <p:childTnLst>
                                    <p:animMotion origin="layout" path="M -2.43809E-6 2.67363E-6 L -0.40567 -0.51226 " pathEditMode="relative" rAng="0" ptsTypes="AA">
                                      <p:cBhvr>
                                        <p:cTn id="43" dur="1000" fill="hold"/>
                                        <p:tgtEl>
                                          <p:spTgt spid="5197"/>
                                        </p:tgtEl>
                                        <p:attrNameLst>
                                          <p:attrName>ppt_x</p:attrName>
                                          <p:attrName>ppt_y</p:attrName>
                                        </p:attrNameLst>
                                      </p:cBhvr>
                                      <p:rCtr x="-20232" y="-25624"/>
                                    </p:animMotion>
                                  </p:childTnLst>
                                </p:cTn>
                              </p:par>
                              <p:par>
                                <p:cTn id="44" presetID="42" presetClass="path" presetSubtype="0" decel="57000" fill="hold" nodeType="withEffect">
                                  <p:stCondLst>
                                    <p:cond delay="1100"/>
                                  </p:stCondLst>
                                  <p:childTnLst>
                                    <p:animMotion origin="layout" path="M -3.70692E-6 4.56196E-6 L -0.46145 -0.29006 " pathEditMode="relative" rAng="0" ptsTypes="AA">
                                      <p:cBhvr>
                                        <p:cTn id="45" dur="1000" fill="hold"/>
                                        <p:tgtEl>
                                          <p:spTgt spid="5200"/>
                                        </p:tgtEl>
                                        <p:attrNameLst>
                                          <p:attrName>ppt_x</p:attrName>
                                          <p:attrName>ppt_y</p:attrName>
                                        </p:attrNameLst>
                                      </p:cBhvr>
                                      <p:rCtr x="-23117" y="-14526"/>
                                    </p:animMotion>
                                  </p:childTnLst>
                                </p:cTn>
                              </p:par>
                              <p:par>
                                <p:cTn id="46" presetID="42" presetClass="path" presetSubtype="0" decel="100000" fill="hold" nodeType="withEffect">
                                  <p:stCondLst>
                                    <p:cond delay="1100"/>
                                  </p:stCondLst>
                                  <p:childTnLst>
                                    <p:animMotion origin="layout" path="M -3.51034E-6 -3.35906E-6 L -0.38256 -0.28983 " pathEditMode="relative" rAng="0" ptsTypes="AA">
                                      <p:cBhvr>
                                        <p:cTn id="47" dur="1000" fill="hold"/>
                                        <p:tgtEl>
                                          <p:spTgt spid="5203"/>
                                        </p:tgtEl>
                                        <p:attrNameLst>
                                          <p:attrName>ppt_x</p:attrName>
                                          <p:attrName>ppt_y</p:attrName>
                                        </p:attrNameLst>
                                      </p:cBhvr>
                                      <p:rCtr x="-19135" y="-14503"/>
                                    </p:animMotion>
                                  </p:childTnLst>
                                </p:cTn>
                              </p:par>
                              <p:par>
                                <p:cTn id="48" presetID="42" presetClass="path" presetSubtype="0" decel="100000" fill="hold" nodeType="withEffect">
                                  <p:stCondLst>
                                    <p:cond delay="1100"/>
                                  </p:stCondLst>
                                  <p:childTnLst>
                                    <p:animMotion origin="layout" path="M -3.78095E-6 -2.70994E-6 L -0.33227 -0.30072 " pathEditMode="relative" rAng="0" ptsTypes="AA">
                                      <p:cBhvr>
                                        <p:cTn id="49" dur="1000" fill="hold"/>
                                        <p:tgtEl>
                                          <p:spTgt spid="5215"/>
                                        </p:tgtEl>
                                        <p:attrNameLst>
                                          <p:attrName>ppt_x</p:attrName>
                                          <p:attrName>ppt_y</p:attrName>
                                        </p:attrNameLst>
                                      </p:cBhvr>
                                      <p:rCtr x="-16594" y="-15070"/>
                                    </p:animMotion>
                                  </p:childTnLst>
                                </p:cTn>
                              </p:par>
                              <p:par>
                                <p:cTn id="50" presetID="42" presetClass="path" presetSubtype="0" decel="100000" fill="hold" nodeType="withEffect">
                                  <p:stCondLst>
                                    <p:cond delay="1100"/>
                                  </p:stCondLst>
                                  <p:childTnLst>
                                    <p:animMotion origin="layout" path="M -2.78785E-6 2.85066E-6 L -0.41473 -0.42578 " pathEditMode="relative" rAng="0" ptsTypes="AA">
                                      <p:cBhvr>
                                        <p:cTn id="51" dur="1000" fill="hold"/>
                                        <p:tgtEl>
                                          <p:spTgt spid="5212"/>
                                        </p:tgtEl>
                                        <p:attrNameLst>
                                          <p:attrName>ppt_x</p:attrName>
                                          <p:attrName>ppt_y</p:attrName>
                                        </p:attrNameLst>
                                      </p:cBhvr>
                                      <p:rCtr x="-20756" y="-21289"/>
                                    </p:animMotion>
                                  </p:childTnLst>
                                </p:cTn>
                              </p:par>
                              <p:par>
                                <p:cTn id="52" presetID="42" presetClass="path" presetSubtype="0" decel="100000" fill="hold" nodeType="withEffect">
                                  <p:stCondLst>
                                    <p:cond delay="1100"/>
                                  </p:stCondLst>
                                  <p:childTnLst>
                                    <p:animMotion origin="layout" path="M -3.41588E-6 -2.93236E-6 L -0.36801 -0.30413 " pathEditMode="relative" rAng="0" ptsTypes="AA">
                                      <p:cBhvr>
                                        <p:cTn id="53" dur="1000" fill="hold"/>
                                        <p:tgtEl>
                                          <p:spTgt spid="5225"/>
                                        </p:tgtEl>
                                        <p:attrNameLst>
                                          <p:attrName>ppt_x</p:attrName>
                                          <p:attrName>ppt_y</p:attrName>
                                        </p:attrNameLst>
                                      </p:cBhvr>
                                      <p:rCtr x="-18369" y="-15252"/>
                                    </p:animMotion>
                                  </p:childTnLst>
                                </p:cTn>
                              </p:par>
                              <p:par>
                                <p:cTn id="54" presetID="42" presetClass="path" presetSubtype="0" decel="100000" fill="hold" nodeType="withEffect">
                                  <p:stCondLst>
                                    <p:cond delay="1100"/>
                                  </p:stCondLst>
                                  <p:childTnLst>
                                    <p:animMotion origin="layout" path="M 3.87286E-6 -7.85293E-7 L -0.37299 -0.30504 " pathEditMode="relative" rAng="0" ptsTypes="AA">
                                      <p:cBhvr>
                                        <p:cTn id="55" dur="1000" fill="hold"/>
                                        <p:tgtEl>
                                          <p:spTgt spid="5228"/>
                                        </p:tgtEl>
                                        <p:attrNameLst>
                                          <p:attrName>ppt_x</p:attrName>
                                          <p:attrName>ppt_y</p:attrName>
                                        </p:attrNameLst>
                                      </p:cBhvr>
                                      <p:rCtr x="-18586" y="-15297"/>
                                    </p:animMotion>
                                  </p:childTnLst>
                                </p:cTn>
                              </p:par>
                              <p:par>
                                <p:cTn id="56" presetID="42" presetClass="path" presetSubtype="0" decel="100000" fill="hold" nodeType="withEffect">
                                  <p:stCondLst>
                                    <p:cond delay="1100"/>
                                  </p:stCondLst>
                                  <p:childTnLst>
                                    <p:animMotion origin="layout" path="M -2.88231E-6 2.79165E-6 L -0.42583 -0.40967 " pathEditMode="relative" rAng="0" ptsTypes="AA">
                                      <p:cBhvr>
                                        <p:cTn id="57" dur="1000" fill="hold"/>
                                        <p:tgtEl>
                                          <p:spTgt spid="5222"/>
                                        </p:tgtEl>
                                        <p:attrNameLst>
                                          <p:attrName>ppt_x</p:attrName>
                                          <p:attrName>ppt_y</p:attrName>
                                        </p:attrNameLst>
                                      </p:cBhvr>
                                      <p:rCtr x="-21266" y="-20427"/>
                                    </p:animMotion>
                                  </p:childTnLst>
                                </p:cTn>
                              </p:par>
                              <p:par>
                                <p:cTn id="58" presetID="2" presetClass="entr" presetSubtype="8" decel="100000" fill="hold" grpId="0" nodeType="withEffect">
                                  <p:stCondLst>
                                    <p:cond delay="2100"/>
                                  </p:stCondLst>
                                  <p:childTnLst>
                                    <p:set>
                                      <p:cBhvr>
                                        <p:cTn id="59" dur="1" fill="hold">
                                          <p:stCondLst>
                                            <p:cond delay="0"/>
                                          </p:stCondLst>
                                        </p:cTn>
                                        <p:tgtEl>
                                          <p:spTgt spid="2566"/>
                                        </p:tgtEl>
                                        <p:attrNameLst>
                                          <p:attrName>style.visibility</p:attrName>
                                        </p:attrNameLst>
                                      </p:cBhvr>
                                      <p:to>
                                        <p:strVal val="visible"/>
                                      </p:to>
                                    </p:set>
                                    <p:anim calcmode="lin" valueType="num">
                                      <p:cBhvr additive="base">
                                        <p:cTn id="60" dur="750" fill="hold"/>
                                        <p:tgtEl>
                                          <p:spTgt spid="2566"/>
                                        </p:tgtEl>
                                        <p:attrNameLst>
                                          <p:attrName>ppt_x</p:attrName>
                                        </p:attrNameLst>
                                      </p:cBhvr>
                                      <p:tavLst>
                                        <p:tav tm="0">
                                          <p:val>
                                            <p:strVal val="0-#ppt_w/2"/>
                                          </p:val>
                                        </p:tav>
                                        <p:tav tm="100000">
                                          <p:val>
                                            <p:strVal val="#ppt_x"/>
                                          </p:val>
                                        </p:tav>
                                      </p:tavLst>
                                    </p:anim>
                                    <p:anim calcmode="lin" valueType="num">
                                      <p:cBhvr additive="base">
                                        <p:cTn id="61" dur="750" fill="hold"/>
                                        <p:tgtEl>
                                          <p:spTgt spid="2566"/>
                                        </p:tgtEl>
                                        <p:attrNameLst>
                                          <p:attrName>ppt_y</p:attrName>
                                        </p:attrNameLst>
                                      </p:cBhvr>
                                      <p:tavLst>
                                        <p:tav tm="0">
                                          <p:val>
                                            <p:strVal val="#ppt_y"/>
                                          </p:val>
                                        </p:tav>
                                        <p:tav tm="100000">
                                          <p:val>
                                            <p:strVal val="#ppt_y"/>
                                          </p:val>
                                        </p:tav>
                                      </p:tavLst>
                                    </p:anim>
                                  </p:childTnLst>
                                </p:cTn>
                              </p:par>
                              <p:par>
                                <p:cTn id="62" presetID="10" presetClass="entr" presetSubtype="0" fill="hold" nodeType="withEffect">
                                  <p:stCondLst>
                                    <p:cond delay="2200"/>
                                  </p:stCondLst>
                                  <p:childTnLst>
                                    <p:set>
                                      <p:cBhvr>
                                        <p:cTn id="63" dur="1" fill="hold">
                                          <p:stCondLst>
                                            <p:cond delay="0"/>
                                          </p:stCondLst>
                                        </p:cTn>
                                        <p:tgtEl>
                                          <p:spTgt spid="2563"/>
                                        </p:tgtEl>
                                        <p:attrNameLst>
                                          <p:attrName>style.visibility</p:attrName>
                                        </p:attrNameLst>
                                      </p:cBhvr>
                                      <p:to>
                                        <p:strVal val="visible"/>
                                      </p:to>
                                    </p:set>
                                    <p:animEffect transition="in" filter="fade">
                                      <p:cBhvr>
                                        <p:cTn id="64" dur="250"/>
                                        <p:tgtEl>
                                          <p:spTgt spid="2563"/>
                                        </p:tgtEl>
                                      </p:cBhvr>
                                    </p:animEffect>
                                  </p:childTnLst>
                                </p:cTn>
                              </p:par>
                              <p:par>
                                <p:cTn id="65" presetID="10" presetClass="entr" presetSubtype="0" fill="hold" grpId="0" nodeType="withEffect">
                                  <p:stCondLst>
                                    <p:cond delay="2200"/>
                                  </p:stCondLst>
                                  <p:childTnLst>
                                    <p:set>
                                      <p:cBhvr>
                                        <p:cTn id="66" dur="1" fill="hold">
                                          <p:stCondLst>
                                            <p:cond delay="0"/>
                                          </p:stCondLst>
                                        </p:cTn>
                                        <p:tgtEl>
                                          <p:spTgt spid="5148"/>
                                        </p:tgtEl>
                                        <p:attrNameLst>
                                          <p:attrName>style.visibility</p:attrName>
                                        </p:attrNameLst>
                                      </p:cBhvr>
                                      <p:to>
                                        <p:strVal val="visible"/>
                                      </p:to>
                                    </p:set>
                                    <p:animEffect transition="in" filter="fade">
                                      <p:cBhvr>
                                        <p:cTn id="67" dur="250"/>
                                        <p:tgtEl>
                                          <p:spTgt spid="5148"/>
                                        </p:tgtEl>
                                      </p:cBhvr>
                                    </p:animEffect>
                                  </p:childTnLst>
                                </p:cTn>
                              </p:par>
                              <p:par>
                                <p:cTn id="68" presetID="10" presetClass="entr" presetSubtype="0" fill="hold" nodeType="withEffect">
                                  <p:stCondLst>
                                    <p:cond delay="2200"/>
                                  </p:stCondLst>
                                  <p:childTnLst>
                                    <p:set>
                                      <p:cBhvr>
                                        <p:cTn id="69" dur="1" fill="hold">
                                          <p:stCondLst>
                                            <p:cond delay="0"/>
                                          </p:stCondLst>
                                        </p:cTn>
                                        <p:tgtEl>
                                          <p:spTgt spid="2552"/>
                                        </p:tgtEl>
                                        <p:attrNameLst>
                                          <p:attrName>style.visibility</p:attrName>
                                        </p:attrNameLst>
                                      </p:cBhvr>
                                      <p:to>
                                        <p:strVal val="visible"/>
                                      </p:to>
                                    </p:set>
                                    <p:animEffect transition="in" filter="fade">
                                      <p:cBhvr>
                                        <p:cTn id="70" dur="250"/>
                                        <p:tgtEl>
                                          <p:spTgt spid="2552"/>
                                        </p:tgtEl>
                                      </p:cBhvr>
                                    </p:animEffect>
                                  </p:childTnLst>
                                </p:cTn>
                              </p:par>
                              <p:par>
                                <p:cTn id="71" presetID="10" presetClass="entr" presetSubtype="0" fill="hold" grpId="0" nodeType="withEffect">
                                  <p:stCondLst>
                                    <p:cond delay="2200"/>
                                  </p:stCondLst>
                                  <p:childTnLst>
                                    <p:set>
                                      <p:cBhvr>
                                        <p:cTn id="72" dur="1" fill="hold">
                                          <p:stCondLst>
                                            <p:cond delay="0"/>
                                          </p:stCondLst>
                                        </p:cTn>
                                        <p:tgtEl>
                                          <p:spTgt spid="5103"/>
                                        </p:tgtEl>
                                        <p:attrNameLst>
                                          <p:attrName>style.visibility</p:attrName>
                                        </p:attrNameLst>
                                      </p:cBhvr>
                                      <p:to>
                                        <p:strVal val="visible"/>
                                      </p:to>
                                    </p:set>
                                    <p:animEffect transition="in" filter="fade">
                                      <p:cBhvr>
                                        <p:cTn id="73" dur="250"/>
                                        <p:tgtEl>
                                          <p:spTgt spid="5103"/>
                                        </p:tgtEl>
                                      </p:cBhvr>
                                    </p:animEffect>
                                  </p:childTnLst>
                                </p:cTn>
                              </p:par>
                              <p:par>
                                <p:cTn id="74" presetID="10" presetClass="entr" presetSubtype="0" fill="hold" nodeType="withEffect">
                                  <p:stCondLst>
                                    <p:cond delay="2200"/>
                                  </p:stCondLst>
                                  <p:childTnLst>
                                    <p:set>
                                      <p:cBhvr>
                                        <p:cTn id="75" dur="1" fill="hold">
                                          <p:stCondLst>
                                            <p:cond delay="0"/>
                                          </p:stCondLst>
                                        </p:cTn>
                                        <p:tgtEl>
                                          <p:spTgt spid="2558"/>
                                        </p:tgtEl>
                                        <p:attrNameLst>
                                          <p:attrName>style.visibility</p:attrName>
                                        </p:attrNameLst>
                                      </p:cBhvr>
                                      <p:to>
                                        <p:strVal val="visible"/>
                                      </p:to>
                                    </p:set>
                                    <p:animEffect transition="in" filter="fade">
                                      <p:cBhvr>
                                        <p:cTn id="76" dur="250"/>
                                        <p:tgtEl>
                                          <p:spTgt spid="2558"/>
                                        </p:tgtEl>
                                      </p:cBhvr>
                                    </p:animEffect>
                                  </p:childTnLst>
                                </p:cTn>
                              </p:par>
                              <p:par>
                                <p:cTn id="77" presetID="10" presetClass="entr" presetSubtype="0" fill="hold" grpId="0" nodeType="withEffect">
                                  <p:stCondLst>
                                    <p:cond delay="2200"/>
                                  </p:stCondLst>
                                  <p:childTnLst>
                                    <p:set>
                                      <p:cBhvr>
                                        <p:cTn id="78" dur="1" fill="hold">
                                          <p:stCondLst>
                                            <p:cond delay="0"/>
                                          </p:stCondLst>
                                        </p:cTn>
                                        <p:tgtEl>
                                          <p:spTgt spid="5102"/>
                                        </p:tgtEl>
                                        <p:attrNameLst>
                                          <p:attrName>style.visibility</p:attrName>
                                        </p:attrNameLst>
                                      </p:cBhvr>
                                      <p:to>
                                        <p:strVal val="visible"/>
                                      </p:to>
                                    </p:set>
                                    <p:animEffect transition="in" filter="fade">
                                      <p:cBhvr>
                                        <p:cTn id="79" dur="250"/>
                                        <p:tgtEl>
                                          <p:spTgt spid="5102"/>
                                        </p:tgtEl>
                                      </p:cBhvr>
                                    </p:animEffect>
                                  </p:childTnLst>
                                </p:cTn>
                              </p:par>
                              <p:par>
                                <p:cTn id="80" presetID="10" presetClass="entr" presetSubtype="0" fill="hold" nodeType="withEffect">
                                  <p:stCondLst>
                                    <p:cond delay="2200"/>
                                  </p:stCondLst>
                                  <p:childTnLst>
                                    <p:set>
                                      <p:cBhvr>
                                        <p:cTn id="81" dur="1" fill="hold">
                                          <p:stCondLst>
                                            <p:cond delay="0"/>
                                          </p:stCondLst>
                                        </p:cTn>
                                        <p:tgtEl>
                                          <p:spTgt spid="2502"/>
                                        </p:tgtEl>
                                        <p:attrNameLst>
                                          <p:attrName>style.visibility</p:attrName>
                                        </p:attrNameLst>
                                      </p:cBhvr>
                                      <p:to>
                                        <p:strVal val="visible"/>
                                      </p:to>
                                    </p:set>
                                    <p:animEffect transition="in" filter="fade">
                                      <p:cBhvr>
                                        <p:cTn id="82" dur="250"/>
                                        <p:tgtEl>
                                          <p:spTgt spid="2502"/>
                                        </p:tgtEl>
                                      </p:cBhvr>
                                    </p:animEffect>
                                  </p:childTnLst>
                                </p:cTn>
                              </p:par>
                              <p:par>
                                <p:cTn id="83" presetID="10" presetClass="entr" presetSubtype="0" fill="hold" grpId="0" nodeType="withEffect">
                                  <p:stCondLst>
                                    <p:cond delay="2200"/>
                                  </p:stCondLst>
                                  <p:childTnLst>
                                    <p:set>
                                      <p:cBhvr>
                                        <p:cTn id="84" dur="1" fill="hold">
                                          <p:stCondLst>
                                            <p:cond delay="0"/>
                                          </p:stCondLst>
                                        </p:cTn>
                                        <p:tgtEl>
                                          <p:spTgt spid="5177"/>
                                        </p:tgtEl>
                                        <p:attrNameLst>
                                          <p:attrName>style.visibility</p:attrName>
                                        </p:attrNameLst>
                                      </p:cBhvr>
                                      <p:to>
                                        <p:strVal val="visible"/>
                                      </p:to>
                                    </p:set>
                                    <p:animEffect transition="in" filter="fade">
                                      <p:cBhvr>
                                        <p:cTn id="85" dur="250"/>
                                        <p:tgtEl>
                                          <p:spTgt spid="5177"/>
                                        </p:tgtEl>
                                      </p:cBhvr>
                                    </p:animEffect>
                                  </p:childTnLst>
                                </p:cTn>
                              </p:par>
                              <p:par>
                                <p:cTn id="86" presetID="10" presetClass="entr" presetSubtype="0" fill="hold" nodeType="withEffect">
                                  <p:stCondLst>
                                    <p:cond delay="2200"/>
                                  </p:stCondLst>
                                  <p:childTnLst>
                                    <p:set>
                                      <p:cBhvr>
                                        <p:cTn id="87" dur="1" fill="hold">
                                          <p:stCondLst>
                                            <p:cond delay="0"/>
                                          </p:stCondLst>
                                        </p:cTn>
                                        <p:tgtEl>
                                          <p:spTgt spid="2508"/>
                                        </p:tgtEl>
                                        <p:attrNameLst>
                                          <p:attrName>style.visibility</p:attrName>
                                        </p:attrNameLst>
                                      </p:cBhvr>
                                      <p:to>
                                        <p:strVal val="visible"/>
                                      </p:to>
                                    </p:set>
                                    <p:animEffect transition="in" filter="fade">
                                      <p:cBhvr>
                                        <p:cTn id="88" dur="250"/>
                                        <p:tgtEl>
                                          <p:spTgt spid="2508"/>
                                        </p:tgtEl>
                                      </p:cBhvr>
                                    </p:animEffect>
                                  </p:childTnLst>
                                </p:cTn>
                              </p:par>
                              <p:par>
                                <p:cTn id="89" presetID="10" presetClass="entr" presetSubtype="0" fill="hold" grpId="0" nodeType="withEffect">
                                  <p:stCondLst>
                                    <p:cond delay="2200"/>
                                  </p:stCondLst>
                                  <p:childTnLst>
                                    <p:set>
                                      <p:cBhvr>
                                        <p:cTn id="90" dur="1" fill="hold">
                                          <p:stCondLst>
                                            <p:cond delay="0"/>
                                          </p:stCondLst>
                                        </p:cTn>
                                        <p:tgtEl>
                                          <p:spTgt spid="5176"/>
                                        </p:tgtEl>
                                        <p:attrNameLst>
                                          <p:attrName>style.visibility</p:attrName>
                                        </p:attrNameLst>
                                      </p:cBhvr>
                                      <p:to>
                                        <p:strVal val="visible"/>
                                      </p:to>
                                    </p:set>
                                    <p:animEffect transition="in" filter="fade">
                                      <p:cBhvr>
                                        <p:cTn id="91" dur="250"/>
                                        <p:tgtEl>
                                          <p:spTgt spid="5176"/>
                                        </p:tgtEl>
                                      </p:cBhvr>
                                    </p:animEffect>
                                  </p:childTnLst>
                                </p:cTn>
                              </p:par>
                              <p:par>
                                <p:cTn id="92" presetID="10" presetClass="entr" presetSubtype="0" fill="hold" nodeType="withEffect">
                                  <p:stCondLst>
                                    <p:cond delay="2200"/>
                                  </p:stCondLst>
                                  <p:childTnLst>
                                    <p:set>
                                      <p:cBhvr>
                                        <p:cTn id="93" dur="1" fill="hold">
                                          <p:stCondLst>
                                            <p:cond delay="0"/>
                                          </p:stCondLst>
                                        </p:cTn>
                                        <p:tgtEl>
                                          <p:spTgt spid="2504"/>
                                        </p:tgtEl>
                                        <p:attrNameLst>
                                          <p:attrName>style.visibility</p:attrName>
                                        </p:attrNameLst>
                                      </p:cBhvr>
                                      <p:to>
                                        <p:strVal val="visible"/>
                                      </p:to>
                                    </p:set>
                                    <p:animEffect transition="in" filter="fade">
                                      <p:cBhvr>
                                        <p:cTn id="94" dur="250"/>
                                        <p:tgtEl>
                                          <p:spTgt spid="2504"/>
                                        </p:tgtEl>
                                      </p:cBhvr>
                                    </p:animEffect>
                                  </p:childTnLst>
                                </p:cTn>
                              </p:par>
                              <p:par>
                                <p:cTn id="95" presetID="10" presetClass="entr" presetSubtype="0" fill="hold" grpId="0" nodeType="withEffect">
                                  <p:stCondLst>
                                    <p:cond delay="2200"/>
                                  </p:stCondLst>
                                  <p:childTnLst>
                                    <p:set>
                                      <p:cBhvr>
                                        <p:cTn id="96" dur="1" fill="hold">
                                          <p:stCondLst>
                                            <p:cond delay="0"/>
                                          </p:stCondLst>
                                        </p:cTn>
                                        <p:tgtEl>
                                          <p:spTgt spid="5175"/>
                                        </p:tgtEl>
                                        <p:attrNameLst>
                                          <p:attrName>style.visibility</p:attrName>
                                        </p:attrNameLst>
                                      </p:cBhvr>
                                      <p:to>
                                        <p:strVal val="visible"/>
                                      </p:to>
                                    </p:set>
                                    <p:animEffect transition="in" filter="fade">
                                      <p:cBhvr>
                                        <p:cTn id="97" dur="250"/>
                                        <p:tgtEl>
                                          <p:spTgt spid="5175"/>
                                        </p:tgtEl>
                                      </p:cBhvr>
                                    </p:animEffect>
                                  </p:childTnLst>
                                </p:cTn>
                              </p:par>
                              <p:par>
                                <p:cTn id="98" presetID="10" presetClass="entr" presetSubtype="0" fill="hold" grpId="0" nodeType="withEffect">
                                  <p:stCondLst>
                                    <p:cond delay="2200"/>
                                  </p:stCondLst>
                                  <p:childTnLst>
                                    <p:set>
                                      <p:cBhvr>
                                        <p:cTn id="99" dur="1" fill="hold">
                                          <p:stCondLst>
                                            <p:cond delay="0"/>
                                          </p:stCondLst>
                                        </p:cTn>
                                        <p:tgtEl>
                                          <p:spTgt spid="5082"/>
                                        </p:tgtEl>
                                        <p:attrNameLst>
                                          <p:attrName>style.visibility</p:attrName>
                                        </p:attrNameLst>
                                      </p:cBhvr>
                                      <p:to>
                                        <p:strVal val="visible"/>
                                      </p:to>
                                    </p:set>
                                    <p:animEffect transition="in" filter="fade">
                                      <p:cBhvr>
                                        <p:cTn id="100" dur="250"/>
                                        <p:tgtEl>
                                          <p:spTgt spid="5082"/>
                                        </p:tgtEl>
                                      </p:cBhvr>
                                    </p:animEffect>
                                  </p:childTnLst>
                                </p:cTn>
                              </p:par>
                              <p:par>
                                <p:cTn id="101" presetID="10" presetClass="entr" presetSubtype="0" fill="hold" grpId="0" nodeType="withEffect">
                                  <p:stCondLst>
                                    <p:cond delay="2200"/>
                                  </p:stCondLst>
                                  <p:childTnLst>
                                    <p:set>
                                      <p:cBhvr>
                                        <p:cTn id="102" dur="1" fill="hold">
                                          <p:stCondLst>
                                            <p:cond delay="0"/>
                                          </p:stCondLst>
                                        </p:cTn>
                                        <p:tgtEl>
                                          <p:spTgt spid="5104"/>
                                        </p:tgtEl>
                                        <p:attrNameLst>
                                          <p:attrName>style.visibility</p:attrName>
                                        </p:attrNameLst>
                                      </p:cBhvr>
                                      <p:to>
                                        <p:strVal val="visible"/>
                                      </p:to>
                                    </p:set>
                                    <p:animEffect transition="in" filter="fade">
                                      <p:cBhvr>
                                        <p:cTn id="103" dur="250"/>
                                        <p:tgtEl>
                                          <p:spTgt spid="5104"/>
                                        </p:tgtEl>
                                      </p:cBhvr>
                                    </p:animEffect>
                                  </p:childTnLst>
                                </p:cTn>
                              </p:par>
                              <p:par>
                                <p:cTn id="104" presetID="10" presetClass="entr" presetSubtype="0" fill="hold" grpId="0" nodeType="withEffect">
                                  <p:stCondLst>
                                    <p:cond delay="2200"/>
                                  </p:stCondLst>
                                  <p:childTnLst>
                                    <p:set>
                                      <p:cBhvr>
                                        <p:cTn id="105" dur="1" fill="hold">
                                          <p:stCondLst>
                                            <p:cond delay="0"/>
                                          </p:stCondLst>
                                        </p:cTn>
                                        <p:tgtEl>
                                          <p:spTgt spid="5080"/>
                                        </p:tgtEl>
                                        <p:attrNameLst>
                                          <p:attrName>style.visibility</p:attrName>
                                        </p:attrNameLst>
                                      </p:cBhvr>
                                      <p:to>
                                        <p:strVal val="visible"/>
                                      </p:to>
                                    </p:set>
                                    <p:animEffect transition="in" filter="fade">
                                      <p:cBhvr>
                                        <p:cTn id="106" dur="250"/>
                                        <p:tgtEl>
                                          <p:spTgt spid="5080"/>
                                        </p:tgtEl>
                                      </p:cBhvr>
                                    </p:animEffect>
                                  </p:childTnLst>
                                </p:cTn>
                              </p:par>
                              <p:par>
                                <p:cTn id="107" presetID="10" presetClass="entr" presetSubtype="0" fill="hold" grpId="0" nodeType="withEffect">
                                  <p:stCondLst>
                                    <p:cond delay="2200"/>
                                  </p:stCondLst>
                                  <p:childTnLst>
                                    <p:set>
                                      <p:cBhvr>
                                        <p:cTn id="108" dur="1" fill="hold">
                                          <p:stCondLst>
                                            <p:cond delay="0"/>
                                          </p:stCondLst>
                                        </p:cTn>
                                        <p:tgtEl>
                                          <p:spTgt spid="5161"/>
                                        </p:tgtEl>
                                        <p:attrNameLst>
                                          <p:attrName>style.visibility</p:attrName>
                                        </p:attrNameLst>
                                      </p:cBhvr>
                                      <p:to>
                                        <p:strVal val="visible"/>
                                      </p:to>
                                    </p:set>
                                    <p:animEffect transition="in" filter="fade">
                                      <p:cBhvr>
                                        <p:cTn id="109" dur="250"/>
                                        <p:tgtEl>
                                          <p:spTgt spid="5161"/>
                                        </p:tgtEl>
                                      </p:cBhvr>
                                    </p:animEffect>
                                  </p:childTnLst>
                                </p:cTn>
                              </p:par>
                              <p:par>
                                <p:cTn id="110" presetID="10" presetClass="entr" presetSubtype="0" fill="hold" grpId="0" nodeType="withEffect">
                                  <p:stCondLst>
                                    <p:cond delay="2200"/>
                                  </p:stCondLst>
                                  <p:childTnLst>
                                    <p:set>
                                      <p:cBhvr>
                                        <p:cTn id="111" dur="1" fill="hold">
                                          <p:stCondLst>
                                            <p:cond delay="0"/>
                                          </p:stCondLst>
                                        </p:cTn>
                                        <p:tgtEl>
                                          <p:spTgt spid="2550"/>
                                        </p:tgtEl>
                                        <p:attrNameLst>
                                          <p:attrName>style.visibility</p:attrName>
                                        </p:attrNameLst>
                                      </p:cBhvr>
                                      <p:to>
                                        <p:strVal val="visible"/>
                                      </p:to>
                                    </p:set>
                                    <p:animEffect transition="in" filter="fade">
                                      <p:cBhvr>
                                        <p:cTn id="112" dur="250"/>
                                        <p:tgtEl>
                                          <p:spTgt spid="2550"/>
                                        </p:tgtEl>
                                      </p:cBhvr>
                                    </p:animEffect>
                                  </p:childTnLst>
                                </p:cTn>
                              </p:par>
                              <p:par>
                                <p:cTn id="113" presetID="10" presetClass="entr" presetSubtype="0" fill="hold" grpId="0" nodeType="withEffect">
                                  <p:stCondLst>
                                    <p:cond delay="2200"/>
                                  </p:stCondLst>
                                  <p:childTnLst>
                                    <p:set>
                                      <p:cBhvr>
                                        <p:cTn id="114" dur="1" fill="hold">
                                          <p:stCondLst>
                                            <p:cond delay="0"/>
                                          </p:stCondLst>
                                        </p:cTn>
                                        <p:tgtEl>
                                          <p:spTgt spid="5168"/>
                                        </p:tgtEl>
                                        <p:attrNameLst>
                                          <p:attrName>style.visibility</p:attrName>
                                        </p:attrNameLst>
                                      </p:cBhvr>
                                      <p:to>
                                        <p:strVal val="visible"/>
                                      </p:to>
                                    </p:set>
                                    <p:animEffect transition="in" filter="fade">
                                      <p:cBhvr>
                                        <p:cTn id="115" dur="250"/>
                                        <p:tgtEl>
                                          <p:spTgt spid="5168"/>
                                        </p:tgtEl>
                                      </p:cBhvr>
                                    </p:animEffect>
                                  </p:childTnLst>
                                </p:cTn>
                              </p:par>
                              <p:par>
                                <p:cTn id="116" presetID="10" presetClass="entr" presetSubtype="0" fill="hold" nodeType="withEffect">
                                  <p:stCondLst>
                                    <p:cond delay="2200"/>
                                  </p:stCondLst>
                                  <p:childTnLst>
                                    <p:set>
                                      <p:cBhvr>
                                        <p:cTn id="117" dur="1" fill="hold">
                                          <p:stCondLst>
                                            <p:cond delay="0"/>
                                          </p:stCondLst>
                                        </p:cTn>
                                        <p:tgtEl>
                                          <p:spTgt spid="2556"/>
                                        </p:tgtEl>
                                        <p:attrNameLst>
                                          <p:attrName>style.visibility</p:attrName>
                                        </p:attrNameLst>
                                      </p:cBhvr>
                                      <p:to>
                                        <p:strVal val="visible"/>
                                      </p:to>
                                    </p:set>
                                    <p:animEffect transition="in" filter="fade">
                                      <p:cBhvr>
                                        <p:cTn id="118" dur="250"/>
                                        <p:tgtEl>
                                          <p:spTgt spid="2556"/>
                                        </p:tgtEl>
                                      </p:cBhvr>
                                    </p:animEffect>
                                  </p:childTnLst>
                                </p:cTn>
                              </p:par>
                              <p:par>
                                <p:cTn id="119" presetID="10" presetClass="entr" presetSubtype="0" fill="hold" grpId="0" nodeType="withEffect">
                                  <p:stCondLst>
                                    <p:cond delay="2200"/>
                                  </p:stCondLst>
                                  <p:childTnLst>
                                    <p:set>
                                      <p:cBhvr>
                                        <p:cTn id="120" dur="1" fill="hold">
                                          <p:stCondLst>
                                            <p:cond delay="0"/>
                                          </p:stCondLst>
                                        </p:cTn>
                                        <p:tgtEl>
                                          <p:spTgt spid="5164"/>
                                        </p:tgtEl>
                                        <p:attrNameLst>
                                          <p:attrName>style.visibility</p:attrName>
                                        </p:attrNameLst>
                                      </p:cBhvr>
                                      <p:to>
                                        <p:strVal val="visible"/>
                                      </p:to>
                                    </p:set>
                                    <p:animEffect transition="in" filter="fade">
                                      <p:cBhvr>
                                        <p:cTn id="121" dur="250"/>
                                        <p:tgtEl>
                                          <p:spTgt spid="5164"/>
                                        </p:tgtEl>
                                      </p:cBhvr>
                                    </p:animEffect>
                                  </p:childTnLst>
                                </p:cTn>
                              </p:par>
                              <p:par>
                                <p:cTn id="122" presetID="10" presetClass="exit" presetSubtype="0" fill="hold" nodeType="withEffect">
                                  <p:stCondLst>
                                    <p:cond delay="2200"/>
                                  </p:stCondLst>
                                  <p:childTnLst>
                                    <p:animEffect transition="out" filter="fade">
                                      <p:cBhvr>
                                        <p:cTn id="123" dur="250"/>
                                        <p:tgtEl>
                                          <p:spTgt spid="5183"/>
                                        </p:tgtEl>
                                      </p:cBhvr>
                                    </p:animEffect>
                                    <p:set>
                                      <p:cBhvr>
                                        <p:cTn id="124" dur="1" fill="hold">
                                          <p:stCondLst>
                                            <p:cond delay="249"/>
                                          </p:stCondLst>
                                        </p:cTn>
                                        <p:tgtEl>
                                          <p:spTgt spid="5183"/>
                                        </p:tgtEl>
                                        <p:attrNameLst>
                                          <p:attrName>style.visibility</p:attrName>
                                        </p:attrNameLst>
                                      </p:cBhvr>
                                      <p:to>
                                        <p:strVal val="hidden"/>
                                      </p:to>
                                    </p:set>
                                  </p:childTnLst>
                                </p:cTn>
                              </p:par>
                              <p:par>
                                <p:cTn id="125" presetID="10" presetClass="exit" presetSubtype="0" fill="hold" nodeType="withEffect">
                                  <p:stCondLst>
                                    <p:cond delay="2100"/>
                                  </p:stCondLst>
                                  <p:childTnLst>
                                    <p:animEffect transition="out" filter="fade">
                                      <p:cBhvr>
                                        <p:cTn id="126" dur="250"/>
                                        <p:tgtEl>
                                          <p:spTgt spid="5186"/>
                                        </p:tgtEl>
                                      </p:cBhvr>
                                    </p:animEffect>
                                    <p:set>
                                      <p:cBhvr>
                                        <p:cTn id="127" dur="1" fill="hold">
                                          <p:stCondLst>
                                            <p:cond delay="249"/>
                                          </p:stCondLst>
                                        </p:cTn>
                                        <p:tgtEl>
                                          <p:spTgt spid="5186"/>
                                        </p:tgtEl>
                                        <p:attrNameLst>
                                          <p:attrName>style.visibility</p:attrName>
                                        </p:attrNameLst>
                                      </p:cBhvr>
                                      <p:to>
                                        <p:strVal val="hidden"/>
                                      </p:to>
                                    </p:set>
                                  </p:childTnLst>
                                </p:cTn>
                              </p:par>
                              <p:par>
                                <p:cTn id="128" presetID="10" presetClass="exit" presetSubtype="0" fill="hold" nodeType="withEffect">
                                  <p:stCondLst>
                                    <p:cond delay="2100"/>
                                  </p:stCondLst>
                                  <p:childTnLst>
                                    <p:animEffect transition="out" filter="fade">
                                      <p:cBhvr>
                                        <p:cTn id="129" dur="250"/>
                                        <p:tgtEl>
                                          <p:spTgt spid="5197"/>
                                        </p:tgtEl>
                                      </p:cBhvr>
                                    </p:animEffect>
                                    <p:set>
                                      <p:cBhvr>
                                        <p:cTn id="130" dur="1" fill="hold">
                                          <p:stCondLst>
                                            <p:cond delay="249"/>
                                          </p:stCondLst>
                                        </p:cTn>
                                        <p:tgtEl>
                                          <p:spTgt spid="5197"/>
                                        </p:tgtEl>
                                        <p:attrNameLst>
                                          <p:attrName>style.visibility</p:attrName>
                                        </p:attrNameLst>
                                      </p:cBhvr>
                                      <p:to>
                                        <p:strVal val="hidden"/>
                                      </p:to>
                                    </p:set>
                                  </p:childTnLst>
                                </p:cTn>
                              </p:par>
                              <p:par>
                                <p:cTn id="131" presetID="10" presetClass="exit" presetSubtype="0" fill="hold" nodeType="withEffect">
                                  <p:stCondLst>
                                    <p:cond delay="2100"/>
                                  </p:stCondLst>
                                  <p:childTnLst>
                                    <p:animEffect transition="out" filter="fade">
                                      <p:cBhvr>
                                        <p:cTn id="132" dur="250"/>
                                        <p:tgtEl>
                                          <p:spTgt spid="5200"/>
                                        </p:tgtEl>
                                      </p:cBhvr>
                                    </p:animEffect>
                                    <p:set>
                                      <p:cBhvr>
                                        <p:cTn id="133" dur="1" fill="hold">
                                          <p:stCondLst>
                                            <p:cond delay="249"/>
                                          </p:stCondLst>
                                        </p:cTn>
                                        <p:tgtEl>
                                          <p:spTgt spid="5200"/>
                                        </p:tgtEl>
                                        <p:attrNameLst>
                                          <p:attrName>style.visibility</p:attrName>
                                        </p:attrNameLst>
                                      </p:cBhvr>
                                      <p:to>
                                        <p:strVal val="hidden"/>
                                      </p:to>
                                    </p:set>
                                  </p:childTnLst>
                                </p:cTn>
                              </p:par>
                              <p:par>
                                <p:cTn id="134" presetID="10" presetClass="exit" presetSubtype="0" fill="hold" nodeType="withEffect">
                                  <p:stCondLst>
                                    <p:cond delay="2100"/>
                                  </p:stCondLst>
                                  <p:childTnLst>
                                    <p:animEffect transition="out" filter="fade">
                                      <p:cBhvr>
                                        <p:cTn id="135" dur="250"/>
                                        <p:tgtEl>
                                          <p:spTgt spid="5203"/>
                                        </p:tgtEl>
                                      </p:cBhvr>
                                    </p:animEffect>
                                    <p:set>
                                      <p:cBhvr>
                                        <p:cTn id="136" dur="1" fill="hold">
                                          <p:stCondLst>
                                            <p:cond delay="249"/>
                                          </p:stCondLst>
                                        </p:cTn>
                                        <p:tgtEl>
                                          <p:spTgt spid="5203"/>
                                        </p:tgtEl>
                                        <p:attrNameLst>
                                          <p:attrName>style.visibility</p:attrName>
                                        </p:attrNameLst>
                                      </p:cBhvr>
                                      <p:to>
                                        <p:strVal val="hidden"/>
                                      </p:to>
                                    </p:set>
                                  </p:childTnLst>
                                </p:cTn>
                              </p:par>
                              <p:par>
                                <p:cTn id="137" presetID="10" presetClass="exit" presetSubtype="0" fill="hold" nodeType="withEffect">
                                  <p:stCondLst>
                                    <p:cond delay="2100"/>
                                  </p:stCondLst>
                                  <p:childTnLst>
                                    <p:animEffect transition="out" filter="fade">
                                      <p:cBhvr>
                                        <p:cTn id="138" dur="250"/>
                                        <p:tgtEl>
                                          <p:spTgt spid="5215"/>
                                        </p:tgtEl>
                                      </p:cBhvr>
                                    </p:animEffect>
                                    <p:set>
                                      <p:cBhvr>
                                        <p:cTn id="139" dur="1" fill="hold">
                                          <p:stCondLst>
                                            <p:cond delay="249"/>
                                          </p:stCondLst>
                                        </p:cTn>
                                        <p:tgtEl>
                                          <p:spTgt spid="5215"/>
                                        </p:tgtEl>
                                        <p:attrNameLst>
                                          <p:attrName>style.visibility</p:attrName>
                                        </p:attrNameLst>
                                      </p:cBhvr>
                                      <p:to>
                                        <p:strVal val="hidden"/>
                                      </p:to>
                                    </p:set>
                                  </p:childTnLst>
                                </p:cTn>
                              </p:par>
                              <p:par>
                                <p:cTn id="140" presetID="10" presetClass="exit" presetSubtype="0" fill="hold" nodeType="withEffect">
                                  <p:stCondLst>
                                    <p:cond delay="2100"/>
                                  </p:stCondLst>
                                  <p:childTnLst>
                                    <p:animEffect transition="out" filter="fade">
                                      <p:cBhvr>
                                        <p:cTn id="141" dur="250"/>
                                        <p:tgtEl>
                                          <p:spTgt spid="5212"/>
                                        </p:tgtEl>
                                      </p:cBhvr>
                                    </p:animEffect>
                                    <p:set>
                                      <p:cBhvr>
                                        <p:cTn id="142" dur="1" fill="hold">
                                          <p:stCondLst>
                                            <p:cond delay="249"/>
                                          </p:stCondLst>
                                        </p:cTn>
                                        <p:tgtEl>
                                          <p:spTgt spid="5212"/>
                                        </p:tgtEl>
                                        <p:attrNameLst>
                                          <p:attrName>style.visibility</p:attrName>
                                        </p:attrNameLst>
                                      </p:cBhvr>
                                      <p:to>
                                        <p:strVal val="hidden"/>
                                      </p:to>
                                    </p:set>
                                  </p:childTnLst>
                                </p:cTn>
                              </p:par>
                              <p:par>
                                <p:cTn id="143" presetID="10" presetClass="exit" presetSubtype="0" fill="hold" nodeType="withEffect">
                                  <p:stCondLst>
                                    <p:cond delay="2100"/>
                                  </p:stCondLst>
                                  <p:childTnLst>
                                    <p:animEffect transition="out" filter="fade">
                                      <p:cBhvr>
                                        <p:cTn id="144" dur="250"/>
                                        <p:tgtEl>
                                          <p:spTgt spid="5225"/>
                                        </p:tgtEl>
                                      </p:cBhvr>
                                    </p:animEffect>
                                    <p:set>
                                      <p:cBhvr>
                                        <p:cTn id="145" dur="1" fill="hold">
                                          <p:stCondLst>
                                            <p:cond delay="249"/>
                                          </p:stCondLst>
                                        </p:cTn>
                                        <p:tgtEl>
                                          <p:spTgt spid="5225"/>
                                        </p:tgtEl>
                                        <p:attrNameLst>
                                          <p:attrName>style.visibility</p:attrName>
                                        </p:attrNameLst>
                                      </p:cBhvr>
                                      <p:to>
                                        <p:strVal val="hidden"/>
                                      </p:to>
                                    </p:set>
                                  </p:childTnLst>
                                </p:cTn>
                              </p:par>
                              <p:par>
                                <p:cTn id="146" presetID="10" presetClass="exit" presetSubtype="0" fill="hold" nodeType="withEffect">
                                  <p:stCondLst>
                                    <p:cond delay="2100"/>
                                  </p:stCondLst>
                                  <p:childTnLst>
                                    <p:animEffect transition="out" filter="fade">
                                      <p:cBhvr>
                                        <p:cTn id="147" dur="250"/>
                                        <p:tgtEl>
                                          <p:spTgt spid="5228"/>
                                        </p:tgtEl>
                                      </p:cBhvr>
                                    </p:animEffect>
                                    <p:set>
                                      <p:cBhvr>
                                        <p:cTn id="148" dur="1" fill="hold">
                                          <p:stCondLst>
                                            <p:cond delay="249"/>
                                          </p:stCondLst>
                                        </p:cTn>
                                        <p:tgtEl>
                                          <p:spTgt spid="5228"/>
                                        </p:tgtEl>
                                        <p:attrNameLst>
                                          <p:attrName>style.visibility</p:attrName>
                                        </p:attrNameLst>
                                      </p:cBhvr>
                                      <p:to>
                                        <p:strVal val="hidden"/>
                                      </p:to>
                                    </p:set>
                                  </p:childTnLst>
                                </p:cTn>
                              </p:par>
                              <p:par>
                                <p:cTn id="149" presetID="10" presetClass="exit" presetSubtype="0" fill="hold" nodeType="withEffect">
                                  <p:stCondLst>
                                    <p:cond delay="2100"/>
                                  </p:stCondLst>
                                  <p:childTnLst>
                                    <p:animEffect transition="out" filter="fade">
                                      <p:cBhvr>
                                        <p:cTn id="150" dur="250"/>
                                        <p:tgtEl>
                                          <p:spTgt spid="5222"/>
                                        </p:tgtEl>
                                      </p:cBhvr>
                                    </p:animEffect>
                                    <p:set>
                                      <p:cBhvr>
                                        <p:cTn id="151" dur="1" fill="hold">
                                          <p:stCondLst>
                                            <p:cond delay="249"/>
                                          </p:stCondLst>
                                        </p:cTn>
                                        <p:tgtEl>
                                          <p:spTgt spid="5222"/>
                                        </p:tgtEl>
                                        <p:attrNameLst>
                                          <p:attrName>style.visibility</p:attrName>
                                        </p:attrNameLst>
                                      </p:cBhvr>
                                      <p:to>
                                        <p:strVal val="hidden"/>
                                      </p:to>
                                    </p:set>
                                  </p:childTnLst>
                                </p:cTn>
                              </p:par>
                              <p:par>
                                <p:cTn id="152" presetID="10" presetClass="entr" presetSubtype="0" fill="hold" grpId="0" nodeType="withEffect">
                                  <p:stCondLst>
                                    <p:cond delay="2800"/>
                                  </p:stCondLst>
                                  <p:childTnLst>
                                    <p:set>
                                      <p:cBhvr>
                                        <p:cTn id="153" dur="1" fill="hold">
                                          <p:stCondLst>
                                            <p:cond delay="0"/>
                                          </p:stCondLst>
                                        </p:cTn>
                                        <p:tgtEl>
                                          <p:spTgt spid="2501"/>
                                        </p:tgtEl>
                                        <p:attrNameLst>
                                          <p:attrName>style.visibility</p:attrName>
                                        </p:attrNameLst>
                                      </p:cBhvr>
                                      <p:to>
                                        <p:strVal val="visible"/>
                                      </p:to>
                                    </p:set>
                                    <p:animEffect transition="in" filter="fade">
                                      <p:cBhvr>
                                        <p:cTn id="154" dur="250"/>
                                        <p:tgtEl>
                                          <p:spTgt spid="2501"/>
                                        </p:tgtEl>
                                      </p:cBhvr>
                                    </p:animEffect>
                                  </p:childTnLst>
                                </p:cTn>
                              </p:par>
                              <p:par>
                                <p:cTn id="155" presetID="10" presetClass="entr" presetSubtype="0" fill="hold" grpId="0" nodeType="withEffect">
                                  <p:stCondLst>
                                    <p:cond delay="2800"/>
                                  </p:stCondLst>
                                  <p:childTnLst>
                                    <p:set>
                                      <p:cBhvr>
                                        <p:cTn id="156" dur="1" fill="hold">
                                          <p:stCondLst>
                                            <p:cond delay="0"/>
                                          </p:stCondLst>
                                        </p:cTn>
                                        <p:tgtEl>
                                          <p:spTgt spid="2507"/>
                                        </p:tgtEl>
                                        <p:attrNameLst>
                                          <p:attrName>style.visibility</p:attrName>
                                        </p:attrNameLst>
                                      </p:cBhvr>
                                      <p:to>
                                        <p:strVal val="visible"/>
                                      </p:to>
                                    </p:set>
                                    <p:animEffect transition="in" filter="fade">
                                      <p:cBhvr>
                                        <p:cTn id="157" dur="250"/>
                                        <p:tgtEl>
                                          <p:spTgt spid="2507"/>
                                        </p:tgtEl>
                                      </p:cBhvr>
                                    </p:animEffect>
                                  </p:childTnLst>
                                </p:cTn>
                              </p:par>
                              <p:par>
                                <p:cTn id="158" presetID="10" presetClass="entr" presetSubtype="0" fill="hold" grpId="0" nodeType="withEffect">
                                  <p:stCondLst>
                                    <p:cond delay="2800"/>
                                  </p:stCondLst>
                                  <p:childTnLst>
                                    <p:set>
                                      <p:cBhvr>
                                        <p:cTn id="159" dur="1" fill="hold">
                                          <p:stCondLst>
                                            <p:cond delay="0"/>
                                          </p:stCondLst>
                                        </p:cTn>
                                        <p:tgtEl>
                                          <p:spTgt spid="2557"/>
                                        </p:tgtEl>
                                        <p:attrNameLst>
                                          <p:attrName>style.visibility</p:attrName>
                                        </p:attrNameLst>
                                      </p:cBhvr>
                                      <p:to>
                                        <p:strVal val="visible"/>
                                      </p:to>
                                    </p:set>
                                    <p:animEffect transition="in" filter="fade">
                                      <p:cBhvr>
                                        <p:cTn id="160" dur="250"/>
                                        <p:tgtEl>
                                          <p:spTgt spid="2557"/>
                                        </p:tgtEl>
                                      </p:cBhvr>
                                    </p:animEffect>
                                  </p:childTnLst>
                                </p:cTn>
                              </p:par>
                              <p:par>
                                <p:cTn id="161" presetID="10" presetClass="entr" presetSubtype="0" fill="hold" grpId="0" nodeType="withEffect">
                                  <p:stCondLst>
                                    <p:cond delay="2800"/>
                                  </p:stCondLst>
                                  <p:childTnLst>
                                    <p:set>
                                      <p:cBhvr>
                                        <p:cTn id="162" dur="1" fill="hold">
                                          <p:stCondLst>
                                            <p:cond delay="0"/>
                                          </p:stCondLst>
                                        </p:cTn>
                                        <p:tgtEl>
                                          <p:spTgt spid="2503"/>
                                        </p:tgtEl>
                                        <p:attrNameLst>
                                          <p:attrName>style.visibility</p:attrName>
                                        </p:attrNameLst>
                                      </p:cBhvr>
                                      <p:to>
                                        <p:strVal val="visible"/>
                                      </p:to>
                                    </p:set>
                                    <p:animEffect transition="in" filter="fade">
                                      <p:cBhvr>
                                        <p:cTn id="163" dur="250"/>
                                        <p:tgtEl>
                                          <p:spTgt spid="2503"/>
                                        </p:tgtEl>
                                      </p:cBhvr>
                                    </p:animEffect>
                                  </p:childTnLst>
                                </p:cTn>
                              </p:par>
                              <p:par>
                                <p:cTn id="164" presetID="10" presetClass="entr" presetSubtype="0" fill="hold" grpId="0" nodeType="withEffect">
                                  <p:stCondLst>
                                    <p:cond delay="2800"/>
                                  </p:stCondLst>
                                  <p:childTnLst>
                                    <p:set>
                                      <p:cBhvr>
                                        <p:cTn id="165" dur="1" fill="hold">
                                          <p:stCondLst>
                                            <p:cond delay="0"/>
                                          </p:stCondLst>
                                        </p:cTn>
                                        <p:tgtEl>
                                          <p:spTgt spid="2551"/>
                                        </p:tgtEl>
                                        <p:attrNameLst>
                                          <p:attrName>style.visibility</p:attrName>
                                        </p:attrNameLst>
                                      </p:cBhvr>
                                      <p:to>
                                        <p:strVal val="visible"/>
                                      </p:to>
                                    </p:set>
                                    <p:animEffect transition="in" filter="fade">
                                      <p:cBhvr>
                                        <p:cTn id="166" dur="250"/>
                                        <p:tgtEl>
                                          <p:spTgt spid="2551"/>
                                        </p:tgtEl>
                                      </p:cBhvr>
                                    </p:animEffect>
                                  </p:childTnLst>
                                </p:cTn>
                              </p:par>
                              <p:par>
                                <p:cTn id="167" presetID="10" presetClass="entr" presetSubtype="0" fill="hold" grpId="0" nodeType="withEffect">
                                  <p:stCondLst>
                                    <p:cond delay="2800"/>
                                  </p:stCondLst>
                                  <p:childTnLst>
                                    <p:set>
                                      <p:cBhvr>
                                        <p:cTn id="168" dur="1" fill="hold">
                                          <p:stCondLst>
                                            <p:cond delay="0"/>
                                          </p:stCondLst>
                                        </p:cTn>
                                        <p:tgtEl>
                                          <p:spTgt spid="2553"/>
                                        </p:tgtEl>
                                        <p:attrNameLst>
                                          <p:attrName>style.visibility</p:attrName>
                                        </p:attrNameLst>
                                      </p:cBhvr>
                                      <p:to>
                                        <p:strVal val="visible"/>
                                      </p:to>
                                    </p:set>
                                    <p:animEffect transition="in" filter="fade">
                                      <p:cBhvr>
                                        <p:cTn id="169" dur="250"/>
                                        <p:tgtEl>
                                          <p:spTgt spid="2553"/>
                                        </p:tgtEl>
                                      </p:cBhvr>
                                    </p:animEffect>
                                  </p:childTnLst>
                                </p:cTn>
                              </p:par>
                              <p:par>
                                <p:cTn id="170" presetID="10" presetClass="entr" presetSubtype="0" fill="hold" grpId="0" nodeType="withEffect">
                                  <p:stCondLst>
                                    <p:cond delay="2800"/>
                                  </p:stCondLst>
                                  <p:childTnLst>
                                    <p:set>
                                      <p:cBhvr>
                                        <p:cTn id="171" dur="1" fill="hold">
                                          <p:stCondLst>
                                            <p:cond delay="0"/>
                                          </p:stCondLst>
                                        </p:cTn>
                                        <p:tgtEl>
                                          <p:spTgt spid="2562"/>
                                        </p:tgtEl>
                                        <p:attrNameLst>
                                          <p:attrName>style.visibility</p:attrName>
                                        </p:attrNameLst>
                                      </p:cBhvr>
                                      <p:to>
                                        <p:strVal val="visible"/>
                                      </p:to>
                                    </p:set>
                                    <p:animEffect transition="in" filter="fade">
                                      <p:cBhvr>
                                        <p:cTn id="172" dur="250"/>
                                        <p:tgtEl>
                                          <p:spTgt spid="2562"/>
                                        </p:tgtEl>
                                      </p:cBhvr>
                                    </p:animEffect>
                                  </p:childTnLst>
                                </p:cTn>
                              </p:par>
                              <p:par>
                                <p:cTn id="173" presetID="10" presetClass="entr" presetSubtype="0" fill="hold" grpId="0" nodeType="withEffect">
                                  <p:stCondLst>
                                    <p:cond delay="2800"/>
                                  </p:stCondLst>
                                  <p:childTnLst>
                                    <p:set>
                                      <p:cBhvr>
                                        <p:cTn id="174" dur="1" fill="hold">
                                          <p:stCondLst>
                                            <p:cond delay="0"/>
                                          </p:stCondLst>
                                        </p:cTn>
                                        <p:tgtEl>
                                          <p:spTgt spid="2555"/>
                                        </p:tgtEl>
                                        <p:attrNameLst>
                                          <p:attrName>style.visibility</p:attrName>
                                        </p:attrNameLst>
                                      </p:cBhvr>
                                      <p:to>
                                        <p:strVal val="visible"/>
                                      </p:to>
                                    </p:set>
                                    <p:animEffect transition="in" filter="fade">
                                      <p:cBhvr>
                                        <p:cTn id="175" dur="250"/>
                                        <p:tgtEl>
                                          <p:spTgt spid="2555"/>
                                        </p:tgtEl>
                                      </p:cBhvr>
                                    </p:animEffect>
                                  </p:childTnLst>
                                </p:cTn>
                              </p:par>
                              <p:par>
                                <p:cTn id="176" presetID="10" presetClass="entr" presetSubtype="0" fill="hold" grpId="0" nodeType="withEffect">
                                  <p:stCondLst>
                                    <p:cond delay="2800"/>
                                  </p:stCondLst>
                                  <p:childTnLst>
                                    <p:set>
                                      <p:cBhvr>
                                        <p:cTn id="177" dur="1" fill="hold">
                                          <p:stCondLst>
                                            <p:cond delay="0"/>
                                          </p:stCondLst>
                                        </p:cTn>
                                        <p:tgtEl>
                                          <p:spTgt spid="2564"/>
                                        </p:tgtEl>
                                        <p:attrNameLst>
                                          <p:attrName>style.visibility</p:attrName>
                                        </p:attrNameLst>
                                      </p:cBhvr>
                                      <p:to>
                                        <p:strVal val="visible"/>
                                      </p:to>
                                    </p:set>
                                    <p:animEffect transition="in" filter="fade">
                                      <p:cBhvr>
                                        <p:cTn id="178" dur="250"/>
                                        <p:tgtEl>
                                          <p:spTgt spid="2564"/>
                                        </p:tgtEl>
                                      </p:cBhvr>
                                    </p:animEffect>
                                  </p:childTnLst>
                                </p:cTn>
                              </p:par>
                              <p:par>
                                <p:cTn id="179" presetID="10" presetClass="entr" presetSubtype="0" fill="hold" grpId="0" nodeType="withEffect">
                                  <p:stCondLst>
                                    <p:cond delay="2800"/>
                                  </p:stCondLst>
                                  <p:childTnLst>
                                    <p:set>
                                      <p:cBhvr>
                                        <p:cTn id="180" dur="1" fill="hold">
                                          <p:stCondLst>
                                            <p:cond delay="0"/>
                                          </p:stCondLst>
                                        </p:cTn>
                                        <p:tgtEl>
                                          <p:spTgt spid="2549"/>
                                        </p:tgtEl>
                                        <p:attrNameLst>
                                          <p:attrName>style.visibility</p:attrName>
                                        </p:attrNameLst>
                                      </p:cBhvr>
                                      <p:to>
                                        <p:strVal val="visible"/>
                                      </p:to>
                                    </p:set>
                                    <p:animEffect transition="in" filter="fade">
                                      <p:cBhvr>
                                        <p:cTn id="181" dur="250"/>
                                        <p:tgtEl>
                                          <p:spTgt spid="2549"/>
                                        </p:tgtEl>
                                      </p:cBhvr>
                                    </p:animEffect>
                                  </p:childTnLst>
                                </p:cTn>
                              </p:par>
                              <p:par>
                                <p:cTn id="182" presetID="10" presetClass="exit" presetSubtype="0" fill="hold" grpId="1" nodeType="withEffect">
                                  <p:stCondLst>
                                    <p:cond delay="2800"/>
                                  </p:stCondLst>
                                  <p:childTnLst>
                                    <p:animEffect transition="out" filter="fade">
                                      <p:cBhvr>
                                        <p:cTn id="183" dur="250"/>
                                        <p:tgtEl>
                                          <p:spTgt spid="5148"/>
                                        </p:tgtEl>
                                      </p:cBhvr>
                                    </p:animEffect>
                                    <p:set>
                                      <p:cBhvr>
                                        <p:cTn id="184" dur="1" fill="hold">
                                          <p:stCondLst>
                                            <p:cond delay="249"/>
                                          </p:stCondLst>
                                        </p:cTn>
                                        <p:tgtEl>
                                          <p:spTgt spid="5148"/>
                                        </p:tgtEl>
                                        <p:attrNameLst>
                                          <p:attrName>style.visibility</p:attrName>
                                        </p:attrNameLst>
                                      </p:cBhvr>
                                      <p:to>
                                        <p:strVal val="hidden"/>
                                      </p:to>
                                    </p:set>
                                  </p:childTnLst>
                                </p:cTn>
                              </p:par>
                              <p:par>
                                <p:cTn id="185" presetID="10" presetClass="exit" presetSubtype="0" fill="hold" grpId="1" nodeType="withEffect">
                                  <p:stCondLst>
                                    <p:cond delay="2800"/>
                                  </p:stCondLst>
                                  <p:childTnLst>
                                    <p:animEffect transition="out" filter="fade">
                                      <p:cBhvr>
                                        <p:cTn id="186" dur="250"/>
                                        <p:tgtEl>
                                          <p:spTgt spid="5103"/>
                                        </p:tgtEl>
                                      </p:cBhvr>
                                    </p:animEffect>
                                    <p:set>
                                      <p:cBhvr>
                                        <p:cTn id="187" dur="1" fill="hold">
                                          <p:stCondLst>
                                            <p:cond delay="249"/>
                                          </p:stCondLst>
                                        </p:cTn>
                                        <p:tgtEl>
                                          <p:spTgt spid="5103"/>
                                        </p:tgtEl>
                                        <p:attrNameLst>
                                          <p:attrName>style.visibility</p:attrName>
                                        </p:attrNameLst>
                                      </p:cBhvr>
                                      <p:to>
                                        <p:strVal val="hidden"/>
                                      </p:to>
                                    </p:set>
                                  </p:childTnLst>
                                </p:cTn>
                              </p:par>
                              <p:par>
                                <p:cTn id="188" presetID="10" presetClass="exit" presetSubtype="0" fill="hold" grpId="1" nodeType="withEffect">
                                  <p:stCondLst>
                                    <p:cond delay="2800"/>
                                  </p:stCondLst>
                                  <p:childTnLst>
                                    <p:animEffect transition="out" filter="fade">
                                      <p:cBhvr>
                                        <p:cTn id="189" dur="250"/>
                                        <p:tgtEl>
                                          <p:spTgt spid="5102"/>
                                        </p:tgtEl>
                                      </p:cBhvr>
                                    </p:animEffect>
                                    <p:set>
                                      <p:cBhvr>
                                        <p:cTn id="190" dur="1" fill="hold">
                                          <p:stCondLst>
                                            <p:cond delay="249"/>
                                          </p:stCondLst>
                                        </p:cTn>
                                        <p:tgtEl>
                                          <p:spTgt spid="5102"/>
                                        </p:tgtEl>
                                        <p:attrNameLst>
                                          <p:attrName>style.visibility</p:attrName>
                                        </p:attrNameLst>
                                      </p:cBhvr>
                                      <p:to>
                                        <p:strVal val="hidden"/>
                                      </p:to>
                                    </p:set>
                                  </p:childTnLst>
                                </p:cTn>
                              </p:par>
                              <p:par>
                                <p:cTn id="191" presetID="10" presetClass="exit" presetSubtype="0" fill="hold" grpId="1" nodeType="withEffect">
                                  <p:stCondLst>
                                    <p:cond delay="2800"/>
                                  </p:stCondLst>
                                  <p:childTnLst>
                                    <p:animEffect transition="out" filter="fade">
                                      <p:cBhvr>
                                        <p:cTn id="192" dur="250"/>
                                        <p:tgtEl>
                                          <p:spTgt spid="5177"/>
                                        </p:tgtEl>
                                      </p:cBhvr>
                                    </p:animEffect>
                                    <p:set>
                                      <p:cBhvr>
                                        <p:cTn id="193" dur="1" fill="hold">
                                          <p:stCondLst>
                                            <p:cond delay="249"/>
                                          </p:stCondLst>
                                        </p:cTn>
                                        <p:tgtEl>
                                          <p:spTgt spid="5177"/>
                                        </p:tgtEl>
                                        <p:attrNameLst>
                                          <p:attrName>style.visibility</p:attrName>
                                        </p:attrNameLst>
                                      </p:cBhvr>
                                      <p:to>
                                        <p:strVal val="hidden"/>
                                      </p:to>
                                    </p:set>
                                  </p:childTnLst>
                                </p:cTn>
                              </p:par>
                              <p:par>
                                <p:cTn id="194" presetID="10" presetClass="exit" presetSubtype="0" fill="hold" grpId="1" nodeType="withEffect">
                                  <p:stCondLst>
                                    <p:cond delay="2800"/>
                                  </p:stCondLst>
                                  <p:childTnLst>
                                    <p:animEffect transition="out" filter="fade">
                                      <p:cBhvr>
                                        <p:cTn id="195" dur="250"/>
                                        <p:tgtEl>
                                          <p:spTgt spid="5176"/>
                                        </p:tgtEl>
                                      </p:cBhvr>
                                    </p:animEffect>
                                    <p:set>
                                      <p:cBhvr>
                                        <p:cTn id="196" dur="1" fill="hold">
                                          <p:stCondLst>
                                            <p:cond delay="249"/>
                                          </p:stCondLst>
                                        </p:cTn>
                                        <p:tgtEl>
                                          <p:spTgt spid="5176"/>
                                        </p:tgtEl>
                                        <p:attrNameLst>
                                          <p:attrName>style.visibility</p:attrName>
                                        </p:attrNameLst>
                                      </p:cBhvr>
                                      <p:to>
                                        <p:strVal val="hidden"/>
                                      </p:to>
                                    </p:set>
                                  </p:childTnLst>
                                </p:cTn>
                              </p:par>
                              <p:par>
                                <p:cTn id="197" presetID="10" presetClass="exit" presetSubtype="0" fill="hold" grpId="1" nodeType="withEffect">
                                  <p:stCondLst>
                                    <p:cond delay="2800"/>
                                  </p:stCondLst>
                                  <p:childTnLst>
                                    <p:animEffect transition="out" filter="fade">
                                      <p:cBhvr>
                                        <p:cTn id="198" dur="250"/>
                                        <p:tgtEl>
                                          <p:spTgt spid="5175"/>
                                        </p:tgtEl>
                                      </p:cBhvr>
                                    </p:animEffect>
                                    <p:set>
                                      <p:cBhvr>
                                        <p:cTn id="199" dur="1" fill="hold">
                                          <p:stCondLst>
                                            <p:cond delay="249"/>
                                          </p:stCondLst>
                                        </p:cTn>
                                        <p:tgtEl>
                                          <p:spTgt spid="5175"/>
                                        </p:tgtEl>
                                        <p:attrNameLst>
                                          <p:attrName>style.visibility</p:attrName>
                                        </p:attrNameLst>
                                      </p:cBhvr>
                                      <p:to>
                                        <p:strVal val="hidden"/>
                                      </p:to>
                                    </p:set>
                                  </p:childTnLst>
                                </p:cTn>
                              </p:par>
                              <p:par>
                                <p:cTn id="200" presetID="10" presetClass="exit" presetSubtype="0" fill="hold" grpId="1" nodeType="withEffect">
                                  <p:stCondLst>
                                    <p:cond delay="2800"/>
                                  </p:stCondLst>
                                  <p:childTnLst>
                                    <p:animEffect transition="out" filter="fade">
                                      <p:cBhvr>
                                        <p:cTn id="201" dur="250"/>
                                        <p:tgtEl>
                                          <p:spTgt spid="5104"/>
                                        </p:tgtEl>
                                      </p:cBhvr>
                                    </p:animEffect>
                                    <p:set>
                                      <p:cBhvr>
                                        <p:cTn id="202" dur="1" fill="hold">
                                          <p:stCondLst>
                                            <p:cond delay="249"/>
                                          </p:stCondLst>
                                        </p:cTn>
                                        <p:tgtEl>
                                          <p:spTgt spid="5104"/>
                                        </p:tgtEl>
                                        <p:attrNameLst>
                                          <p:attrName>style.visibility</p:attrName>
                                        </p:attrNameLst>
                                      </p:cBhvr>
                                      <p:to>
                                        <p:strVal val="hidden"/>
                                      </p:to>
                                    </p:set>
                                  </p:childTnLst>
                                </p:cTn>
                              </p:par>
                              <p:par>
                                <p:cTn id="203" presetID="10" presetClass="exit" presetSubtype="0" fill="hold" grpId="1" nodeType="withEffect">
                                  <p:stCondLst>
                                    <p:cond delay="2800"/>
                                  </p:stCondLst>
                                  <p:childTnLst>
                                    <p:animEffect transition="out" filter="fade">
                                      <p:cBhvr>
                                        <p:cTn id="204" dur="250"/>
                                        <p:tgtEl>
                                          <p:spTgt spid="5161"/>
                                        </p:tgtEl>
                                      </p:cBhvr>
                                    </p:animEffect>
                                    <p:set>
                                      <p:cBhvr>
                                        <p:cTn id="205" dur="1" fill="hold">
                                          <p:stCondLst>
                                            <p:cond delay="249"/>
                                          </p:stCondLst>
                                        </p:cTn>
                                        <p:tgtEl>
                                          <p:spTgt spid="5161"/>
                                        </p:tgtEl>
                                        <p:attrNameLst>
                                          <p:attrName>style.visibility</p:attrName>
                                        </p:attrNameLst>
                                      </p:cBhvr>
                                      <p:to>
                                        <p:strVal val="hidden"/>
                                      </p:to>
                                    </p:set>
                                  </p:childTnLst>
                                </p:cTn>
                              </p:par>
                              <p:par>
                                <p:cTn id="206" presetID="10" presetClass="exit" presetSubtype="0" fill="hold" grpId="1" nodeType="withEffect">
                                  <p:stCondLst>
                                    <p:cond delay="2800"/>
                                  </p:stCondLst>
                                  <p:childTnLst>
                                    <p:animEffect transition="out" filter="fade">
                                      <p:cBhvr>
                                        <p:cTn id="207" dur="250"/>
                                        <p:tgtEl>
                                          <p:spTgt spid="5168"/>
                                        </p:tgtEl>
                                      </p:cBhvr>
                                    </p:animEffect>
                                    <p:set>
                                      <p:cBhvr>
                                        <p:cTn id="208" dur="1" fill="hold">
                                          <p:stCondLst>
                                            <p:cond delay="249"/>
                                          </p:stCondLst>
                                        </p:cTn>
                                        <p:tgtEl>
                                          <p:spTgt spid="5168"/>
                                        </p:tgtEl>
                                        <p:attrNameLst>
                                          <p:attrName>style.visibility</p:attrName>
                                        </p:attrNameLst>
                                      </p:cBhvr>
                                      <p:to>
                                        <p:strVal val="hidden"/>
                                      </p:to>
                                    </p:set>
                                  </p:childTnLst>
                                </p:cTn>
                              </p:par>
                              <p:par>
                                <p:cTn id="209" presetID="10" presetClass="exit" presetSubtype="0" fill="hold" grpId="1" nodeType="withEffect">
                                  <p:stCondLst>
                                    <p:cond delay="2800"/>
                                  </p:stCondLst>
                                  <p:childTnLst>
                                    <p:animEffect transition="out" filter="fade">
                                      <p:cBhvr>
                                        <p:cTn id="210" dur="250"/>
                                        <p:tgtEl>
                                          <p:spTgt spid="5164"/>
                                        </p:tgtEl>
                                      </p:cBhvr>
                                    </p:animEffect>
                                    <p:set>
                                      <p:cBhvr>
                                        <p:cTn id="211" dur="1" fill="hold">
                                          <p:stCondLst>
                                            <p:cond delay="249"/>
                                          </p:stCondLst>
                                        </p:cTn>
                                        <p:tgtEl>
                                          <p:spTgt spid="5164"/>
                                        </p:tgtEl>
                                        <p:attrNameLst>
                                          <p:attrName>style.visibility</p:attrName>
                                        </p:attrNameLst>
                                      </p:cBhvr>
                                      <p:to>
                                        <p:strVal val="hidden"/>
                                      </p:to>
                                    </p:set>
                                  </p:childTnLst>
                                </p:cTn>
                              </p:par>
                              <p:par>
                                <p:cTn id="212" presetID="10" presetClass="entr" presetSubtype="0" fill="hold" nodeType="withEffect">
                                  <p:stCondLst>
                                    <p:cond delay="3500"/>
                                  </p:stCondLst>
                                  <p:childTnLst>
                                    <p:set>
                                      <p:cBhvr>
                                        <p:cTn id="213" dur="1" fill="hold">
                                          <p:stCondLst>
                                            <p:cond delay="0"/>
                                          </p:stCondLst>
                                        </p:cTn>
                                        <p:tgtEl>
                                          <p:spTgt spid="5240"/>
                                        </p:tgtEl>
                                        <p:attrNameLst>
                                          <p:attrName>style.visibility</p:attrName>
                                        </p:attrNameLst>
                                      </p:cBhvr>
                                      <p:to>
                                        <p:strVal val="visible"/>
                                      </p:to>
                                    </p:set>
                                    <p:animEffect transition="in" filter="fade">
                                      <p:cBhvr>
                                        <p:cTn id="214" dur="250"/>
                                        <p:tgtEl>
                                          <p:spTgt spid="5240"/>
                                        </p:tgtEl>
                                      </p:cBhvr>
                                    </p:animEffect>
                                  </p:childTnLst>
                                </p:cTn>
                              </p:par>
                              <p:par>
                                <p:cTn id="215" presetID="10" presetClass="entr" presetSubtype="0" fill="hold" nodeType="withEffect">
                                  <p:stCondLst>
                                    <p:cond delay="3500"/>
                                  </p:stCondLst>
                                  <p:childTnLst>
                                    <p:set>
                                      <p:cBhvr>
                                        <p:cTn id="216" dur="1" fill="hold">
                                          <p:stCondLst>
                                            <p:cond delay="0"/>
                                          </p:stCondLst>
                                        </p:cTn>
                                        <p:tgtEl>
                                          <p:spTgt spid="5231"/>
                                        </p:tgtEl>
                                        <p:attrNameLst>
                                          <p:attrName>style.visibility</p:attrName>
                                        </p:attrNameLst>
                                      </p:cBhvr>
                                      <p:to>
                                        <p:strVal val="visible"/>
                                      </p:to>
                                    </p:set>
                                    <p:animEffect transition="in" filter="fade">
                                      <p:cBhvr>
                                        <p:cTn id="217" dur="250"/>
                                        <p:tgtEl>
                                          <p:spTgt spid="5231"/>
                                        </p:tgtEl>
                                      </p:cBhvr>
                                    </p:animEffect>
                                  </p:childTnLst>
                                </p:cTn>
                              </p:par>
                              <p:par>
                                <p:cTn id="218" presetID="10" presetClass="entr" presetSubtype="0" fill="hold" nodeType="withEffect">
                                  <p:stCondLst>
                                    <p:cond delay="3500"/>
                                  </p:stCondLst>
                                  <p:childTnLst>
                                    <p:set>
                                      <p:cBhvr>
                                        <p:cTn id="219" dur="1" fill="hold">
                                          <p:stCondLst>
                                            <p:cond delay="0"/>
                                          </p:stCondLst>
                                        </p:cTn>
                                        <p:tgtEl>
                                          <p:spTgt spid="5237"/>
                                        </p:tgtEl>
                                        <p:attrNameLst>
                                          <p:attrName>style.visibility</p:attrName>
                                        </p:attrNameLst>
                                      </p:cBhvr>
                                      <p:to>
                                        <p:strVal val="visible"/>
                                      </p:to>
                                    </p:set>
                                    <p:animEffect transition="in" filter="fade">
                                      <p:cBhvr>
                                        <p:cTn id="220" dur="250"/>
                                        <p:tgtEl>
                                          <p:spTgt spid="5237"/>
                                        </p:tgtEl>
                                      </p:cBhvr>
                                    </p:animEffect>
                                  </p:childTnLst>
                                </p:cTn>
                              </p:par>
                              <p:par>
                                <p:cTn id="221" presetID="10" presetClass="entr" presetSubtype="0" fill="hold" nodeType="withEffect">
                                  <p:stCondLst>
                                    <p:cond delay="3500"/>
                                  </p:stCondLst>
                                  <p:childTnLst>
                                    <p:set>
                                      <p:cBhvr>
                                        <p:cTn id="222" dur="1" fill="hold">
                                          <p:stCondLst>
                                            <p:cond delay="0"/>
                                          </p:stCondLst>
                                        </p:cTn>
                                        <p:tgtEl>
                                          <p:spTgt spid="5234"/>
                                        </p:tgtEl>
                                        <p:attrNameLst>
                                          <p:attrName>style.visibility</p:attrName>
                                        </p:attrNameLst>
                                      </p:cBhvr>
                                      <p:to>
                                        <p:strVal val="visible"/>
                                      </p:to>
                                    </p:set>
                                    <p:animEffect transition="in" filter="fade">
                                      <p:cBhvr>
                                        <p:cTn id="223" dur="250"/>
                                        <p:tgtEl>
                                          <p:spTgt spid="5234"/>
                                        </p:tgtEl>
                                      </p:cBhvr>
                                    </p:animEffect>
                                  </p:childTnLst>
                                </p:cTn>
                              </p:par>
                              <p:par>
                                <p:cTn id="224" presetID="42" presetClass="path" presetSubtype="0" decel="100000" fill="hold" nodeType="withEffect">
                                  <p:stCondLst>
                                    <p:cond delay="3800"/>
                                  </p:stCondLst>
                                  <p:childTnLst>
                                    <p:animMotion origin="layout" path="M 2.24662E-6 3.39991E-6 L -0.35563 -0.10236 " pathEditMode="relative" rAng="0" ptsTypes="AA">
                                      <p:cBhvr>
                                        <p:cTn id="225" dur="1000" fill="hold"/>
                                        <p:tgtEl>
                                          <p:spTgt spid="5240"/>
                                        </p:tgtEl>
                                        <p:attrNameLst>
                                          <p:attrName>ppt_x</p:attrName>
                                          <p:attrName>ppt_y</p:attrName>
                                        </p:attrNameLst>
                                      </p:cBhvr>
                                      <p:rCtr x="-17833" y="-5039"/>
                                    </p:animMotion>
                                  </p:childTnLst>
                                </p:cTn>
                              </p:par>
                              <p:par>
                                <p:cTn id="226" presetID="42" presetClass="path" presetSubtype="0" decel="100000" fill="hold" nodeType="withEffect">
                                  <p:stCondLst>
                                    <p:cond delay="3800"/>
                                  </p:stCondLst>
                                  <p:childTnLst>
                                    <p:animMotion origin="layout" path="M -1.10288E-6 2.16523E-6 L -0.51711 -0.14389 " pathEditMode="relative" rAng="0" ptsTypes="AA">
                                      <p:cBhvr>
                                        <p:cTn id="227" dur="1000" fill="hold"/>
                                        <p:tgtEl>
                                          <p:spTgt spid="5231"/>
                                        </p:tgtEl>
                                        <p:attrNameLst>
                                          <p:attrName>ppt_x</p:attrName>
                                          <p:attrName>ppt_y</p:attrName>
                                        </p:attrNameLst>
                                      </p:cBhvr>
                                      <p:rCtr x="-25938" y="-7217"/>
                                    </p:animMotion>
                                  </p:childTnLst>
                                </p:cTn>
                              </p:par>
                              <p:par>
                                <p:cTn id="228" presetID="42" presetClass="path" presetSubtype="0" decel="100000" fill="hold" nodeType="withEffect">
                                  <p:stCondLst>
                                    <p:cond delay="3800"/>
                                  </p:stCondLst>
                                  <p:childTnLst>
                                    <p:animMotion origin="layout" path="M 4.56472E-6 2.601E-6 L -0.37784 -0.27622 " pathEditMode="relative" rAng="0" ptsTypes="AA">
                                      <p:cBhvr>
                                        <p:cTn id="229" dur="1000" fill="hold"/>
                                        <p:tgtEl>
                                          <p:spTgt spid="5237"/>
                                        </p:tgtEl>
                                        <p:attrNameLst>
                                          <p:attrName>ppt_x</p:attrName>
                                          <p:attrName>ppt_y</p:attrName>
                                        </p:attrNameLst>
                                      </p:cBhvr>
                                      <p:rCtr x="-18866" y="-13618"/>
                                    </p:animMotion>
                                  </p:childTnLst>
                                </p:cTn>
                              </p:par>
                              <p:par>
                                <p:cTn id="230" presetID="42" presetClass="path" presetSubtype="0" decel="100000" fill="hold" nodeType="withEffect">
                                  <p:stCondLst>
                                    <p:cond delay="3800"/>
                                  </p:stCondLst>
                                  <p:childTnLst>
                                    <p:animMotion origin="layout" path="M 4.26091E-6 -4.63459E-6 L -0.53779 -0.25624 " pathEditMode="relative" rAng="0" ptsTypes="AA">
                                      <p:cBhvr>
                                        <p:cTn id="231" dur="1000" fill="hold"/>
                                        <p:tgtEl>
                                          <p:spTgt spid="5234"/>
                                        </p:tgtEl>
                                        <p:attrNameLst>
                                          <p:attrName>ppt_x</p:attrName>
                                          <p:attrName>ppt_y</p:attrName>
                                        </p:attrNameLst>
                                      </p:cBhvr>
                                      <p:rCtr x="-26896" y="-12823"/>
                                    </p:animMotion>
                                  </p:childTnLst>
                                </p:cTn>
                              </p:par>
                              <p:par>
                                <p:cTn id="232" presetID="2" presetClass="entr" presetSubtype="8" decel="100000" fill="hold" grpId="0" nodeType="withEffect">
                                  <p:stCondLst>
                                    <p:cond delay="4800"/>
                                  </p:stCondLst>
                                  <p:childTnLst>
                                    <p:set>
                                      <p:cBhvr>
                                        <p:cTn id="233" dur="1" fill="hold">
                                          <p:stCondLst>
                                            <p:cond delay="0"/>
                                          </p:stCondLst>
                                        </p:cTn>
                                        <p:tgtEl>
                                          <p:spTgt spid="2538"/>
                                        </p:tgtEl>
                                        <p:attrNameLst>
                                          <p:attrName>style.visibility</p:attrName>
                                        </p:attrNameLst>
                                      </p:cBhvr>
                                      <p:to>
                                        <p:strVal val="visible"/>
                                      </p:to>
                                    </p:set>
                                    <p:anim calcmode="lin" valueType="num">
                                      <p:cBhvr additive="base">
                                        <p:cTn id="234" dur="750" fill="hold"/>
                                        <p:tgtEl>
                                          <p:spTgt spid="2538"/>
                                        </p:tgtEl>
                                        <p:attrNameLst>
                                          <p:attrName>ppt_x</p:attrName>
                                        </p:attrNameLst>
                                      </p:cBhvr>
                                      <p:tavLst>
                                        <p:tav tm="0">
                                          <p:val>
                                            <p:strVal val="0-#ppt_w/2"/>
                                          </p:val>
                                        </p:tav>
                                        <p:tav tm="100000">
                                          <p:val>
                                            <p:strVal val="#ppt_x"/>
                                          </p:val>
                                        </p:tav>
                                      </p:tavLst>
                                    </p:anim>
                                    <p:anim calcmode="lin" valueType="num">
                                      <p:cBhvr additive="base">
                                        <p:cTn id="235" dur="750" fill="hold"/>
                                        <p:tgtEl>
                                          <p:spTgt spid="2538"/>
                                        </p:tgtEl>
                                        <p:attrNameLst>
                                          <p:attrName>ppt_y</p:attrName>
                                        </p:attrNameLst>
                                      </p:cBhvr>
                                      <p:tavLst>
                                        <p:tav tm="0">
                                          <p:val>
                                            <p:strVal val="#ppt_y"/>
                                          </p:val>
                                        </p:tav>
                                        <p:tav tm="100000">
                                          <p:val>
                                            <p:strVal val="#ppt_y"/>
                                          </p:val>
                                        </p:tav>
                                      </p:tavLst>
                                    </p:anim>
                                  </p:childTnLst>
                                </p:cTn>
                              </p:par>
                              <p:par>
                                <p:cTn id="236" presetID="10" presetClass="entr" presetSubtype="0" fill="hold" grpId="0" nodeType="withEffect">
                                  <p:stCondLst>
                                    <p:cond delay="4900"/>
                                  </p:stCondLst>
                                  <p:childTnLst>
                                    <p:set>
                                      <p:cBhvr>
                                        <p:cTn id="237" dur="1" fill="hold">
                                          <p:stCondLst>
                                            <p:cond delay="0"/>
                                          </p:stCondLst>
                                        </p:cTn>
                                        <p:tgtEl>
                                          <p:spTgt spid="5169"/>
                                        </p:tgtEl>
                                        <p:attrNameLst>
                                          <p:attrName>style.visibility</p:attrName>
                                        </p:attrNameLst>
                                      </p:cBhvr>
                                      <p:to>
                                        <p:strVal val="visible"/>
                                      </p:to>
                                    </p:set>
                                    <p:animEffect transition="in" filter="fade">
                                      <p:cBhvr>
                                        <p:cTn id="238" dur="250"/>
                                        <p:tgtEl>
                                          <p:spTgt spid="5169"/>
                                        </p:tgtEl>
                                      </p:cBhvr>
                                    </p:animEffect>
                                  </p:childTnLst>
                                </p:cTn>
                              </p:par>
                              <p:par>
                                <p:cTn id="239" presetID="10" presetClass="entr" presetSubtype="0" fill="hold" grpId="0" nodeType="withEffect">
                                  <p:stCondLst>
                                    <p:cond delay="4900"/>
                                  </p:stCondLst>
                                  <p:childTnLst>
                                    <p:set>
                                      <p:cBhvr>
                                        <p:cTn id="240" dur="1" fill="hold">
                                          <p:stCondLst>
                                            <p:cond delay="0"/>
                                          </p:stCondLst>
                                        </p:cTn>
                                        <p:tgtEl>
                                          <p:spTgt spid="2572"/>
                                        </p:tgtEl>
                                        <p:attrNameLst>
                                          <p:attrName>style.visibility</p:attrName>
                                        </p:attrNameLst>
                                      </p:cBhvr>
                                      <p:to>
                                        <p:strVal val="visible"/>
                                      </p:to>
                                    </p:set>
                                    <p:animEffect transition="in" filter="fade">
                                      <p:cBhvr>
                                        <p:cTn id="241" dur="250"/>
                                        <p:tgtEl>
                                          <p:spTgt spid="2572"/>
                                        </p:tgtEl>
                                      </p:cBhvr>
                                    </p:animEffect>
                                  </p:childTnLst>
                                </p:cTn>
                              </p:par>
                              <p:par>
                                <p:cTn id="242" presetID="10" presetClass="entr" presetSubtype="0" fill="hold" nodeType="withEffect">
                                  <p:stCondLst>
                                    <p:cond delay="4900"/>
                                  </p:stCondLst>
                                  <p:childTnLst>
                                    <p:set>
                                      <p:cBhvr>
                                        <p:cTn id="243" dur="1" fill="hold">
                                          <p:stCondLst>
                                            <p:cond delay="0"/>
                                          </p:stCondLst>
                                        </p:cTn>
                                        <p:tgtEl>
                                          <p:spTgt spid="2533"/>
                                        </p:tgtEl>
                                        <p:attrNameLst>
                                          <p:attrName>style.visibility</p:attrName>
                                        </p:attrNameLst>
                                      </p:cBhvr>
                                      <p:to>
                                        <p:strVal val="visible"/>
                                      </p:to>
                                    </p:set>
                                    <p:animEffect transition="in" filter="fade">
                                      <p:cBhvr>
                                        <p:cTn id="244" dur="250"/>
                                        <p:tgtEl>
                                          <p:spTgt spid="2533"/>
                                        </p:tgtEl>
                                      </p:cBhvr>
                                    </p:animEffect>
                                  </p:childTnLst>
                                </p:cTn>
                              </p:par>
                              <p:par>
                                <p:cTn id="245" presetID="10" presetClass="entr" presetSubtype="0" fill="hold" grpId="0" nodeType="withEffect">
                                  <p:stCondLst>
                                    <p:cond delay="4900"/>
                                  </p:stCondLst>
                                  <p:childTnLst>
                                    <p:set>
                                      <p:cBhvr>
                                        <p:cTn id="246" dur="1" fill="hold">
                                          <p:stCondLst>
                                            <p:cond delay="0"/>
                                          </p:stCondLst>
                                        </p:cTn>
                                        <p:tgtEl>
                                          <p:spTgt spid="5170"/>
                                        </p:tgtEl>
                                        <p:attrNameLst>
                                          <p:attrName>style.visibility</p:attrName>
                                        </p:attrNameLst>
                                      </p:cBhvr>
                                      <p:to>
                                        <p:strVal val="visible"/>
                                      </p:to>
                                    </p:set>
                                    <p:animEffect transition="in" filter="fade">
                                      <p:cBhvr>
                                        <p:cTn id="247" dur="250"/>
                                        <p:tgtEl>
                                          <p:spTgt spid="5170"/>
                                        </p:tgtEl>
                                      </p:cBhvr>
                                    </p:animEffect>
                                  </p:childTnLst>
                                </p:cTn>
                              </p:par>
                              <p:par>
                                <p:cTn id="248" presetID="10" presetClass="entr" presetSubtype="0" fill="hold" nodeType="withEffect">
                                  <p:stCondLst>
                                    <p:cond delay="4900"/>
                                  </p:stCondLst>
                                  <p:childTnLst>
                                    <p:set>
                                      <p:cBhvr>
                                        <p:cTn id="249" dur="1" fill="hold">
                                          <p:stCondLst>
                                            <p:cond delay="0"/>
                                          </p:stCondLst>
                                        </p:cTn>
                                        <p:tgtEl>
                                          <p:spTgt spid="2535"/>
                                        </p:tgtEl>
                                        <p:attrNameLst>
                                          <p:attrName>style.visibility</p:attrName>
                                        </p:attrNameLst>
                                      </p:cBhvr>
                                      <p:to>
                                        <p:strVal val="visible"/>
                                      </p:to>
                                    </p:set>
                                    <p:animEffect transition="in" filter="fade">
                                      <p:cBhvr>
                                        <p:cTn id="250" dur="250"/>
                                        <p:tgtEl>
                                          <p:spTgt spid="2535"/>
                                        </p:tgtEl>
                                      </p:cBhvr>
                                    </p:animEffect>
                                  </p:childTnLst>
                                </p:cTn>
                              </p:par>
                              <p:par>
                                <p:cTn id="251" presetID="10" presetClass="entr" presetSubtype="0" fill="hold" grpId="0" nodeType="withEffect">
                                  <p:stCondLst>
                                    <p:cond delay="4900"/>
                                  </p:stCondLst>
                                  <p:childTnLst>
                                    <p:set>
                                      <p:cBhvr>
                                        <p:cTn id="252" dur="1" fill="hold">
                                          <p:stCondLst>
                                            <p:cond delay="0"/>
                                          </p:stCondLst>
                                        </p:cTn>
                                        <p:tgtEl>
                                          <p:spTgt spid="5172"/>
                                        </p:tgtEl>
                                        <p:attrNameLst>
                                          <p:attrName>style.visibility</p:attrName>
                                        </p:attrNameLst>
                                      </p:cBhvr>
                                      <p:to>
                                        <p:strVal val="visible"/>
                                      </p:to>
                                    </p:set>
                                    <p:animEffect transition="in" filter="fade">
                                      <p:cBhvr>
                                        <p:cTn id="253" dur="250"/>
                                        <p:tgtEl>
                                          <p:spTgt spid="5172"/>
                                        </p:tgtEl>
                                      </p:cBhvr>
                                    </p:animEffect>
                                  </p:childTnLst>
                                </p:cTn>
                              </p:par>
                              <p:par>
                                <p:cTn id="254" presetID="10" presetClass="entr" presetSubtype="0" fill="hold" nodeType="withEffect">
                                  <p:stCondLst>
                                    <p:cond delay="4900"/>
                                  </p:stCondLst>
                                  <p:childTnLst>
                                    <p:set>
                                      <p:cBhvr>
                                        <p:cTn id="255" dur="1" fill="hold">
                                          <p:stCondLst>
                                            <p:cond delay="0"/>
                                          </p:stCondLst>
                                        </p:cTn>
                                        <p:tgtEl>
                                          <p:spTgt spid="2531"/>
                                        </p:tgtEl>
                                        <p:attrNameLst>
                                          <p:attrName>style.visibility</p:attrName>
                                        </p:attrNameLst>
                                      </p:cBhvr>
                                      <p:to>
                                        <p:strVal val="visible"/>
                                      </p:to>
                                    </p:set>
                                    <p:animEffect transition="in" filter="fade">
                                      <p:cBhvr>
                                        <p:cTn id="256" dur="250"/>
                                        <p:tgtEl>
                                          <p:spTgt spid="2531"/>
                                        </p:tgtEl>
                                      </p:cBhvr>
                                    </p:animEffect>
                                  </p:childTnLst>
                                </p:cTn>
                              </p:par>
                              <p:par>
                                <p:cTn id="257" presetID="10" presetClass="entr" presetSubtype="0" fill="hold" grpId="0" nodeType="withEffect">
                                  <p:stCondLst>
                                    <p:cond delay="4900"/>
                                  </p:stCondLst>
                                  <p:childTnLst>
                                    <p:set>
                                      <p:cBhvr>
                                        <p:cTn id="258" dur="1" fill="hold">
                                          <p:stCondLst>
                                            <p:cond delay="0"/>
                                          </p:stCondLst>
                                        </p:cTn>
                                        <p:tgtEl>
                                          <p:spTgt spid="5173"/>
                                        </p:tgtEl>
                                        <p:attrNameLst>
                                          <p:attrName>style.visibility</p:attrName>
                                        </p:attrNameLst>
                                      </p:cBhvr>
                                      <p:to>
                                        <p:strVal val="visible"/>
                                      </p:to>
                                    </p:set>
                                    <p:animEffect transition="in" filter="fade">
                                      <p:cBhvr>
                                        <p:cTn id="259" dur="250"/>
                                        <p:tgtEl>
                                          <p:spTgt spid="5173"/>
                                        </p:tgtEl>
                                      </p:cBhvr>
                                    </p:animEffect>
                                  </p:childTnLst>
                                </p:cTn>
                              </p:par>
                              <p:par>
                                <p:cTn id="260" presetID="10" presetClass="exit" presetSubtype="0" fill="hold" nodeType="withEffect">
                                  <p:stCondLst>
                                    <p:cond delay="4900"/>
                                  </p:stCondLst>
                                  <p:childTnLst>
                                    <p:animEffect transition="out" filter="fade">
                                      <p:cBhvr>
                                        <p:cTn id="261" dur="250"/>
                                        <p:tgtEl>
                                          <p:spTgt spid="5240"/>
                                        </p:tgtEl>
                                      </p:cBhvr>
                                    </p:animEffect>
                                    <p:set>
                                      <p:cBhvr>
                                        <p:cTn id="262" dur="1" fill="hold">
                                          <p:stCondLst>
                                            <p:cond delay="249"/>
                                          </p:stCondLst>
                                        </p:cTn>
                                        <p:tgtEl>
                                          <p:spTgt spid="5240"/>
                                        </p:tgtEl>
                                        <p:attrNameLst>
                                          <p:attrName>style.visibility</p:attrName>
                                        </p:attrNameLst>
                                      </p:cBhvr>
                                      <p:to>
                                        <p:strVal val="hidden"/>
                                      </p:to>
                                    </p:set>
                                  </p:childTnLst>
                                </p:cTn>
                              </p:par>
                              <p:par>
                                <p:cTn id="263" presetID="10" presetClass="exit" presetSubtype="0" fill="hold" nodeType="withEffect">
                                  <p:stCondLst>
                                    <p:cond delay="4900"/>
                                  </p:stCondLst>
                                  <p:childTnLst>
                                    <p:animEffect transition="out" filter="fade">
                                      <p:cBhvr>
                                        <p:cTn id="264" dur="250"/>
                                        <p:tgtEl>
                                          <p:spTgt spid="5231"/>
                                        </p:tgtEl>
                                      </p:cBhvr>
                                    </p:animEffect>
                                    <p:set>
                                      <p:cBhvr>
                                        <p:cTn id="265" dur="1" fill="hold">
                                          <p:stCondLst>
                                            <p:cond delay="249"/>
                                          </p:stCondLst>
                                        </p:cTn>
                                        <p:tgtEl>
                                          <p:spTgt spid="5231"/>
                                        </p:tgtEl>
                                        <p:attrNameLst>
                                          <p:attrName>style.visibility</p:attrName>
                                        </p:attrNameLst>
                                      </p:cBhvr>
                                      <p:to>
                                        <p:strVal val="hidden"/>
                                      </p:to>
                                    </p:set>
                                  </p:childTnLst>
                                </p:cTn>
                              </p:par>
                              <p:par>
                                <p:cTn id="266" presetID="10" presetClass="exit" presetSubtype="0" fill="hold" nodeType="withEffect">
                                  <p:stCondLst>
                                    <p:cond delay="4900"/>
                                  </p:stCondLst>
                                  <p:childTnLst>
                                    <p:animEffect transition="out" filter="fade">
                                      <p:cBhvr>
                                        <p:cTn id="267" dur="250"/>
                                        <p:tgtEl>
                                          <p:spTgt spid="5237"/>
                                        </p:tgtEl>
                                      </p:cBhvr>
                                    </p:animEffect>
                                    <p:set>
                                      <p:cBhvr>
                                        <p:cTn id="268" dur="1" fill="hold">
                                          <p:stCondLst>
                                            <p:cond delay="249"/>
                                          </p:stCondLst>
                                        </p:cTn>
                                        <p:tgtEl>
                                          <p:spTgt spid="5237"/>
                                        </p:tgtEl>
                                        <p:attrNameLst>
                                          <p:attrName>style.visibility</p:attrName>
                                        </p:attrNameLst>
                                      </p:cBhvr>
                                      <p:to>
                                        <p:strVal val="hidden"/>
                                      </p:to>
                                    </p:set>
                                  </p:childTnLst>
                                </p:cTn>
                              </p:par>
                              <p:par>
                                <p:cTn id="269" presetID="10" presetClass="exit" presetSubtype="0" fill="hold" nodeType="withEffect">
                                  <p:stCondLst>
                                    <p:cond delay="4900"/>
                                  </p:stCondLst>
                                  <p:childTnLst>
                                    <p:animEffect transition="out" filter="fade">
                                      <p:cBhvr>
                                        <p:cTn id="270" dur="250"/>
                                        <p:tgtEl>
                                          <p:spTgt spid="5234"/>
                                        </p:tgtEl>
                                      </p:cBhvr>
                                    </p:animEffect>
                                    <p:set>
                                      <p:cBhvr>
                                        <p:cTn id="271" dur="1" fill="hold">
                                          <p:stCondLst>
                                            <p:cond delay="249"/>
                                          </p:stCondLst>
                                        </p:cTn>
                                        <p:tgtEl>
                                          <p:spTgt spid="5234"/>
                                        </p:tgtEl>
                                        <p:attrNameLst>
                                          <p:attrName>style.visibility</p:attrName>
                                        </p:attrNameLst>
                                      </p:cBhvr>
                                      <p:to>
                                        <p:strVal val="hidden"/>
                                      </p:to>
                                    </p:set>
                                  </p:childTnLst>
                                </p:cTn>
                              </p:par>
                              <p:par>
                                <p:cTn id="272" presetID="10" presetClass="entr" presetSubtype="0" fill="hold" grpId="0" nodeType="withEffect">
                                  <p:stCondLst>
                                    <p:cond delay="5700"/>
                                  </p:stCondLst>
                                  <p:childTnLst>
                                    <p:set>
                                      <p:cBhvr>
                                        <p:cTn id="273" dur="1" fill="hold">
                                          <p:stCondLst>
                                            <p:cond delay="0"/>
                                          </p:stCondLst>
                                        </p:cTn>
                                        <p:tgtEl>
                                          <p:spTgt spid="2536"/>
                                        </p:tgtEl>
                                        <p:attrNameLst>
                                          <p:attrName>style.visibility</p:attrName>
                                        </p:attrNameLst>
                                      </p:cBhvr>
                                      <p:to>
                                        <p:strVal val="visible"/>
                                      </p:to>
                                    </p:set>
                                    <p:animEffect transition="in" filter="fade">
                                      <p:cBhvr>
                                        <p:cTn id="274" dur="250"/>
                                        <p:tgtEl>
                                          <p:spTgt spid="2536"/>
                                        </p:tgtEl>
                                      </p:cBhvr>
                                    </p:animEffect>
                                  </p:childTnLst>
                                </p:cTn>
                              </p:par>
                              <p:par>
                                <p:cTn id="275" presetID="10" presetClass="entr" presetSubtype="0" fill="hold" grpId="0" nodeType="withEffect">
                                  <p:stCondLst>
                                    <p:cond delay="5700"/>
                                  </p:stCondLst>
                                  <p:childTnLst>
                                    <p:set>
                                      <p:cBhvr>
                                        <p:cTn id="276" dur="1" fill="hold">
                                          <p:stCondLst>
                                            <p:cond delay="0"/>
                                          </p:stCondLst>
                                        </p:cTn>
                                        <p:tgtEl>
                                          <p:spTgt spid="2532"/>
                                        </p:tgtEl>
                                        <p:attrNameLst>
                                          <p:attrName>style.visibility</p:attrName>
                                        </p:attrNameLst>
                                      </p:cBhvr>
                                      <p:to>
                                        <p:strVal val="visible"/>
                                      </p:to>
                                    </p:set>
                                    <p:animEffect transition="in" filter="fade">
                                      <p:cBhvr>
                                        <p:cTn id="277" dur="250"/>
                                        <p:tgtEl>
                                          <p:spTgt spid="2532"/>
                                        </p:tgtEl>
                                      </p:cBhvr>
                                    </p:animEffect>
                                  </p:childTnLst>
                                </p:cTn>
                              </p:par>
                              <p:par>
                                <p:cTn id="278" presetID="10" presetClass="entr" presetSubtype="0" fill="hold" grpId="0" nodeType="withEffect">
                                  <p:stCondLst>
                                    <p:cond delay="5700"/>
                                  </p:stCondLst>
                                  <p:childTnLst>
                                    <p:set>
                                      <p:cBhvr>
                                        <p:cTn id="279" dur="1" fill="hold">
                                          <p:stCondLst>
                                            <p:cond delay="0"/>
                                          </p:stCondLst>
                                        </p:cTn>
                                        <p:tgtEl>
                                          <p:spTgt spid="2534"/>
                                        </p:tgtEl>
                                        <p:attrNameLst>
                                          <p:attrName>style.visibility</p:attrName>
                                        </p:attrNameLst>
                                      </p:cBhvr>
                                      <p:to>
                                        <p:strVal val="visible"/>
                                      </p:to>
                                    </p:set>
                                    <p:animEffect transition="in" filter="fade">
                                      <p:cBhvr>
                                        <p:cTn id="280" dur="250"/>
                                        <p:tgtEl>
                                          <p:spTgt spid="2534"/>
                                        </p:tgtEl>
                                      </p:cBhvr>
                                    </p:animEffect>
                                  </p:childTnLst>
                                </p:cTn>
                              </p:par>
                              <p:par>
                                <p:cTn id="281" presetID="10" presetClass="entr" presetSubtype="0" fill="hold" grpId="0" nodeType="withEffect">
                                  <p:stCondLst>
                                    <p:cond delay="5700"/>
                                  </p:stCondLst>
                                  <p:childTnLst>
                                    <p:set>
                                      <p:cBhvr>
                                        <p:cTn id="282" dur="1" fill="hold">
                                          <p:stCondLst>
                                            <p:cond delay="0"/>
                                          </p:stCondLst>
                                        </p:cTn>
                                        <p:tgtEl>
                                          <p:spTgt spid="2530"/>
                                        </p:tgtEl>
                                        <p:attrNameLst>
                                          <p:attrName>style.visibility</p:attrName>
                                        </p:attrNameLst>
                                      </p:cBhvr>
                                      <p:to>
                                        <p:strVal val="visible"/>
                                      </p:to>
                                    </p:set>
                                    <p:animEffect transition="in" filter="fade">
                                      <p:cBhvr>
                                        <p:cTn id="283" dur="250"/>
                                        <p:tgtEl>
                                          <p:spTgt spid="2530"/>
                                        </p:tgtEl>
                                      </p:cBhvr>
                                    </p:animEffect>
                                  </p:childTnLst>
                                </p:cTn>
                              </p:par>
                              <p:par>
                                <p:cTn id="284" presetID="10" presetClass="exit" presetSubtype="0" fill="hold" grpId="1" nodeType="withEffect">
                                  <p:stCondLst>
                                    <p:cond delay="5700"/>
                                  </p:stCondLst>
                                  <p:childTnLst>
                                    <p:animEffect transition="out" filter="fade">
                                      <p:cBhvr>
                                        <p:cTn id="285" dur="250"/>
                                        <p:tgtEl>
                                          <p:spTgt spid="5169"/>
                                        </p:tgtEl>
                                      </p:cBhvr>
                                    </p:animEffect>
                                    <p:set>
                                      <p:cBhvr>
                                        <p:cTn id="286" dur="1" fill="hold">
                                          <p:stCondLst>
                                            <p:cond delay="249"/>
                                          </p:stCondLst>
                                        </p:cTn>
                                        <p:tgtEl>
                                          <p:spTgt spid="5169"/>
                                        </p:tgtEl>
                                        <p:attrNameLst>
                                          <p:attrName>style.visibility</p:attrName>
                                        </p:attrNameLst>
                                      </p:cBhvr>
                                      <p:to>
                                        <p:strVal val="hidden"/>
                                      </p:to>
                                    </p:set>
                                  </p:childTnLst>
                                </p:cTn>
                              </p:par>
                              <p:par>
                                <p:cTn id="287" presetID="10" presetClass="exit" presetSubtype="0" fill="hold" grpId="1" nodeType="withEffect">
                                  <p:stCondLst>
                                    <p:cond delay="5700"/>
                                  </p:stCondLst>
                                  <p:childTnLst>
                                    <p:animEffect transition="out" filter="fade">
                                      <p:cBhvr>
                                        <p:cTn id="288" dur="250"/>
                                        <p:tgtEl>
                                          <p:spTgt spid="5170"/>
                                        </p:tgtEl>
                                      </p:cBhvr>
                                    </p:animEffect>
                                    <p:set>
                                      <p:cBhvr>
                                        <p:cTn id="289" dur="1" fill="hold">
                                          <p:stCondLst>
                                            <p:cond delay="249"/>
                                          </p:stCondLst>
                                        </p:cTn>
                                        <p:tgtEl>
                                          <p:spTgt spid="5170"/>
                                        </p:tgtEl>
                                        <p:attrNameLst>
                                          <p:attrName>style.visibility</p:attrName>
                                        </p:attrNameLst>
                                      </p:cBhvr>
                                      <p:to>
                                        <p:strVal val="hidden"/>
                                      </p:to>
                                    </p:set>
                                  </p:childTnLst>
                                </p:cTn>
                              </p:par>
                              <p:par>
                                <p:cTn id="290" presetID="10" presetClass="exit" presetSubtype="0" fill="hold" grpId="1" nodeType="withEffect">
                                  <p:stCondLst>
                                    <p:cond delay="5700"/>
                                  </p:stCondLst>
                                  <p:childTnLst>
                                    <p:animEffect transition="out" filter="fade">
                                      <p:cBhvr>
                                        <p:cTn id="291" dur="250"/>
                                        <p:tgtEl>
                                          <p:spTgt spid="5172"/>
                                        </p:tgtEl>
                                      </p:cBhvr>
                                    </p:animEffect>
                                    <p:set>
                                      <p:cBhvr>
                                        <p:cTn id="292" dur="1" fill="hold">
                                          <p:stCondLst>
                                            <p:cond delay="249"/>
                                          </p:stCondLst>
                                        </p:cTn>
                                        <p:tgtEl>
                                          <p:spTgt spid="5172"/>
                                        </p:tgtEl>
                                        <p:attrNameLst>
                                          <p:attrName>style.visibility</p:attrName>
                                        </p:attrNameLst>
                                      </p:cBhvr>
                                      <p:to>
                                        <p:strVal val="hidden"/>
                                      </p:to>
                                    </p:set>
                                  </p:childTnLst>
                                </p:cTn>
                              </p:par>
                              <p:par>
                                <p:cTn id="293" presetID="10" presetClass="exit" presetSubtype="0" fill="hold" grpId="1" nodeType="withEffect">
                                  <p:stCondLst>
                                    <p:cond delay="5700"/>
                                  </p:stCondLst>
                                  <p:childTnLst>
                                    <p:animEffect transition="out" filter="fade">
                                      <p:cBhvr>
                                        <p:cTn id="294" dur="250"/>
                                        <p:tgtEl>
                                          <p:spTgt spid="5173"/>
                                        </p:tgtEl>
                                      </p:cBhvr>
                                    </p:animEffect>
                                    <p:set>
                                      <p:cBhvr>
                                        <p:cTn id="295" dur="1" fill="hold">
                                          <p:stCondLst>
                                            <p:cond delay="249"/>
                                          </p:stCondLst>
                                        </p:cTn>
                                        <p:tgtEl>
                                          <p:spTgt spid="5173"/>
                                        </p:tgtEl>
                                        <p:attrNameLst>
                                          <p:attrName>style.visibility</p:attrName>
                                        </p:attrNameLst>
                                      </p:cBhvr>
                                      <p:to>
                                        <p:strVal val="hidden"/>
                                      </p:to>
                                    </p:set>
                                  </p:childTnLst>
                                </p:cTn>
                              </p:par>
                              <p:par>
                                <p:cTn id="296" presetID="10" presetClass="entr" presetSubtype="0" fill="hold" nodeType="withEffect">
                                  <p:stCondLst>
                                    <p:cond delay="6400"/>
                                  </p:stCondLst>
                                  <p:childTnLst>
                                    <p:set>
                                      <p:cBhvr>
                                        <p:cTn id="297" dur="1" fill="hold">
                                          <p:stCondLst>
                                            <p:cond delay="0"/>
                                          </p:stCondLst>
                                        </p:cTn>
                                        <p:tgtEl>
                                          <p:spTgt spid="5252"/>
                                        </p:tgtEl>
                                        <p:attrNameLst>
                                          <p:attrName>style.visibility</p:attrName>
                                        </p:attrNameLst>
                                      </p:cBhvr>
                                      <p:to>
                                        <p:strVal val="visible"/>
                                      </p:to>
                                    </p:set>
                                    <p:animEffect transition="in" filter="fade">
                                      <p:cBhvr>
                                        <p:cTn id="298" dur="250"/>
                                        <p:tgtEl>
                                          <p:spTgt spid="5252"/>
                                        </p:tgtEl>
                                      </p:cBhvr>
                                    </p:animEffect>
                                  </p:childTnLst>
                                </p:cTn>
                              </p:par>
                              <p:par>
                                <p:cTn id="299" presetID="10" presetClass="entr" presetSubtype="0" fill="hold" nodeType="withEffect">
                                  <p:stCondLst>
                                    <p:cond delay="6400"/>
                                  </p:stCondLst>
                                  <p:childTnLst>
                                    <p:set>
                                      <p:cBhvr>
                                        <p:cTn id="300" dur="1" fill="hold">
                                          <p:stCondLst>
                                            <p:cond delay="0"/>
                                          </p:stCondLst>
                                        </p:cTn>
                                        <p:tgtEl>
                                          <p:spTgt spid="5255"/>
                                        </p:tgtEl>
                                        <p:attrNameLst>
                                          <p:attrName>style.visibility</p:attrName>
                                        </p:attrNameLst>
                                      </p:cBhvr>
                                      <p:to>
                                        <p:strVal val="visible"/>
                                      </p:to>
                                    </p:set>
                                    <p:animEffect transition="in" filter="fade">
                                      <p:cBhvr>
                                        <p:cTn id="301" dur="250"/>
                                        <p:tgtEl>
                                          <p:spTgt spid="5255"/>
                                        </p:tgtEl>
                                      </p:cBhvr>
                                    </p:animEffect>
                                  </p:childTnLst>
                                </p:cTn>
                              </p:par>
                              <p:par>
                                <p:cTn id="302" presetID="10" presetClass="entr" presetSubtype="0" fill="hold" nodeType="withEffect">
                                  <p:stCondLst>
                                    <p:cond delay="6400"/>
                                  </p:stCondLst>
                                  <p:childTnLst>
                                    <p:set>
                                      <p:cBhvr>
                                        <p:cTn id="303" dur="1" fill="hold">
                                          <p:stCondLst>
                                            <p:cond delay="0"/>
                                          </p:stCondLst>
                                        </p:cTn>
                                        <p:tgtEl>
                                          <p:spTgt spid="5246"/>
                                        </p:tgtEl>
                                        <p:attrNameLst>
                                          <p:attrName>style.visibility</p:attrName>
                                        </p:attrNameLst>
                                      </p:cBhvr>
                                      <p:to>
                                        <p:strVal val="visible"/>
                                      </p:to>
                                    </p:set>
                                    <p:animEffect transition="in" filter="fade">
                                      <p:cBhvr>
                                        <p:cTn id="304" dur="250"/>
                                        <p:tgtEl>
                                          <p:spTgt spid="5246"/>
                                        </p:tgtEl>
                                      </p:cBhvr>
                                    </p:animEffect>
                                  </p:childTnLst>
                                </p:cTn>
                              </p:par>
                              <p:par>
                                <p:cTn id="305" presetID="10" presetClass="entr" presetSubtype="0" fill="hold" nodeType="withEffect">
                                  <p:stCondLst>
                                    <p:cond delay="6400"/>
                                  </p:stCondLst>
                                  <p:childTnLst>
                                    <p:set>
                                      <p:cBhvr>
                                        <p:cTn id="306" dur="1" fill="hold">
                                          <p:stCondLst>
                                            <p:cond delay="0"/>
                                          </p:stCondLst>
                                        </p:cTn>
                                        <p:tgtEl>
                                          <p:spTgt spid="5243"/>
                                        </p:tgtEl>
                                        <p:attrNameLst>
                                          <p:attrName>style.visibility</p:attrName>
                                        </p:attrNameLst>
                                      </p:cBhvr>
                                      <p:to>
                                        <p:strVal val="visible"/>
                                      </p:to>
                                    </p:set>
                                    <p:animEffect transition="in" filter="fade">
                                      <p:cBhvr>
                                        <p:cTn id="307" dur="250"/>
                                        <p:tgtEl>
                                          <p:spTgt spid="5243"/>
                                        </p:tgtEl>
                                      </p:cBhvr>
                                    </p:animEffect>
                                  </p:childTnLst>
                                </p:cTn>
                              </p:par>
                              <p:par>
                                <p:cTn id="308" presetID="10" presetClass="entr" presetSubtype="0" fill="hold" nodeType="withEffect">
                                  <p:stCondLst>
                                    <p:cond delay="6400"/>
                                  </p:stCondLst>
                                  <p:childTnLst>
                                    <p:set>
                                      <p:cBhvr>
                                        <p:cTn id="309" dur="1" fill="hold">
                                          <p:stCondLst>
                                            <p:cond delay="0"/>
                                          </p:stCondLst>
                                        </p:cTn>
                                        <p:tgtEl>
                                          <p:spTgt spid="5249"/>
                                        </p:tgtEl>
                                        <p:attrNameLst>
                                          <p:attrName>style.visibility</p:attrName>
                                        </p:attrNameLst>
                                      </p:cBhvr>
                                      <p:to>
                                        <p:strVal val="visible"/>
                                      </p:to>
                                    </p:set>
                                    <p:animEffect transition="in" filter="fade">
                                      <p:cBhvr>
                                        <p:cTn id="310" dur="250"/>
                                        <p:tgtEl>
                                          <p:spTgt spid="5249"/>
                                        </p:tgtEl>
                                      </p:cBhvr>
                                    </p:animEffect>
                                  </p:childTnLst>
                                </p:cTn>
                              </p:par>
                              <p:par>
                                <p:cTn id="311" presetID="42" presetClass="path" presetSubtype="0" decel="80000" fill="hold" nodeType="withEffect">
                                  <p:stCondLst>
                                    <p:cond delay="6700"/>
                                  </p:stCondLst>
                                  <p:childTnLst>
                                    <p:animMotion origin="layout" path="M -4.70003E-6 1.51611E-6 L -0.30686 0.17408 " pathEditMode="relative" rAng="0" ptsTypes="AA">
                                      <p:cBhvr>
                                        <p:cTn id="312" dur="1000" fill="hold"/>
                                        <p:tgtEl>
                                          <p:spTgt spid="5252"/>
                                        </p:tgtEl>
                                        <p:attrNameLst>
                                          <p:attrName>ppt_x</p:attrName>
                                          <p:attrName>ppt_y</p:attrName>
                                        </p:attrNameLst>
                                      </p:cBhvr>
                                      <p:rCtr x="-15343" y="8693"/>
                                    </p:animMotion>
                                  </p:childTnLst>
                                </p:cTn>
                              </p:par>
                              <p:par>
                                <p:cTn id="313" presetID="42" presetClass="path" presetSubtype="0" decel="100000" fill="hold" nodeType="withEffect">
                                  <p:stCondLst>
                                    <p:cond delay="6700"/>
                                  </p:stCondLst>
                                  <p:childTnLst>
                                    <p:animMotion origin="layout" path="M -5.25913E-7 -4.76623E-7 L -0.30394 0.18112 " pathEditMode="relative" rAng="0" ptsTypes="AA">
                                      <p:cBhvr>
                                        <p:cTn id="314" dur="1000" fill="hold"/>
                                        <p:tgtEl>
                                          <p:spTgt spid="5255"/>
                                        </p:tgtEl>
                                        <p:attrNameLst>
                                          <p:attrName>ppt_x</p:attrName>
                                          <p:attrName>ppt_y</p:attrName>
                                        </p:attrNameLst>
                                      </p:cBhvr>
                                      <p:rCtr x="-15216" y="9010"/>
                                    </p:animMotion>
                                  </p:childTnLst>
                                </p:cTn>
                              </p:par>
                              <p:par>
                                <p:cTn id="315" presetID="42" presetClass="path" presetSubtype="0" decel="59000" fill="hold" nodeType="withEffect">
                                  <p:stCondLst>
                                    <p:cond delay="6700"/>
                                  </p:stCondLst>
                                  <p:childTnLst>
                                    <p:animMotion origin="layout" path="M -1.58029E-6 -2.4966E-6 L -0.48456 0.03836 " pathEditMode="relative" rAng="0" ptsTypes="AA">
                                      <p:cBhvr>
                                        <p:cTn id="316" dur="1000" fill="hold"/>
                                        <p:tgtEl>
                                          <p:spTgt spid="5246"/>
                                        </p:tgtEl>
                                        <p:attrNameLst>
                                          <p:attrName>ppt_x</p:attrName>
                                          <p:attrName>ppt_y</p:attrName>
                                        </p:attrNameLst>
                                      </p:cBhvr>
                                      <p:rCtr x="-24253" y="1906"/>
                                    </p:animMotion>
                                  </p:childTnLst>
                                </p:cTn>
                              </p:par>
                              <p:par>
                                <p:cTn id="317" presetID="42" presetClass="path" presetSubtype="0" decel="100000" fill="hold" nodeType="withEffect">
                                  <p:stCondLst>
                                    <p:cond delay="6700"/>
                                  </p:stCondLst>
                                  <p:childTnLst>
                                    <p:animMotion origin="layout" path="M 8.09293E-7 -1.82025E-6 L -0.64208 0.04652 " pathEditMode="relative" rAng="0" ptsTypes="AA">
                                      <p:cBhvr>
                                        <p:cTn id="318" dur="1000" fill="hold"/>
                                        <p:tgtEl>
                                          <p:spTgt spid="5243"/>
                                        </p:tgtEl>
                                        <p:attrNameLst>
                                          <p:attrName>ppt_x</p:attrName>
                                          <p:attrName>ppt_y</p:attrName>
                                        </p:attrNameLst>
                                      </p:cBhvr>
                                      <p:rCtr x="-32180" y="2406"/>
                                    </p:animMotion>
                                  </p:childTnLst>
                                </p:cTn>
                              </p:par>
                              <p:par>
                                <p:cTn id="319" presetID="42" presetClass="path" presetSubtype="0" decel="81000" fill="hold" nodeType="withEffect">
                                  <p:stCondLst>
                                    <p:cond delay="6700"/>
                                  </p:stCondLst>
                                  <p:childTnLst>
                                    <p:animMotion origin="layout" path="M -3.54353E-6 1.06219E-6 L -0.32308 0.04108 " pathEditMode="relative" rAng="0" ptsTypes="AA">
                                      <p:cBhvr>
                                        <p:cTn id="320" dur="1000" fill="hold"/>
                                        <p:tgtEl>
                                          <p:spTgt spid="5249"/>
                                        </p:tgtEl>
                                        <p:attrNameLst>
                                          <p:attrName>ppt_x</p:attrName>
                                          <p:attrName>ppt_y</p:attrName>
                                        </p:attrNameLst>
                                      </p:cBhvr>
                                      <p:rCtr x="-16097" y="2111"/>
                                    </p:animMotion>
                                  </p:childTnLst>
                                </p:cTn>
                              </p:par>
                              <p:par>
                                <p:cTn id="321" presetID="2" presetClass="entr" presetSubtype="8" decel="100000" fill="hold" grpId="0" nodeType="withEffect">
                                  <p:stCondLst>
                                    <p:cond delay="7700"/>
                                  </p:stCondLst>
                                  <p:childTnLst>
                                    <p:set>
                                      <p:cBhvr>
                                        <p:cTn id="322" dur="1" fill="hold">
                                          <p:stCondLst>
                                            <p:cond delay="0"/>
                                          </p:stCondLst>
                                        </p:cTn>
                                        <p:tgtEl>
                                          <p:spTgt spid="2509"/>
                                        </p:tgtEl>
                                        <p:attrNameLst>
                                          <p:attrName>style.visibility</p:attrName>
                                        </p:attrNameLst>
                                      </p:cBhvr>
                                      <p:to>
                                        <p:strVal val="visible"/>
                                      </p:to>
                                    </p:set>
                                    <p:anim calcmode="lin" valueType="num">
                                      <p:cBhvr additive="base">
                                        <p:cTn id="323" dur="750" fill="hold"/>
                                        <p:tgtEl>
                                          <p:spTgt spid="2509"/>
                                        </p:tgtEl>
                                        <p:attrNameLst>
                                          <p:attrName>ppt_x</p:attrName>
                                        </p:attrNameLst>
                                      </p:cBhvr>
                                      <p:tavLst>
                                        <p:tav tm="0">
                                          <p:val>
                                            <p:strVal val="0-#ppt_w/2"/>
                                          </p:val>
                                        </p:tav>
                                        <p:tav tm="100000">
                                          <p:val>
                                            <p:strVal val="#ppt_x"/>
                                          </p:val>
                                        </p:tav>
                                      </p:tavLst>
                                    </p:anim>
                                    <p:anim calcmode="lin" valueType="num">
                                      <p:cBhvr additive="base">
                                        <p:cTn id="324" dur="750" fill="hold"/>
                                        <p:tgtEl>
                                          <p:spTgt spid="2509"/>
                                        </p:tgtEl>
                                        <p:attrNameLst>
                                          <p:attrName>ppt_y</p:attrName>
                                        </p:attrNameLst>
                                      </p:cBhvr>
                                      <p:tavLst>
                                        <p:tav tm="0">
                                          <p:val>
                                            <p:strVal val="#ppt_y"/>
                                          </p:val>
                                        </p:tav>
                                        <p:tav tm="100000">
                                          <p:val>
                                            <p:strVal val="#ppt_y"/>
                                          </p:val>
                                        </p:tav>
                                      </p:tavLst>
                                    </p:anim>
                                  </p:childTnLst>
                                </p:cTn>
                              </p:par>
                              <p:par>
                                <p:cTn id="325" presetID="10" presetClass="entr" presetSubtype="0" fill="hold" nodeType="withEffect">
                                  <p:stCondLst>
                                    <p:cond delay="7800"/>
                                  </p:stCondLst>
                                  <p:childTnLst>
                                    <p:set>
                                      <p:cBhvr>
                                        <p:cTn id="326" dur="1" fill="hold">
                                          <p:stCondLst>
                                            <p:cond delay="0"/>
                                          </p:stCondLst>
                                        </p:cTn>
                                        <p:tgtEl>
                                          <p:spTgt spid="2561"/>
                                        </p:tgtEl>
                                        <p:attrNameLst>
                                          <p:attrName>style.visibility</p:attrName>
                                        </p:attrNameLst>
                                      </p:cBhvr>
                                      <p:to>
                                        <p:strVal val="visible"/>
                                      </p:to>
                                    </p:set>
                                    <p:animEffect transition="in" filter="fade">
                                      <p:cBhvr>
                                        <p:cTn id="327" dur="250"/>
                                        <p:tgtEl>
                                          <p:spTgt spid="2561"/>
                                        </p:tgtEl>
                                      </p:cBhvr>
                                    </p:animEffect>
                                  </p:childTnLst>
                                </p:cTn>
                              </p:par>
                              <p:par>
                                <p:cTn id="328" presetID="10" presetClass="entr" presetSubtype="0" fill="hold" grpId="0" nodeType="withEffect">
                                  <p:stCondLst>
                                    <p:cond delay="7800"/>
                                  </p:stCondLst>
                                  <p:childTnLst>
                                    <p:set>
                                      <p:cBhvr>
                                        <p:cTn id="329" dur="1" fill="hold">
                                          <p:stCondLst>
                                            <p:cond delay="0"/>
                                          </p:stCondLst>
                                        </p:cTn>
                                        <p:tgtEl>
                                          <p:spTgt spid="5181"/>
                                        </p:tgtEl>
                                        <p:attrNameLst>
                                          <p:attrName>style.visibility</p:attrName>
                                        </p:attrNameLst>
                                      </p:cBhvr>
                                      <p:to>
                                        <p:strVal val="visible"/>
                                      </p:to>
                                    </p:set>
                                    <p:animEffect transition="in" filter="fade">
                                      <p:cBhvr>
                                        <p:cTn id="330" dur="250"/>
                                        <p:tgtEl>
                                          <p:spTgt spid="5181"/>
                                        </p:tgtEl>
                                      </p:cBhvr>
                                    </p:animEffect>
                                  </p:childTnLst>
                                </p:cTn>
                              </p:par>
                              <p:par>
                                <p:cTn id="331" presetID="10" presetClass="entr" presetSubtype="0" fill="hold" nodeType="withEffect">
                                  <p:stCondLst>
                                    <p:cond delay="7800"/>
                                  </p:stCondLst>
                                  <p:childTnLst>
                                    <p:set>
                                      <p:cBhvr>
                                        <p:cTn id="332" dur="1" fill="hold">
                                          <p:stCondLst>
                                            <p:cond delay="0"/>
                                          </p:stCondLst>
                                        </p:cTn>
                                        <p:tgtEl>
                                          <p:spTgt spid="2517"/>
                                        </p:tgtEl>
                                        <p:attrNameLst>
                                          <p:attrName>style.visibility</p:attrName>
                                        </p:attrNameLst>
                                      </p:cBhvr>
                                      <p:to>
                                        <p:strVal val="visible"/>
                                      </p:to>
                                    </p:set>
                                    <p:animEffect transition="in" filter="fade">
                                      <p:cBhvr>
                                        <p:cTn id="333" dur="250"/>
                                        <p:tgtEl>
                                          <p:spTgt spid="2517"/>
                                        </p:tgtEl>
                                      </p:cBhvr>
                                    </p:animEffect>
                                  </p:childTnLst>
                                </p:cTn>
                              </p:par>
                              <p:par>
                                <p:cTn id="334" presetID="10" presetClass="entr" presetSubtype="0" fill="hold" grpId="0" nodeType="withEffect">
                                  <p:stCondLst>
                                    <p:cond delay="7800"/>
                                  </p:stCondLst>
                                  <p:childTnLst>
                                    <p:set>
                                      <p:cBhvr>
                                        <p:cTn id="335" dur="1" fill="hold">
                                          <p:stCondLst>
                                            <p:cond delay="0"/>
                                          </p:stCondLst>
                                        </p:cTn>
                                        <p:tgtEl>
                                          <p:spTgt spid="5180"/>
                                        </p:tgtEl>
                                        <p:attrNameLst>
                                          <p:attrName>style.visibility</p:attrName>
                                        </p:attrNameLst>
                                      </p:cBhvr>
                                      <p:to>
                                        <p:strVal val="visible"/>
                                      </p:to>
                                    </p:set>
                                    <p:animEffect transition="in" filter="fade">
                                      <p:cBhvr>
                                        <p:cTn id="336" dur="250"/>
                                        <p:tgtEl>
                                          <p:spTgt spid="5180"/>
                                        </p:tgtEl>
                                      </p:cBhvr>
                                    </p:animEffect>
                                  </p:childTnLst>
                                </p:cTn>
                              </p:par>
                              <p:par>
                                <p:cTn id="337" presetID="10" presetClass="entr" presetSubtype="0" fill="hold" grpId="0" nodeType="withEffect">
                                  <p:stCondLst>
                                    <p:cond delay="7800"/>
                                  </p:stCondLst>
                                  <p:childTnLst>
                                    <p:set>
                                      <p:cBhvr>
                                        <p:cTn id="338" dur="1" fill="hold">
                                          <p:stCondLst>
                                            <p:cond delay="0"/>
                                          </p:stCondLst>
                                        </p:cTn>
                                        <p:tgtEl>
                                          <p:spTgt spid="2521"/>
                                        </p:tgtEl>
                                        <p:attrNameLst>
                                          <p:attrName>style.visibility</p:attrName>
                                        </p:attrNameLst>
                                      </p:cBhvr>
                                      <p:to>
                                        <p:strVal val="visible"/>
                                      </p:to>
                                    </p:set>
                                    <p:animEffect transition="in" filter="fade">
                                      <p:cBhvr>
                                        <p:cTn id="339" dur="250"/>
                                        <p:tgtEl>
                                          <p:spTgt spid="2521"/>
                                        </p:tgtEl>
                                      </p:cBhvr>
                                    </p:animEffect>
                                  </p:childTnLst>
                                </p:cTn>
                              </p:par>
                              <p:par>
                                <p:cTn id="340" presetID="10" presetClass="entr" presetSubtype="0" fill="hold" grpId="0" nodeType="withEffect">
                                  <p:stCondLst>
                                    <p:cond delay="7800"/>
                                  </p:stCondLst>
                                  <p:childTnLst>
                                    <p:set>
                                      <p:cBhvr>
                                        <p:cTn id="341" dur="1" fill="hold">
                                          <p:stCondLst>
                                            <p:cond delay="0"/>
                                          </p:stCondLst>
                                        </p:cTn>
                                        <p:tgtEl>
                                          <p:spTgt spid="5179"/>
                                        </p:tgtEl>
                                        <p:attrNameLst>
                                          <p:attrName>style.visibility</p:attrName>
                                        </p:attrNameLst>
                                      </p:cBhvr>
                                      <p:to>
                                        <p:strVal val="visible"/>
                                      </p:to>
                                    </p:set>
                                    <p:animEffect transition="in" filter="fade">
                                      <p:cBhvr>
                                        <p:cTn id="342" dur="250"/>
                                        <p:tgtEl>
                                          <p:spTgt spid="5179"/>
                                        </p:tgtEl>
                                      </p:cBhvr>
                                    </p:animEffect>
                                  </p:childTnLst>
                                </p:cTn>
                              </p:par>
                              <p:par>
                                <p:cTn id="343" presetID="10" presetClass="entr" presetSubtype="0" fill="hold" grpId="0" nodeType="withEffect">
                                  <p:stCondLst>
                                    <p:cond delay="7800"/>
                                  </p:stCondLst>
                                  <p:childTnLst>
                                    <p:set>
                                      <p:cBhvr>
                                        <p:cTn id="344" dur="1" fill="hold">
                                          <p:stCondLst>
                                            <p:cond delay="0"/>
                                          </p:stCondLst>
                                        </p:cTn>
                                        <p:tgtEl>
                                          <p:spTgt spid="2519"/>
                                        </p:tgtEl>
                                        <p:attrNameLst>
                                          <p:attrName>style.visibility</p:attrName>
                                        </p:attrNameLst>
                                      </p:cBhvr>
                                      <p:to>
                                        <p:strVal val="visible"/>
                                      </p:to>
                                    </p:set>
                                    <p:animEffect transition="in" filter="fade">
                                      <p:cBhvr>
                                        <p:cTn id="345" dur="250"/>
                                        <p:tgtEl>
                                          <p:spTgt spid="2519"/>
                                        </p:tgtEl>
                                      </p:cBhvr>
                                    </p:animEffect>
                                  </p:childTnLst>
                                </p:cTn>
                              </p:par>
                              <p:par>
                                <p:cTn id="346" presetID="10" presetClass="entr" presetSubtype="0" fill="hold" grpId="0" nodeType="withEffect">
                                  <p:stCondLst>
                                    <p:cond delay="7800"/>
                                  </p:stCondLst>
                                  <p:childTnLst>
                                    <p:set>
                                      <p:cBhvr>
                                        <p:cTn id="347" dur="1" fill="hold">
                                          <p:stCondLst>
                                            <p:cond delay="0"/>
                                          </p:stCondLst>
                                        </p:cTn>
                                        <p:tgtEl>
                                          <p:spTgt spid="5178"/>
                                        </p:tgtEl>
                                        <p:attrNameLst>
                                          <p:attrName>style.visibility</p:attrName>
                                        </p:attrNameLst>
                                      </p:cBhvr>
                                      <p:to>
                                        <p:strVal val="visible"/>
                                      </p:to>
                                    </p:set>
                                    <p:animEffect transition="in" filter="fade">
                                      <p:cBhvr>
                                        <p:cTn id="348" dur="250"/>
                                        <p:tgtEl>
                                          <p:spTgt spid="5178"/>
                                        </p:tgtEl>
                                      </p:cBhvr>
                                    </p:animEffect>
                                  </p:childTnLst>
                                </p:cTn>
                              </p:par>
                              <p:par>
                                <p:cTn id="349" presetID="10" presetClass="entr" presetSubtype="0" fill="hold" nodeType="withEffect">
                                  <p:stCondLst>
                                    <p:cond delay="7800"/>
                                  </p:stCondLst>
                                  <p:childTnLst>
                                    <p:set>
                                      <p:cBhvr>
                                        <p:cTn id="350" dur="1" fill="hold">
                                          <p:stCondLst>
                                            <p:cond delay="0"/>
                                          </p:stCondLst>
                                        </p:cTn>
                                        <p:tgtEl>
                                          <p:spTgt spid="2506"/>
                                        </p:tgtEl>
                                        <p:attrNameLst>
                                          <p:attrName>style.visibility</p:attrName>
                                        </p:attrNameLst>
                                      </p:cBhvr>
                                      <p:to>
                                        <p:strVal val="visible"/>
                                      </p:to>
                                    </p:set>
                                    <p:animEffect transition="in" filter="fade">
                                      <p:cBhvr>
                                        <p:cTn id="351" dur="250"/>
                                        <p:tgtEl>
                                          <p:spTgt spid="2506"/>
                                        </p:tgtEl>
                                      </p:cBhvr>
                                    </p:animEffect>
                                  </p:childTnLst>
                                </p:cTn>
                              </p:par>
                              <p:par>
                                <p:cTn id="352" presetID="10" presetClass="entr" presetSubtype="0" fill="hold" grpId="0" nodeType="withEffect">
                                  <p:stCondLst>
                                    <p:cond delay="7800"/>
                                  </p:stCondLst>
                                  <p:childTnLst>
                                    <p:set>
                                      <p:cBhvr>
                                        <p:cTn id="353" dur="1" fill="hold">
                                          <p:stCondLst>
                                            <p:cond delay="0"/>
                                          </p:stCondLst>
                                        </p:cTn>
                                        <p:tgtEl>
                                          <p:spTgt spid="5174"/>
                                        </p:tgtEl>
                                        <p:attrNameLst>
                                          <p:attrName>style.visibility</p:attrName>
                                        </p:attrNameLst>
                                      </p:cBhvr>
                                      <p:to>
                                        <p:strVal val="visible"/>
                                      </p:to>
                                    </p:set>
                                    <p:animEffect transition="in" filter="fade">
                                      <p:cBhvr>
                                        <p:cTn id="354" dur="250"/>
                                        <p:tgtEl>
                                          <p:spTgt spid="5174"/>
                                        </p:tgtEl>
                                      </p:cBhvr>
                                    </p:animEffect>
                                  </p:childTnLst>
                                </p:cTn>
                              </p:par>
                              <p:par>
                                <p:cTn id="355" presetID="10" presetClass="exit" presetSubtype="0" fill="hold" nodeType="withEffect">
                                  <p:stCondLst>
                                    <p:cond delay="7800"/>
                                  </p:stCondLst>
                                  <p:childTnLst>
                                    <p:animEffect transition="out" filter="fade">
                                      <p:cBhvr>
                                        <p:cTn id="356" dur="250"/>
                                        <p:tgtEl>
                                          <p:spTgt spid="5252"/>
                                        </p:tgtEl>
                                      </p:cBhvr>
                                    </p:animEffect>
                                    <p:set>
                                      <p:cBhvr>
                                        <p:cTn id="357" dur="1" fill="hold">
                                          <p:stCondLst>
                                            <p:cond delay="249"/>
                                          </p:stCondLst>
                                        </p:cTn>
                                        <p:tgtEl>
                                          <p:spTgt spid="5252"/>
                                        </p:tgtEl>
                                        <p:attrNameLst>
                                          <p:attrName>style.visibility</p:attrName>
                                        </p:attrNameLst>
                                      </p:cBhvr>
                                      <p:to>
                                        <p:strVal val="hidden"/>
                                      </p:to>
                                    </p:set>
                                  </p:childTnLst>
                                </p:cTn>
                              </p:par>
                              <p:par>
                                <p:cTn id="358" presetID="10" presetClass="exit" presetSubtype="0" fill="hold" nodeType="withEffect">
                                  <p:stCondLst>
                                    <p:cond delay="7800"/>
                                  </p:stCondLst>
                                  <p:childTnLst>
                                    <p:animEffect transition="out" filter="fade">
                                      <p:cBhvr>
                                        <p:cTn id="359" dur="250"/>
                                        <p:tgtEl>
                                          <p:spTgt spid="5255"/>
                                        </p:tgtEl>
                                      </p:cBhvr>
                                    </p:animEffect>
                                    <p:set>
                                      <p:cBhvr>
                                        <p:cTn id="360" dur="1" fill="hold">
                                          <p:stCondLst>
                                            <p:cond delay="249"/>
                                          </p:stCondLst>
                                        </p:cTn>
                                        <p:tgtEl>
                                          <p:spTgt spid="5255"/>
                                        </p:tgtEl>
                                        <p:attrNameLst>
                                          <p:attrName>style.visibility</p:attrName>
                                        </p:attrNameLst>
                                      </p:cBhvr>
                                      <p:to>
                                        <p:strVal val="hidden"/>
                                      </p:to>
                                    </p:set>
                                  </p:childTnLst>
                                </p:cTn>
                              </p:par>
                              <p:par>
                                <p:cTn id="361" presetID="10" presetClass="exit" presetSubtype="0" fill="hold" nodeType="withEffect">
                                  <p:stCondLst>
                                    <p:cond delay="7800"/>
                                  </p:stCondLst>
                                  <p:childTnLst>
                                    <p:animEffect transition="out" filter="fade">
                                      <p:cBhvr>
                                        <p:cTn id="362" dur="250"/>
                                        <p:tgtEl>
                                          <p:spTgt spid="5246"/>
                                        </p:tgtEl>
                                      </p:cBhvr>
                                    </p:animEffect>
                                    <p:set>
                                      <p:cBhvr>
                                        <p:cTn id="363" dur="1" fill="hold">
                                          <p:stCondLst>
                                            <p:cond delay="249"/>
                                          </p:stCondLst>
                                        </p:cTn>
                                        <p:tgtEl>
                                          <p:spTgt spid="5246"/>
                                        </p:tgtEl>
                                        <p:attrNameLst>
                                          <p:attrName>style.visibility</p:attrName>
                                        </p:attrNameLst>
                                      </p:cBhvr>
                                      <p:to>
                                        <p:strVal val="hidden"/>
                                      </p:to>
                                    </p:set>
                                  </p:childTnLst>
                                </p:cTn>
                              </p:par>
                              <p:par>
                                <p:cTn id="364" presetID="10" presetClass="exit" presetSubtype="0" fill="hold" nodeType="withEffect">
                                  <p:stCondLst>
                                    <p:cond delay="7800"/>
                                  </p:stCondLst>
                                  <p:childTnLst>
                                    <p:animEffect transition="out" filter="fade">
                                      <p:cBhvr>
                                        <p:cTn id="365" dur="250"/>
                                        <p:tgtEl>
                                          <p:spTgt spid="5243"/>
                                        </p:tgtEl>
                                      </p:cBhvr>
                                    </p:animEffect>
                                    <p:set>
                                      <p:cBhvr>
                                        <p:cTn id="366" dur="1" fill="hold">
                                          <p:stCondLst>
                                            <p:cond delay="249"/>
                                          </p:stCondLst>
                                        </p:cTn>
                                        <p:tgtEl>
                                          <p:spTgt spid="5243"/>
                                        </p:tgtEl>
                                        <p:attrNameLst>
                                          <p:attrName>style.visibility</p:attrName>
                                        </p:attrNameLst>
                                      </p:cBhvr>
                                      <p:to>
                                        <p:strVal val="hidden"/>
                                      </p:to>
                                    </p:set>
                                  </p:childTnLst>
                                </p:cTn>
                              </p:par>
                              <p:par>
                                <p:cTn id="367" presetID="10" presetClass="exit" presetSubtype="0" fill="hold" nodeType="withEffect">
                                  <p:stCondLst>
                                    <p:cond delay="7800"/>
                                  </p:stCondLst>
                                  <p:childTnLst>
                                    <p:animEffect transition="out" filter="fade">
                                      <p:cBhvr>
                                        <p:cTn id="368" dur="250"/>
                                        <p:tgtEl>
                                          <p:spTgt spid="5249"/>
                                        </p:tgtEl>
                                      </p:cBhvr>
                                    </p:animEffect>
                                    <p:set>
                                      <p:cBhvr>
                                        <p:cTn id="369" dur="1" fill="hold">
                                          <p:stCondLst>
                                            <p:cond delay="249"/>
                                          </p:stCondLst>
                                        </p:cTn>
                                        <p:tgtEl>
                                          <p:spTgt spid="5249"/>
                                        </p:tgtEl>
                                        <p:attrNameLst>
                                          <p:attrName>style.visibility</p:attrName>
                                        </p:attrNameLst>
                                      </p:cBhvr>
                                      <p:to>
                                        <p:strVal val="hidden"/>
                                      </p:to>
                                    </p:set>
                                  </p:childTnLst>
                                </p:cTn>
                              </p:par>
                              <p:par>
                                <p:cTn id="370" presetID="10" presetClass="exit" presetSubtype="0" fill="hold" grpId="1" nodeType="withEffect">
                                  <p:stCondLst>
                                    <p:cond delay="8600"/>
                                  </p:stCondLst>
                                  <p:childTnLst>
                                    <p:animEffect transition="out" filter="fade">
                                      <p:cBhvr>
                                        <p:cTn id="371" dur="250"/>
                                        <p:tgtEl>
                                          <p:spTgt spid="5181"/>
                                        </p:tgtEl>
                                      </p:cBhvr>
                                    </p:animEffect>
                                    <p:set>
                                      <p:cBhvr>
                                        <p:cTn id="372" dur="1" fill="hold">
                                          <p:stCondLst>
                                            <p:cond delay="249"/>
                                          </p:stCondLst>
                                        </p:cTn>
                                        <p:tgtEl>
                                          <p:spTgt spid="5181"/>
                                        </p:tgtEl>
                                        <p:attrNameLst>
                                          <p:attrName>style.visibility</p:attrName>
                                        </p:attrNameLst>
                                      </p:cBhvr>
                                      <p:to>
                                        <p:strVal val="hidden"/>
                                      </p:to>
                                    </p:set>
                                  </p:childTnLst>
                                </p:cTn>
                              </p:par>
                              <p:par>
                                <p:cTn id="373" presetID="10" presetClass="exit" presetSubtype="0" fill="hold" grpId="1" nodeType="withEffect">
                                  <p:stCondLst>
                                    <p:cond delay="8600"/>
                                  </p:stCondLst>
                                  <p:childTnLst>
                                    <p:animEffect transition="out" filter="fade">
                                      <p:cBhvr>
                                        <p:cTn id="374" dur="250"/>
                                        <p:tgtEl>
                                          <p:spTgt spid="5180"/>
                                        </p:tgtEl>
                                      </p:cBhvr>
                                    </p:animEffect>
                                    <p:set>
                                      <p:cBhvr>
                                        <p:cTn id="375" dur="1" fill="hold">
                                          <p:stCondLst>
                                            <p:cond delay="249"/>
                                          </p:stCondLst>
                                        </p:cTn>
                                        <p:tgtEl>
                                          <p:spTgt spid="5180"/>
                                        </p:tgtEl>
                                        <p:attrNameLst>
                                          <p:attrName>style.visibility</p:attrName>
                                        </p:attrNameLst>
                                      </p:cBhvr>
                                      <p:to>
                                        <p:strVal val="hidden"/>
                                      </p:to>
                                    </p:set>
                                  </p:childTnLst>
                                </p:cTn>
                              </p:par>
                              <p:par>
                                <p:cTn id="376" presetID="10" presetClass="exit" presetSubtype="0" fill="hold" grpId="1" nodeType="withEffect">
                                  <p:stCondLst>
                                    <p:cond delay="8600"/>
                                  </p:stCondLst>
                                  <p:childTnLst>
                                    <p:animEffect transition="out" filter="fade">
                                      <p:cBhvr>
                                        <p:cTn id="377" dur="250"/>
                                        <p:tgtEl>
                                          <p:spTgt spid="5179"/>
                                        </p:tgtEl>
                                      </p:cBhvr>
                                    </p:animEffect>
                                    <p:set>
                                      <p:cBhvr>
                                        <p:cTn id="378" dur="1" fill="hold">
                                          <p:stCondLst>
                                            <p:cond delay="249"/>
                                          </p:stCondLst>
                                        </p:cTn>
                                        <p:tgtEl>
                                          <p:spTgt spid="5179"/>
                                        </p:tgtEl>
                                        <p:attrNameLst>
                                          <p:attrName>style.visibility</p:attrName>
                                        </p:attrNameLst>
                                      </p:cBhvr>
                                      <p:to>
                                        <p:strVal val="hidden"/>
                                      </p:to>
                                    </p:set>
                                  </p:childTnLst>
                                </p:cTn>
                              </p:par>
                              <p:par>
                                <p:cTn id="379" presetID="10" presetClass="exit" presetSubtype="0" fill="hold" grpId="1" nodeType="withEffect">
                                  <p:stCondLst>
                                    <p:cond delay="8600"/>
                                  </p:stCondLst>
                                  <p:childTnLst>
                                    <p:animEffect transition="out" filter="fade">
                                      <p:cBhvr>
                                        <p:cTn id="380" dur="250"/>
                                        <p:tgtEl>
                                          <p:spTgt spid="5178"/>
                                        </p:tgtEl>
                                      </p:cBhvr>
                                    </p:animEffect>
                                    <p:set>
                                      <p:cBhvr>
                                        <p:cTn id="381" dur="1" fill="hold">
                                          <p:stCondLst>
                                            <p:cond delay="249"/>
                                          </p:stCondLst>
                                        </p:cTn>
                                        <p:tgtEl>
                                          <p:spTgt spid="5178"/>
                                        </p:tgtEl>
                                        <p:attrNameLst>
                                          <p:attrName>style.visibility</p:attrName>
                                        </p:attrNameLst>
                                      </p:cBhvr>
                                      <p:to>
                                        <p:strVal val="hidden"/>
                                      </p:to>
                                    </p:set>
                                  </p:childTnLst>
                                </p:cTn>
                              </p:par>
                              <p:par>
                                <p:cTn id="382" presetID="10" presetClass="exit" presetSubtype="0" fill="hold" grpId="1" nodeType="withEffect">
                                  <p:stCondLst>
                                    <p:cond delay="8600"/>
                                  </p:stCondLst>
                                  <p:childTnLst>
                                    <p:animEffect transition="out" filter="fade">
                                      <p:cBhvr>
                                        <p:cTn id="383" dur="250"/>
                                        <p:tgtEl>
                                          <p:spTgt spid="5174"/>
                                        </p:tgtEl>
                                      </p:cBhvr>
                                    </p:animEffect>
                                    <p:set>
                                      <p:cBhvr>
                                        <p:cTn id="384" dur="1" fill="hold">
                                          <p:stCondLst>
                                            <p:cond delay="249"/>
                                          </p:stCondLst>
                                        </p:cTn>
                                        <p:tgtEl>
                                          <p:spTgt spid="5174"/>
                                        </p:tgtEl>
                                        <p:attrNameLst>
                                          <p:attrName>style.visibility</p:attrName>
                                        </p:attrNameLst>
                                      </p:cBhvr>
                                      <p:to>
                                        <p:strVal val="hidden"/>
                                      </p:to>
                                    </p:set>
                                  </p:childTnLst>
                                </p:cTn>
                              </p:par>
                              <p:par>
                                <p:cTn id="385" presetID="10" presetClass="entr" presetSubtype="0" fill="hold" grpId="0" nodeType="withEffect">
                                  <p:stCondLst>
                                    <p:cond delay="8600"/>
                                  </p:stCondLst>
                                  <p:childTnLst>
                                    <p:set>
                                      <p:cBhvr>
                                        <p:cTn id="386" dur="1" fill="hold">
                                          <p:stCondLst>
                                            <p:cond delay="0"/>
                                          </p:stCondLst>
                                        </p:cTn>
                                        <p:tgtEl>
                                          <p:spTgt spid="2518"/>
                                        </p:tgtEl>
                                        <p:attrNameLst>
                                          <p:attrName>style.visibility</p:attrName>
                                        </p:attrNameLst>
                                      </p:cBhvr>
                                      <p:to>
                                        <p:strVal val="visible"/>
                                      </p:to>
                                    </p:set>
                                    <p:animEffect transition="in" filter="fade">
                                      <p:cBhvr>
                                        <p:cTn id="387" dur="250"/>
                                        <p:tgtEl>
                                          <p:spTgt spid="2518"/>
                                        </p:tgtEl>
                                      </p:cBhvr>
                                    </p:animEffect>
                                  </p:childTnLst>
                                </p:cTn>
                              </p:par>
                              <p:par>
                                <p:cTn id="388" presetID="10" presetClass="entr" presetSubtype="0" fill="hold" grpId="0" nodeType="withEffect">
                                  <p:stCondLst>
                                    <p:cond delay="8600"/>
                                  </p:stCondLst>
                                  <p:childTnLst>
                                    <p:set>
                                      <p:cBhvr>
                                        <p:cTn id="389" dur="1" fill="hold">
                                          <p:stCondLst>
                                            <p:cond delay="0"/>
                                          </p:stCondLst>
                                        </p:cTn>
                                        <p:tgtEl>
                                          <p:spTgt spid="2505"/>
                                        </p:tgtEl>
                                        <p:attrNameLst>
                                          <p:attrName>style.visibility</p:attrName>
                                        </p:attrNameLst>
                                      </p:cBhvr>
                                      <p:to>
                                        <p:strVal val="visible"/>
                                      </p:to>
                                    </p:set>
                                    <p:animEffect transition="in" filter="fade">
                                      <p:cBhvr>
                                        <p:cTn id="390" dur="250"/>
                                        <p:tgtEl>
                                          <p:spTgt spid="2505"/>
                                        </p:tgtEl>
                                      </p:cBhvr>
                                    </p:animEffect>
                                  </p:childTnLst>
                                </p:cTn>
                              </p:par>
                              <p:par>
                                <p:cTn id="391" presetID="10" presetClass="entr" presetSubtype="0" fill="hold" grpId="0" nodeType="withEffect">
                                  <p:stCondLst>
                                    <p:cond delay="8600"/>
                                  </p:stCondLst>
                                  <p:childTnLst>
                                    <p:set>
                                      <p:cBhvr>
                                        <p:cTn id="392" dur="1" fill="hold">
                                          <p:stCondLst>
                                            <p:cond delay="0"/>
                                          </p:stCondLst>
                                        </p:cTn>
                                        <p:tgtEl>
                                          <p:spTgt spid="2520"/>
                                        </p:tgtEl>
                                        <p:attrNameLst>
                                          <p:attrName>style.visibility</p:attrName>
                                        </p:attrNameLst>
                                      </p:cBhvr>
                                      <p:to>
                                        <p:strVal val="visible"/>
                                      </p:to>
                                    </p:set>
                                    <p:animEffect transition="in" filter="fade">
                                      <p:cBhvr>
                                        <p:cTn id="393" dur="250"/>
                                        <p:tgtEl>
                                          <p:spTgt spid="2520"/>
                                        </p:tgtEl>
                                      </p:cBhvr>
                                    </p:animEffect>
                                  </p:childTnLst>
                                </p:cTn>
                              </p:par>
                              <p:par>
                                <p:cTn id="394" presetID="10" presetClass="entr" presetSubtype="0" fill="hold" grpId="0" nodeType="withEffect">
                                  <p:stCondLst>
                                    <p:cond delay="8600"/>
                                  </p:stCondLst>
                                  <p:childTnLst>
                                    <p:set>
                                      <p:cBhvr>
                                        <p:cTn id="395" dur="1" fill="hold">
                                          <p:stCondLst>
                                            <p:cond delay="0"/>
                                          </p:stCondLst>
                                        </p:cTn>
                                        <p:tgtEl>
                                          <p:spTgt spid="2516"/>
                                        </p:tgtEl>
                                        <p:attrNameLst>
                                          <p:attrName>style.visibility</p:attrName>
                                        </p:attrNameLst>
                                      </p:cBhvr>
                                      <p:to>
                                        <p:strVal val="visible"/>
                                      </p:to>
                                    </p:set>
                                    <p:animEffect transition="in" filter="fade">
                                      <p:cBhvr>
                                        <p:cTn id="396" dur="250"/>
                                        <p:tgtEl>
                                          <p:spTgt spid="2516"/>
                                        </p:tgtEl>
                                      </p:cBhvr>
                                    </p:animEffect>
                                  </p:childTnLst>
                                </p:cTn>
                              </p:par>
                              <p:par>
                                <p:cTn id="397" presetID="10" presetClass="entr" presetSubtype="0" fill="hold" grpId="0" nodeType="withEffect">
                                  <p:stCondLst>
                                    <p:cond delay="8600"/>
                                  </p:stCondLst>
                                  <p:childTnLst>
                                    <p:set>
                                      <p:cBhvr>
                                        <p:cTn id="398" dur="1" fill="hold">
                                          <p:stCondLst>
                                            <p:cond delay="0"/>
                                          </p:stCondLst>
                                        </p:cTn>
                                        <p:tgtEl>
                                          <p:spTgt spid="2560"/>
                                        </p:tgtEl>
                                        <p:attrNameLst>
                                          <p:attrName>style.visibility</p:attrName>
                                        </p:attrNameLst>
                                      </p:cBhvr>
                                      <p:to>
                                        <p:strVal val="visible"/>
                                      </p:to>
                                    </p:set>
                                    <p:animEffect transition="in" filter="fade">
                                      <p:cBhvr>
                                        <p:cTn id="399" dur="250"/>
                                        <p:tgtEl>
                                          <p:spTgt spid="2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38" grpId="0" animBg="1"/>
      <p:bldP spid="2534" grpId="0"/>
      <p:bldP spid="2532" grpId="0"/>
      <p:bldP spid="2530" grpId="0"/>
      <p:bldP spid="2536" grpId="0"/>
      <p:bldP spid="2566" grpId="0" animBg="1"/>
      <p:bldP spid="2564" grpId="0"/>
      <p:bldP spid="2555" grpId="0"/>
      <p:bldP spid="2553" grpId="0"/>
      <p:bldP spid="2549" grpId="0"/>
      <p:bldP spid="2557" grpId="0"/>
      <p:bldP spid="2551" grpId="0"/>
      <p:bldP spid="2562" grpId="0"/>
      <p:bldP spid="2503" grpId="0"/>
      <p:bldP spid="2507" grpId="0"/>
      <p:bldP spid="2501" grpId="0"/>
      <p:bldP spid="5102" grpId="0" animBg="1"/>
      <p:bldP spid="5102" grpId="1" animBg="1"/>
      <p:bldP spid="5103" grpId="0" animBg="1"/>
      <p:bldP spid="5103" grpId="1" animBg="1"/>
      <p:bldP spid="5082" grpId="0" animBg="1"/>
      <p:bldP spid="5104" grpId="0" animBg="1"/>
      <p:bldP spid="5104" grpId="1" animBg="1"/>
      <p:bldP spid="5148" grpId="0" animBg="1"/>
      <p:bldP spid="5148" grpId="1" animBg="1"/>
      <p:bldP spid="5080" grpId="0" animBg="1"/>
      <p:bldP spid="5161" grpId="0" animBg="1"/>
      <p:bldP spid="5161" grpId="1" animBg="1"/>
      <p:bldP spid="5164" grpId="0" animBg="1"/>
      <p:bldP spid="5164" grpId="1" animBg="1"/>
      <p:bldP spid="2550" grpId="0" animBg="1"/>
      <p:bldP spid="5168" grpId="0" animBg="1"/>
      <p:bldP spid="5168" grpId="1" animBg="1"/>
      <p:bldP spid="2509" grpId="0" animBg="1"/>
      <p:bldP spid="2560" grpId="0"/>
      <p:bldP spid="2505" grpId="0"/>
      <p:bldP spid="2518" grpId="0"/>
      <p:bldP spid="2520" grpId="0"/>
      <p:bldP spid="2516" grpId="0"/>
      <p:bldP spid="5174" grpId="0" animBg="1"/>
      <p:bldP spid="5174" grpId="1" animBg="1"/>
      <p:bldP spid="5175" grpId="0" animBg="1"/>
      <p:bldP spid="5175" grpId="1" animBg="1"/>
      <p:bldP spid="5176" grpId="0" animBg="1"/>
      <p:bldP spid="5176" grpId="1" animBg="1"/>
      <p:bldP spid="5177" grpId="0" animBg="1"/>
      <p:bldP spid="5177" grpId="1" animBg="1"/>
      <p:bldP spid="2519" grpId="0" animBg="1"/>
      <p:bldP spid="5178" grpId="0" animBg="1"/>
      <p:bldP spid="5178" grpId="1" animBg="1"/>
      <p:bldP spid="2521" grpId="0" animBg="1"/>
      <p:bldP spid="5179" grpId="0" animBg="1"/>
      <p:bldP spid="5179" grpId="1" animBg="1"/>
      <p:bldP spid="5180" grpId="0" animBg="1"/>
      <p:bldP spid="5180" grpId="1" animBg="1"/>
      <p:bldP spid="5181" grpId="0" animBg="1"/>
      <p:bldP spid="5181" grpId="1" animBg="1"/>
      <p:bldP spid="2572" grpId="0" animBg="1"/>
      <p:bldP spid="5169" grpId="0" animBg="1"/>
      <p:bldP spid="5169" grpId="1" animBg="1"/>
      <p:bldP spid="5170" grpId="0" animBg="1"/>
      <p:bldP spid="5170" grpId="1" animBg="1"/>
      <p:bldP spid="5172" grpId="0" animBg="1"/>
      <p:bldP spid="5172" grpId="1" animBg="1"/>
      <p:bldP spid="5173" grpId="0" animBg="1"/>
      <p:bldP spid="517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0"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54475"/>
            <a:ext cx="12709720" cy="5840050"/>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82" name="Group 2481"/>
          <p:cNvGrpSpPr/>
          <p:nvPr/>
        </p:nvGrpSpPr>
        <p:grpSpPr>
          <a:xfrm>
            <a:off x="7785122" y="2705100"/>
            <a:ext cx="4467398" cy="4035231"/>
            <a:chOff x="7785122" y="2705100"/>
            <a:chExt cx="4467398" cy="4035231"/>
          </a:xfrm>
        </p:grpSpPr>
        <p:sp>
          <p:nvSpPr>
            <p:cNvPr id="2465" name="Rectangle 2464"/>
            <p:cNvSpPr/>
            <p:nvPr/>
          </p:nvSpPr>
          <p:spPr bwMode="auto">
            <a:xfrm>
              <a:off x="8618537" y="3365501"/>
              <a:ext cx="2760663" cy="3374830"/>
            </a:xfrm>
            <a:custGeom>
              <a:avLst/>
              <a:gdLst>
                <a:gd name="connsiteX0" fmla="*/ 0 w 3962401"/>
                <a:gd name="connsiteY0" fmla="*/ 0 h 3360932"/>
                <a:gd name="connsiteX1" fmla="*/ 3962401 w 3962401"/>
                <a:gd name="connsiteY1" fmla="*/ 0 h 3360932"/>
                <a:gd name="connsiteX2" fmla="*/ 3962401 w 3962401"/>
                <a:gd name="connsiteY2" fmla="*/ 3360932 h 3360932"/>
                <a:gd name="connsiteX3" fmla="*/ 0 w 3962401"/>
                <a:gd name="connsiteY3" fmla="*/ 3360932 h 3360932"/>
                <a:gd name="connsiteX4" fmla="*/ 0 w 3962401"/>
                <a:gd name="connsiteY4" fmla="*/ 0 h 3360932"/>
                <a:gd name="connsiteX0" fmla="*/ 457200 w 3962401"/>
                <a:gd name="connsiteY0" fmla="*/ 685800 h 3360932"/>
                <a:gd name="connsiteX1" fmla="*/ 3962401 w 3962401"/>
                <a:gd name="connsiteY1" fmla="*/ 0 h 3360932"/>
                <a:gd name="connsiteX2" fmla="*/ 3962401 w 3962401"/>
                <a:gd name="connsiteY2" fmla="*/ 3360932 h 3360932"/>
                <a:gd name="connsiteX3" fmla="*/ 0 w 3962401"/>
                <a:gd name="connsiteY3" fmla="*/ 3360932 h 3360932"/>
                <a:gd name="connsiteX4" fmla="*/ 457200 w 39624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25400 w 3505201"/>
                <a:gd name="connsiteY3" fmla="*/ 2598932 h 3360932"/>
                <a:gd name="connsiteX4" fmla="*/ 0 w 3505201"/>
                <a:gd name="connsiteY4" fmla="*/ 685800 h 3360932"/>
                <a:gd name="connsiteX0" fmla="*/ 0 w 3505201"/>
                <a:gd name="connsiteY0" fmla="*/ 685800 h 3360932"/>
                <a:gd name="connsiteX1" fmla="*/ 3505201 w 3505201"/>
                <a:gd name="connsiteY1" fmla="*/ 0 h 3360932"/>
                <a:gd name="connsiteX2" fmla="*/ 3505201 w 3505201"/>
                <a:gd name="connsiteY2" fmla="*/ 3360932 h 3360932"/>
                <a:gd name="connsiteX3" fmla="*/ 1655763 w 3505201"/>
                <a:gd name="connsiteY3" fmla="*/ 2949769 h 3360932"/>
                <a:gd name="connsiteX4" fmla="*/ 25400 w 3505201"/>
                <a:gd name="connsiteY4" fmla="*/ 2598932 h 3360932"/>
                <a:gd name="connsiteX5" fmla="*/ 0 w 3505201"/>
                <a:gd name="connsiteY5" fmla="*/ 685800 h 3360932"/>
                <a:gd name="connsiteX0" fmla="*/ 0 w 3505201"/>
                <a:gd name="connsiteY0" fmla="*/ 685800 h 3381569"/>
                <a:gd name="connsiteX1" fmla="*/ 3505201 w 3505201"/>
                <a:gd name="connsiteY1" fmla="*/ 0 h 3381569"/>
                <a:gd name="connsiteX2" fmla="*/ 3505201 w 3505201"/>
                <a:gd name="connsiteY2" fmla="*/ 3360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667001 w 3505201"/>
                <a:gd name="connsiteY2" fmla="*/ 2598932 h 3381569"/>
                <a:gd name="connsiteX3" fmla="*/ 1363663 w 3505201"/>
                <a:gd name="connsiteY3" fmla="*/ 3381569 h 3381569"/>
                <a:gd name="connsiteX4" fmla="*/ 25400 w 3505201"/>
                <a:gd name="connsiteY4" fmla="*/ 2598932 h 3381569"/>
                <a:gd name="connsiteX5" fmla="*/ 0 w 3505201"/>
                <a:gd name="connsiteY5" fmla="*/ 685800 h 3381569"/>
                <a:gd name="connsiteX0" fmla="*/ 0 w 3505201"/>
                <a:gd name="connsiteY0" fmla="*/ 685800 h 3381569"/>
                <a:gd name="connsiteX1" fmla="*/ 3505201 w 3505201"/>
                <a:gd name="connsiteY1" fmla="*/ 0 h 3381569"/>
                <a:gd name="connsiteX2" fmla="*/ 2925763 w 3505201"/>
                <a:gd name="connsiteY2" fmla="*/ 18321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2697163 w 3505201"/>
                <a:gd name="connsiteY2" fmla="*/ 2162369 h 3381569"/>
                <a:gd name="connsiteX3" fmla="*/ 2667001 w 3505201"/>
                <a:gd name="connsiteY3" fmla="*/ 2598932 h 3381569"/>
                <a:gd name="connsiteX4" fmla="*/ 1363663 w 3505201"/>
                <a:gd name="connsiteY4" fmla="*/ 3381569 h 3381569"/>
                <a:gd name="connsiteX5" fmla="*/ 25400 w 3505201"/>
                <a:gd name="connsiteY5" fmla="*/ 2598932 h 3381569"/>
                <a:gd name="connsiteX6" fmla="*/ 0 w 3505201"/>
                <a:gd name="connsiteY6" fmla="*/ 685800 h 3381569"/>
                <a:gd name="connsiteX0" fmla="*/ 0 w 3505201"/>
                <a:gd name="connsiteY0" fmla="*/ 685800 h 3381569"/>
                <a:gd name="connsiteX1" fmla="*/ 3505201 w 3505201"/>
                <a:gd name="connsiteY1" fmla="*/ 0 h 3381569"/>
                <a:gd name="connsiteX2" fmla="*/ 3027363 w 3505201"/>
                <a:gd name="connsiteY2" fmla="*/ 12606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3505201"/>
                <a:gd name="connsiteY0" fmla="*/ 685800 h 3381569"/>
                <a:gd name="connsiteX1" fmla="*/ 3505201 w 3505201"/>
                <a:gd name="connsiteY1" fmla="*/ 0 h 3381569"/>
                <a:gd name="connsiteX2" fmla="*/ 2722563 w 3505201"/>
                <a:gd name="connsiteY2" fmla="*/ 930469 h 3381569"/>
                <a:gd name="connsiteX3" fmla="*/ 2697163 w 3505201"/>
                <a:gd name="connsiteY3" fmla="*/ 2162369 h 3381569"/>
                <a:gd name="connsiteX4" fmla="*/ 2667001 w 3505201"/>
                <a:gd name="connsiteY4" fmla="*/ 2598932 h 3381569"/>
                <a:gd name="connsiteX5" fmla="*/ 1363663 w 3505201"/>
                <a:gd name="connsiteY5" fmla="*/ 3381569 h 3381569"/>
                <a:gd name="connsiteX6" fmla="*/ 25400 w 3505201"/>
                <a:gd name="connsiteY6" fmla="*/ 2598932 h 3381569"/>
                <a:gd name="connsiteX7" fmla="*/ 0 w 3505201"/>
                <a:gd name="connsiteY7" fmla="*/ 685800 h 3381569"/>
                <a:gd name="connsiteX0" fmla="*/ 0 w 2722563"/>
                <a:gd name="connsiteY0" fmla="*/ 635000 h 3330769"/>
                <a:gd name="connsiteX1" fmla="*/ 1384301 w 2722563"/>
                <a:gd name="connsiteY1" fmla="*/ 0 h 3330769"/>
                <a:gd name="connsiteX2" fmla="*/ 2722563 w 2722563"/>
                <a:gd name="connsiteY2" fmla="*/ 879669 h 3330769"/>
                <a:gd name="connsiteX3" fmla="*/ 2697163 w 2722563"/>
                <a:gd name="connsiteY3" fmla="*/ 2111569 h 3330769"/>
                <a:gd name="connsiteX4" fmla="*/ 2667001 w 2722563"/>
                <a:gd name="connsiteY4" fmla="*/ 2548132 h 3330769"/>
                <a:gd name="connsiteX5" fmla="*/ 1363663 w 2722563"/>
                <a:gd name="connsiteY5" fmla="*/ 3330769 h 3330769"/>
                <a:gd name="connsiteX6" fmla="*/ 25400 w 2722563"/>
                <a:gd name="connsiteY6" fmla="*/ 2548132 h 3330769"/>
                <a:gd name="connsiteX7" fmla="*/ 0 w 2722563"/>
                <a:gd name="connsiteY7" fmla="*/ 6350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548132 h 3330769"/>
                <a:gd name="connsiteX7" fmla="*/ 0 w 2760663"/>
                <a:gd name="connsiteY7" fmla="*/ 876300 h 3330769"/>
                <a:gd name="connsiteX0" fmla="*/ 0 w 2760663"/>
                <a:gd name="connsiteY0" fmla="*/ 876300 h 3330769"/>
                <a:gd name="connsiteX1" fmla="*/ 1422401 w 2760663"/>
                <a:gd name="connsiteY1" fmla="*/ 0 h 3330769"/>
                <a:gd name="connsiteX2" fmla="*/ 2760663 w 2760663"/>
                <a:gd name="connsiteY2" fmla="*/ 879669 h 3330769"/>
                <a:gd name="connsiteX3" fmla="*/ 2735263 w 2760663"/>
                <a:gd name="connsiteY3" fmla="*/ 2111569 h 3330769"/>
                <a:gd name="connsiteX4" fmla="*/ 2705101 w 2760663"/>
                <a:gd name="connsiteY4" fmla="*/ 2548132 h 3330769"/>
                <a:gd name="connsiteX5" fmla="*/ 1401763 w 2760663"/>
                <a:gd name="connsiteY5" fmla="*/ 3330769 h 3330769"/>
                <a:gd name="connsiteX6" fmla="*/ 63500 w 2760663"/>
                <a:gd name="connsiteY6" fmla="*/ 2484632 h 3330769"/>
                <a:gd name="connsiteX7" fmla="*/ 0 w 2760663"/>
                <a:gd name="connsiteY7" fmla="*/ 876300 h 33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0663" h="3330769">
                  <a:moveTo>
                    <a:pt x="0" y="876300"/>
                  </a:moveTo>
                  <a:lnTo>
                    <a:pt x="1422401" y="0"/>
                  </a:lnTo>
                  <a:lnTo>
                    <a:pt x="2760663" y="879669"/>
                  </a:lnTo>
                  <a:lnTo>
                    <a:pt x="2735263" y="2111569"/>
                  </a:lnTo>
                  <a:lnTo>
                    <a:pt x="2705101" y="2548132"/>
                  </a:lnTo>
                  <a:lnTo>
                    <a:pt x="1401763" y="3330769"/>
                  </a:lnTo>
                  <a:lnTo>
                    <a:pt x="63500" y="2484632"/>
                  </a:lnTo>
                  <a:lnTo>
                    <a:pt x="0" y="87630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64" name="Freeform 12"/>
            <p:cNvSpPr>
              <a:spLocks noChangeAspect="1" noEditPoints="1"/>
            </p:cNvSpPr>
            <p:nvPr/>
          </p:nvSpPr>
          <p:spPr bwMode="auto">
            <a:xfrm>
              <a:off x="7785122" y="2705100"/>
              <a:ext cx="4467398" cy="3988874"/>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chemeClr val="accent1"/>
            </a:solidFill>
          </p:spPr>
          <p:txBody>
            <a:bodyPr vert="horz" wrap="square" lIns="91440" tIns="45720" rIns="91440" bIns="45720" numCol="1" anchor="t" anchorCtr="0" compatLnSpc="1">
              <a:prstTxWarp prst="textNoShape">
                <a:avLst/>
              </a:prstTxWarp>
            </a:bodyPr>
            <a:lstStyle/>
            <a:p>
              <a:endParaRPr lang="en-US"/>
            </a:p>
          </p:txBody>
        </p:sp>
      </p:grpSp>
      <p:sp>
        <p:nvSpPr>
          <p:cNvPr id="2466" name="TextBox 2465"/>
          <p:cNvSpPr txBox="1"/>
          <p:nvPr/>
        </p:nvSpPr>
        <p:spPr>
          <a:xfrm>
            <a:off x="8646428" y="1783305"/>
            <a:ext cx="2744787" cy="794064"/>
          </a:xfrm>
          <a:prstGeom prst="rect">
            <a:avLst/>
          </a:prstGeom>
          <a:noFill/>
        </p:spPr>
        <p:txBody>
          <a:bodyPr wrap="square" lIns="182880" tIns="146304" rIns="182880" bIns="146304" rtlCol="0">
            <a:spAutoFit/>
          </a:bodyPr>
          <a:lstStyle/>
          <a:p>
            <a:pPr algn="ctr">
              <a:lnSpc>
                <a:spcPct val="90000"/>
              </a:lnSpc>
            </a:pPr>
            <a:r>
              <a:rPr lang="en-US" sz="3600" spc="-50" dirty="0" smtClean="0">
                <a:gradFill>
                  <a:gsLst>
                    <a:gs pos="2917">
                      <a:schemeClr val="tx2"/>
                    </a:gs>
                    <a:gs pos="30000">
                      <a:schemeClr val="tx2"/>
                    </a:gs>
                  </a:gsLst>
                  <a:lin ang="5400000" scaled="0"/>
                </a:gradFill>
                <a:latin typeface="+mj-lt"/>
              </a:rPr>
              <a:t>Apps</a:t>
            </a: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12" name="TextBox 11"/>
          <p:cNvSpPr txBox="1"/>
          <p:nvPr/>
        </p:nvSpPr>
        <p:spPr>
          <a:xfrm>
            <a:off x="9972520" y="4528156"/>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table</a:t>
            </a:r>
          </a:p>
        </p:txBody>
      </p:sp>
      <p:sp>
        <p:nvSpPr>
          <p:cNvPr id="5162" name="TextBox 5161"/>
          <p:cNvSpPr txBox="1"/>
          <p:nvPr/>
        </p:nvSpPr>
        <p:spPr>
          <a:xfrm>
            <a:off x="9394333" y="4478997"/>
            <a:ext cx="866504" cy="469552"/>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cloud </a:t>
            </a:r>
            <a:br>
              <a:rPr lang="en-US" sz="800" spc="-50" dirty="0" smtClean="0">
                <a:gradFill>
                  <a:gsLst>
                    <a:gs pos="2917">
                      <a:srgbClr val="000000"/>
                    </a:gs>
                    <a:gs pos="30000">
                      <a:srgbClr val="000000"/>
                    </a:gs>
                  </a:gsLst>
                  <a:lin ang="5400000" scaled="0"/>
                </a:gradFill>
              </a:rPr>
            </a:br>
            <a:r>
              <a:rPr lang="en-US" sz="800" spc="-50" dirty="0" smtClean="0">
                <a:gradFill>
                  <a:gsLst>
                    <a:gs pos="2917">
                      <a:srgbClr val="000000"/>
                    </a:gs>
                    <a:gs pos="30000">
                      <a:srgbClr val="000000"/>
                    </a:gs>
                  </a:gsLst>
                  <a:lin ang="5400000" scaled="0"/>
                </a:gradFill>
              </a:rPr>
              <a:t>services</a:t>
            </a:r>
          </a:p>
        </p:txBody>
      </p:sp>
      <p:sp>
        <p:nvSpPr>
          <p:cNvPr id="5163" name="TextBox 5162"/>
          <p:cNvSpPr txBox="1"/>
          <p:nvPr/>
        </p:nvSpPr>
        <p:spPr>
          <a:xfrm>
            <a:off x="9382015"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caching</a:t>
            </a:r>
          </a:p>
        </p:txBody>
      </p:sp>
      <p:sp>
        <p:nvSpPr>
          <p:cNvPr id="5165" name="TextBox 5164"/>
          <p:cNvSpPr txBox="1"/>
          <p:nvPr/>
        </p:nvSpPr>
        <p:spPr>
          <a:xfrm>
            <a:off x="9960904" y="3943728"/>
            <a:ext cx="866504" cy="383375"/>
          </a:xfrm>
          <a:prstGeom prst="rect">
            <a:avLst/>
          </a:prstGeom>
          <a:noFill/>
        </p:spPr>
        <p:txBody>
          <a:bodyPr wrap="square" lIns="182880" tIns="146304" rIns="182880" bIns="146304" rtlCol="0">
            <a:spAutoFit/>
          </a:bodyPr>
          <a:lstStyle/>
          <a:p>
            <a:pPr>
              <a:lnSpc>
                <a:spcPct val="70000"/>
              </a:lnSpc>
            </a:pPr>
            <a:r>
              <a:rPr lang="en-US" sz="800" spc="-50" dirty="0" smtClean="0">
                <a:gradFill>
                  <a:gsLst>
                    <a:gs pos="2917">
                      <a:srgbClr val="000000"/>
                    </a:gs>
                    <a:gs pos="30000">
                      <a:srgbClr val="000000"/>
                    </a:gs>
                  </a:gsLst>
                  <a:lin ang="5400000" scaled="0"/>
                </a:gradFill>
              </a:rPr>
              <a:t>identity</a:t>
            </a: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3" name="Picture 52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pic>
        <p:nvPicPr>
          <p:cNvPr id="5235" name="Picture 5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1"/>
          <a:stretch>
            <a:fillRect/>
          </a:stretch>
        </p:blipFill>
        <p:spPr>
          <a:xfrm>
            <a:off x="2858309" y="1679339"/>
            <a:ext cx="447765" cy="378933"/>
          </a:xfrm>
          <a:prstGeom prst="rect">
            <a:avLst/>
          </a:prstGeom>
          <a:noFill/>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pic>
        <p:nvPicPr>
          <p:cNvPr id="524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grpSp>
        <p:nvGrpSpPr>
          <p:cNvPr id="5284" name="Group 5283"/>
          <p:cNvGrpSpPr/>
          <p:nvPr/>
        </p:nvGrpSpPr>
        <p:grpSpPr>
          <a:xfrm>
            <a:off x="2691981" y="1646896"/>
            <a:ext cx="832104" cy="832576"/>
            <a:chOff x="2844381" y="1799296"/>
            <a:chExt cx="832104" cy="832576"/>
          </a:xfrm>
        </p:grpSpPr>
        <p:pic>
          <p:nvPicPr>
            <p:cNvPr id="5285" name="Picture 5284"/>
            <p:cNvPicPr>
              <a:picLocks noChangeAspect="1"/>
            </p:cNvPicPr>
            <p:nvPr/>
          </p:nvPicPr>
          <p:blipFill>
            <a:blip r:embed="rId11">
              <a:lum bright="-100000"/>
            </a:blip>
            <a:stretch>
              <a:fillRect/>
            </a:stretch>
          </p:blipFill>
          <p:spPr>
            <a:xfrm>
              <a:off x="3010709" y="1831739"/>
              <a:ext cx="447765" cy="378933"/>
            </a:xfrm>
            <a:prstGeom prst="rect">
              <a:avLst/>
            </a:prstGeom>
            <a:noFill/>
          </p:spPr>
        </p:pic>
        <p:sp>
          <p:nvSpPr>
            <p:cNvPr id="5286" name="L-Shape 5285"/>
            <p:cNvSpPr/>
            <p:nvPr/>
          </p:nvSpPr>
          <p:spPr bwMode="auto">
            <a:xfrm flipV="1">
              <a:off x="2844381" y="1799296"/>
              <a:ext cx="832104" cy="832576"/>
            </a:xfrm>
            <a:prstGeom prst="corner">
              <a:avLst>
                <a:gd name="adj1" fmla="val 26104"/>
                <a:gd name="adj2" fmla="val 9173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87" name="Group 5286"/>
          <p:cNvGrpSpPr/>
          <p:nvPr/>
        </p:nvGrpSpPr>
        <p:grpSpPr>
          <a:xfrm>
            <a:off x="3650914" y="1646896"/>
            <a:ext cx="860880" cy="825944"/>
            <a:chOff x="3803314" y="1799296"/>
            <a:chExt cx="860880" cy="825944"/>
          </a:xfrm>
        </p:grpSpPr>
        <p:pic>
          <p:nvPicPr>
            <p:cNvPr id="5288" name="Picture 5287"/>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80283" y="1857050"/>
              <a:ext cx="431850" cy="428014"/>
            </a:xfrm>
            <a:prstGeom prst="rect">
              <a:avLst/>
            </a:prstGeom>
          </p:spPr>
        </p:pic>
        <p:sp>
          <p:nvSpPr>
            <p:cNvPr id="5289" name="L-Shape 5288"/>
            <p:cNvSpPr/>
            <p:nvPr/>
          </p:nvSpPr>
          <p:spPr bwMode="auto">
            <a:xfrm>
              <a:off x="3803314" y="1799296"/>
              <a:ext cx="860880" cy="825944"/>
            </a:xfrm>
            <a:prstGeom prst="corner">
              <a:avLst>
                <a:gd name="adj1" fmla="val 38444"/>
                <a:gd name="adj2" fmla="val 7330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0" name="Group 5289"/>
          <p:cNvGrpSpPr/>
          <p:nvPr/>
        </p:nvGrpSpPr>
        <p:grpSpPr>
          <a:xfrm>
            <a:off x="4337997" y="1646896"/>
            <a:ext cx="991104" cy="825944"/>
            <a:chOff x="4490397" y="1799296"/>
            <a:chExt cx="991104" cy="825944"/>
          </a:xfrm>
        </p:grpSpPr>
        <p:pic>
          <p:nvPicPr>
            <p:cNvPr id="5291" name="Picture 7" descr="C:\Users\Jonahs\Dropbox\Projects SCOTT\MEET Windows Azure\source\Background\tile-icon-identity.png"/>
            <p:cNvPicPr>
              <a:picLocks noChangeAspect="1" noChangeArrowheads="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15290" y="18963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92" name="L-Shape 5291"/>
            <p:cNvSpPr/>
            <p:nvPr/>
          </p:nvSpPr>
          <p:spPr bwMode="auto">
            <a:xfrm flipH="1" flipV="1">
              <a:off x="4490397" y="1799296"/>
              <a:ext cx="991104" cy="825944"/>
            </a:xfrm>
            <a:prstGeom prst="corner">
              <a:avLst>
                <a:gd name="adj1" fmla="val 47670"/>
                <a:gd name="adj2" fmla="val 82321"/>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5293" name="Group 5292"/>
          <p:cNvGrpSpPr/>
          <p:nvPr/>
        </p:nvGrpSpPr>
        <p:grpSpPr>
          <a:xfrm>
            <a:off x="4511793" y="3689699"/>
            <a:ext cx="820704" cy="859216"/>
            <a:chOff x="4664193" y="3842099"/>
            <a:chExt cx="820704" cy="859216"/>
          </a:xfrm>
        </p:grpSpPr>
        <p:pic>
          <p:nvPicPr>
            <p:cNvPr id="5294" name="Picture 2" descr="C:\Users\Jonahs\Dropbox\Projects SCOTT\MEET Windows Azure\source\Background\tile-icon-storage.png"/>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98098" y="3918095"/>
              <a:ext cx="410039" cy="410097"/>
            </a:xfrm>
            <a:prstGeom prst="rect">
              <a:avLst/>
            </a:prstGeom>
            <a:noFill/>
            <a:extLst>
              <a:ext uri="{909E8E84-426E-40DD-AFC4-6F175D3DCCD1}">
                <a14:hiddenFill xmlns:a14="http://schemas.microsoft.com/office/drawing/2010/main">
                  <a:solidFill>
                    <a:srgbClr val="FFFFFF"/>
                  </a:solidFill>
                </a14:hiddenFill>
              </a:ext>
            </a:extLst>
          </p:spPr>
        </p:pic>
        <p:sp>
          <p:nvSpPr>
            <p:cNvPr id="5295" name="L-Shape 5294"/>
            <p:cNvSpPr/>
            <p:nvPr/>
          </p:nvSpPr>
          <p:spPr bwMode="auto">
            <a:xfrm flipH="1">
              <a:off x="4664193" y="3842099"/>
              <a:ext cx="820704" cy="859216"/>
            </a:xfrm>
            <a:prstGeom prst="corner">
              <a:avLst>
                <a:gd name="adj1" fmla="val 67291"/>
                <a:gd name="adj2" fmla="val 9007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62314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66"/>
                                        </p:tgtEl>
                                        <p:attrNameLst>
                                          <p:attrName>style.visibility</p:attrName>
                                        </p:attrNameLst>
                                      </p:cBhvr>
                                      <p:to>
                                        <p:strVal val="visible"/>
                                      </p:to>
                                    </p:set>
                                    <p:animEffect transition="in" filter="fade">
                                      <p:cBhvr>
                                        <p:cTn id="7" dur="500"/>
                                        <p:tgtEl>
                                          <p:spTgt spid="2466"/>
                                        </p:tgtEl>
                                      </p:cBhvr>
                                    </p:animEffect>
                                  </p:childTnLst>
                                </p:cTn>
                              </p:par>
                              <p:par>
                                <p:cTn id="8" presetID="53" presetClass="entr" presetSubtype="16" fill="hold" nodeType="withEffect">
                                  <p:stCondLst>
                                    <p:cond delay="500"/>
                                  </p:stCondLst>
                                  <p:childTnLst>
                                    <p:set>
                                      <p:cBhvr>
                                        <p:cTn id="9" dur="1" fill="hold">
                                          <p:stCondLst>
                                            <p:cond delay="0"/>
                                          </p:stCondLst>
                                        </p:cTn>
                                        <p:tgtEl>
                                          <p:spTgt spid="2482"/>
                                        </p:tgtEl>
                                        <p:attrNameLst>
                                          <p:attrName>style.visibility</p:attrName>
                                        </p:attrNameLst>
                                      </p:cBhvr>
                                      <p:to>
                                        <p:strVal val="visible"/>
                                      </p:to>
                                    </p:set>
                                    <p:anim calcmode="lin" valueType="num">
                                      <p:cBhvr>
                                        <p:cTn id="10" dur="250" fill="hold"/>
                                        <p:tgtEl>
                                          <p:spTgt spid="2482"/>
                                        </p:tgtEl>
                                        <p:attrNameLst>
                                          <p:attrName>ppt_w</p:attrName>
                                        </p:attrNameLst>
                                      </p:cBhvr>
                                      <p:tavLst>
                                        <p:tav tm="0">
                                          <p:val>
                                            <p:fltVal val="0"/>
                                          </p:val>
                                        </p:tav>
                                        <p:tav tm="100000">
                                          <p:val>
                                            <p:strVal val="#ppt_w"/>
                                          </p:val>
                                        </p:tav>
                                      </p:tavLst>
                                    </p:anim>
                                    <p:anim calcmode="lin" valueType="num">
                                      <p:cBhvr>
                                        <p:cTn id="11" dur="250" fill="hold"/>
                                        <p:tgtEl>
                                          <p:spTgt spid="2482"/>
                                        </p:tgtEl>
                                        <p:attrNameLst>
                                          <p:attrName>ppt_h</p:attrName>
                                        </p:attrNameLst>
                                      </p:cBhvr>
                                      <p:tavLst>
                                        <p:tav tm="0">
                                          <p:val>
                                            <p:fltVal val="0"/>
                                          </p:val>
                                        </p:tav>
                                        <p:tav tm="100000">
                                          <p:val>
                                            <p:strVal val="#ppt_h"/>
                                          </p:val>
                                        </p:tav>
                                      </p:tavLst>
                                    </p:anim>
                                    <p:animEffect transition="in" filter="fade">
                                      <p:cBhvr>
                                        <p:cTn id="12" dur="250"/>
                                        <p:tgtEl>
                                          <p:spTgt spid="2482"/>
                                        </p:tgtEl>
                                      </p:cBhvr>
                                    </p:animEffect>
                                  </p:childTnLst>
                                </p:cTn>
                              </p:par>
                              <p:par>
                                <p:cTn id="13" presetID="6" presetClass="emph" presetSubtype="0" decel="100000" fill="hold" nodeType="withEffect">
                                  <p:stCondLst>
                                    <p:cond delay="700"/>
                                  </p:stCondLst>
                                  <p:childTnLst>
                                    <p:animScale>
                                      <p:cBhvr>
                                        <p:cTn id="14" dur="250" fill="hold"/>
                                        <p:tgtEl>
                                          <p:spTgt spid="2482"/>
                                        </p:tgtEl>
                                      </p:cBhvr>
                                      <p:by x="110000" y="110000"/>
                                    </p:animScale>
                                  </p:childTnLst>
                                </p:cTn>
                              </p:par>
                              <p:par>
                                <p:cTn id="15" presetID="6" presetClass="emph" presetSubtype="0" decel="100000" fill="hold" nodeType="withEffect">
                                  <p:stCondLst>
                                    <p:cond delay="800"/>
                                  </p:stCondLst>
                                  <p:childTnLst>
                                    <p:animScale>
                                      <p:cBhvr>
                                        <p:cTn id="16" dur="250" fill="hold"/>
                                        <p:tgtEl>
                                          <p:spTgt spid="2482"/>
                                        </p:tgtEl>
                                      </p:cBhvr>
                                      <p:by x="91000" y="91000"/>
                                    </p:animScale>
                                  </p:childTnLst>
                                </p:cTn>
                              </p:par>
                              <p:par>
                                <p:cTn id="17" presetID="10" presetClass="entr" presetSubtype="0" fill="hold" nodeType="withEffect">
                                  <p:stCondLst>
                                    <p:cond delay="1000"/>
                                  </p:stCondLst>
                                  <p:childTnLst>
                                    <p:set>
                                      <p:cBhvr>
                                        <p:cTn id="18" dur="1" fill="hold">
                                          <p:stCondLst>
                                            <p:cond delay="0"/>
                                          </p:stCondLst>
                                        </p:cTn>
                                        <p:tgtEl>
                                          <p:spTgt spid="5287"/>
                                        </p:tgtEl>
                                        <p:attrNameLst>
                                          <p:attrName>style.visibility</p:attrName>
                                        </p:attrNameLst>
                                      </p:cBhvr>
                                      <p:to>
                                        <p:strVal val="visible"/>
                                      </p:to>
                                    </p:set>
                                    <p:animEffect transition="in" filter="fade">
                                      <p:cBhvr>
                                        <p:cTn id="19" dur="350"/>
                                        <p:tgtEl>
                                          <p:spTgt spid="5287"/>
                                        </p:tgtEl>
                                      </p:cBhvr>
                                    </p:animEffect>
                                  </p:childTnLst>
                                </p:cTn>
                              </p:par>
                              <p:par>
                                <p:cTn id="20" presetID="10" presetClass="entr" presetSubtype="0" fill="hold" nodeType="withEffect">
                                  <p:stCondLst>
                                    <p:cond delay="1000"/>
                                  </p:stCondLst>
                                  <p:childTnLst>
                                    <p:set>
                                      <p:cBhvr>
                                        <p:cTn id="21" dur="1" fill="hold">
                                          <p:stCondLst>
                                            <p:cond delay="0"/>
                                          </p:stCondLst>
                                        </p:cTn>
                                        <p:tgtEl>
                                          <p:spTgt spid="5284"/>
                                        </p:tgtEl>
                                        <p:attrNameLst>
                                          <p:attrName>style.visibility</p:attrName>
                                        </p:attrNameLst>
                                      </p:cBhvr>
                                      <p:to>
                                        <p:strVal val="visible"/>
                                      </p:to>
                                    </p:set>
                                    <p:animEffect transition="in" filter="fade">
                                      <p:cBhvr>
                                        <p:cTn id="22" dur="350"/>
                                        <p:tgtEl>
                                          <p:spTgt spid="5284"/>
                                        </p:tgtEl>
                                      </p:cBhvr>
                                    </p:animEffect>
                                  </p:childTnLst>
                                </p:cTn>
                              </p:par>
                              <p:par>
                                <p:cTn id="23" presetID="10" presetClass="entr" presetSubtype="0" fill="hold" nodeType="withEffect">
                                  <p:stCondLst>
                                    <p:cond delay="1000"/>
                                  </p:stCondLst>
                                  <p:childTnLst>
                                    <p:set>
                                      <p:cBhvr>
                                        <p:cTn id="24" dur="1" fill="hold">
                                          <p:stCondLst>
                                            <p:cond delay="0"/>
                                          </p:stCondLst>
                                        </p:cTn>
                                        <p:tgtEl>
                                          <p:spTgt spid="5290"/>
                                        </p:tgtEl>
                                        <p:attrNameLst>
                                          <p:attrName>style.visibility</p:attrName>
                                        </p:attrNameLst>
                                      </p:cBhvr>
                                      <p:to>
                                        <p:strVal val="visible"/>
                                      </p:to>
                                    </p:set>
                                    <p:animEffect transition="in" filter="fade">
                                      <p:cBhvr>
                                        <p:cTn id="25" dur="350"/>
                                        <p:tgtEl>
                                          <p:spTgt spid="5290"/>
                                        </p:tgtEl>
                                      </p:cBhvr>
                                    </p:animEffect>
                                  </p:childTnLst>
                                </p:cTn>
                              </p:par>
                              <p:par>
                                <p:cTn id="26" presetID="10" presetClass="entr" presetSubtype="0" fill="hold" nodeType="withEffect">
                                  <p:stCondLst>
                                    <p:cond delay="1000"/>
                                  </p:stCondLst>
                                  <p:childTnLst>
                                    <p:set>
                                      <p:cBhvr>
                                        <p:cTn id="27" dur="1" fill="hold">
                                          <p:stCondLst>
                                            <p:cond delay="0"/>
                                          </p:stCondLst>
                                        </p:cTn>
                                        <p:tgtEl>
                                          <p:spTgt spid="5293"/>
                                        </p:tgtEl>
                                        <p:attrNameLst>
                                          <p:attrName>style.visibility</p:attrName>
                                        </p:attrNameLst>
                                      </p:cBhvr>
                                      <p:to>
                                        <p:strVal val="visible"/>
                                      </p:to>
                                    </p:set>
                                    <p:animEffect transition="in" filter="fade">
                                      <p:cBhvr>
                                        <p:cTn id="28" dur="350"/>
                                        <p:tgtEl>
                                          <p:spTgt spid="5293"/>
                                        </p:tgtEl>
                                      </p:cBhvr>
                                    </p:animEffect>
                                  </p:childTnLst>
                                </p:cTn>
                              </p:par>
                              <p:par>
                                <p:cTn id="29" presetID="10" presetClass="exit" presetSubtype="0" fill="hold" nodeType="withEffect">
                                  <p:stCondLst>
                                    <p:cond delay="1000"/>
                                  </p:stCondLst>
                                  <p:childTnLst>
                                    <p:animEffect transition="out" filter="fade">
                                      <p:cBhvr>
                                        <p:cTn id="30" dur="350"/>
                                        <p:tgtEl>
                                          <p:spTgt spid="5213"/>
                                        </p:tgtEl>
                                      </p:cBhvr>
                                    </p:animEffect>
                                    <p:set>
                                      <p:cBhvr>
                                        <p:cTn id="31" dur="1" fill="hold">
                                          <p:stCondLst>
                                            <p:cond delay="349"/>
                                          </p:stCondLst>
                                        </p:cTn>
                                        <p:tgtEl>
                                          <p:spTgt spid="5213"/>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350"/>
                                        <p:tgtEl>
                                          <p:spTgt spid="5215"/>
                                        </p:tgtEl>
                                      </p:cBhvr>
                                    </p:animEffect>
                                    <p:set>
                                      <p:cBhvr>
                                        <p:cTn id="34" dur="1" fill="hold">
                                          <p:stCondLst>
                                            <p:cond delay="349"/>
                                          </p:stCondLst>
                                        </p:cTn>
                                        <p:tgtEl>
                                          <p:spTgt spid="5215"/>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350"/>
                                        <p:tgtEl>
                                          <p:spTgt spid="5239"/>
                                        </p:tgtEl>
                                      </p:cBhvr>
                                    </p:animEffect>
                                    <p:set>
                                      <p:cBhvr>
                                        <p:cTn id="37" dur="1" fill="hold">
                                          <p:stCondLst>
                                            <p:cond delay="349"/>
                                          </p:stCondLst>
                                        </p:cTn>
                                        <p:tgtEl>
                                          <p:spTgt spid="5239"/>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350"/>
                                        <p:tgtEl>
                                          <p:spTgt spid="5253"/>
                                        </p:tgtEl>
                                      </p:cBhvr>
                                    </p:animEffect>
                                    <p:set>
                                      <p:cBhvr>
                                        <p:cTn id="40" dur="1" fill="hold">
                                          <p:stCondLst>
                                            <p:cond delay="349"/>
                                          </p:stCondLst>
                                        </p:cTn>
                                        <p:tgtEl>
                                          <p:spTgt spid="525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13"/>
                                        </p:tgtEl>
                                        <p:attrNameLst>
                                          <p:attrName>style.visibility</p:attrName>
                                        </p:attrNameLst>
                                      </p:cBhvr>
                                      <p:to>
                                        <p:strVal val="visible"/>
                                      </p:to>
                                    </p:set>
                                    <p:animEffect transition="in" filter="fade">
                                      <p:cBhvr>
                                        <p:cTn id="45" dur="200"/>
                                        <p:tgtEl>
                                          <p:spTgt spid="5213"/>
                                        </p:tgtEl>
                                      </p:cBhvr>
                                    </p:animEffect>
                                  </p:childTnLst>
                                </p:cTn>
                              </p:par>
                              <p:par>
                                <p:cTn id="46" presetID="10" presetClass="entr" presetSubtype="0" fill="hold" nodeType="withEffect">
                                  <p:stCondLst>
                                    <p:cond delay="0"/>
                                  </p:stCondLst>
                                  <p:childTnLst>
                                    <p:set>
                                      <p:cBhvr>
                                        <p:cTn id="47" dur="1" fill="hold">
                                          <p:stCondLst>
                                            <p:cond delay="0"/>
                                          </p:stCondLst>
                                        </p:cTn>
                                        <p:tgtEl>
                                          <p:spTgt spid="5215"/>
                                        </p:tgtEl>
                                        <p:attrNameLst>
                                          <p:attrName>style.visibility</p:attrName>
                                        </p:attrNameLst>
                                      </p:cBhvr>
                                      <p:to>
                                        <p:strVal val="visible"/>
                                      </p:to>
                                    </p:set>
                                    <p:animEffect transition="in" filter="fade">
                                      <p:cBhvr>
                                        <p:cTn id="48" dur="200"/>
                                        <p:tgtEl>
                                          <p:spTgt spid="5215"/>
                                        </p:tgtEl>
                                      </p:cBhvr>
                                    </p:animEffect>
                                  </p:childTnLst>
                                </p:cTn>
                              </p:par>
                              <p:par>
                                <p:cTn id="49" presetID="10" presetClass="entr" presetSubtype="0" fill="hold" nodeType="withEffect">
                                  <p:stCondLst>
                                    <p:cond delay="0"/>
                                  </p:stCondLst>
                                  <p:childTnLst>
                                    <p:set>
                                      <p:cBhvr>
                                        <p:cTn id="50" dur="1" fill="hold">
                                          <p:stCondLst>
                                            <p:cond delay="0"/>
                                          </p:stCondLst>
                                        </p:cTn>
                                        <p:tgtEl>
                                          <p:spTgt spid="5239"/>
                                        </p:tgtEl>
                                        <p:attrNameLst>
                                          <p:attrName>style.visibility</p:attrName>
                                        </p:attrNameLst>
                                      </p:cBhvr>
                                      <p:to>
                                        <p:strVal val="visible"/>
                                      </p:to>
                                    </p:set>
                                    <p:animEffect transition="in" filter="fade">
                                      <p:cBhvr>
                                        <p:cTn id="51" dur="200"/>
                                        <p:tgtEl>
                                          <p:spTgt spid="5239"/>
                                        </p:tgtEl>
                                      </p:cBhvr>
                                    </p:animEffect>
                                  </p:childTnLst>
                                </p:cTn>
                              </p:par>
                              <p:par>
                                <p:cTn id="52" presetID="10" presetClass="entr" presetSubtype="0" fill="hold" nodeType="withEffect">
                                  <p:stCondLst>
                                    <p:cond delay="0"/>
                                  </p:stCondLst>
                                  <p:childTnLst>
                                    <p:set>
                                      <p:cBhvr>
                                        <p:cTn id="53" dur="1" fill="hold">
                                          <p:stCondLst>
                                            <p:cond delay="0"/>
                                          </p:stCondLst>
                                        </p:cTn>
                                        <p:tgtEl>
                                          <p:spTgt spid="5253"/>
                                        </p:tgtEl>
                                        <p:attrNameLst>
                                          <p:attrName>style.visibility</p:attrName>
                                        </p:attrNameLst>
                                      </p:cBhvr>
                                      <p:to>
                                        <p:strVal val="visible"/>
                                      </p:to>
                                    </p:set>
                                    <p:animEffect transition="in" filter="fade">
                                      <p:cBhvr>
                                        <p:cTn id="54" dur="200"/>
                                        <p:tgtEl>
                                          <p:spTgt spid="5253"/>
                                        </p:tgtEl>
                                      </p:cBhvr>
                                    </p:animEffect>
                                  </p:childTnLst>
                                </p:cTn>
                              </p:par>
                              <p:par>
                                <p:cTn id="55" presetID="6" presetClass="emph" presetSubtype="0" decel="100000" fill="hold" nodeType="withEffect">
                                  <p:stCondLst>
                                    <p:cond delay="0"/>
                                  </p:stCondLst>
                                  <p:childTnLst>
                                    <p:animScale>
                                      <p:cBhvr>
                                        <p:cTn id="56" dur="1000" fill="hold"/>
                                        <p:tgtEl>
                                          <p:spTgt spid="5287"/>
                                        </p:tgtEl>
                                      </p:cBhvr>
                                      <p:by x="66000" y="66000"/>
                                    </p:animScale>
                                  </p:childTnLst>
                                </p:cTn>
                              </p:par>
                              <p:par>
                                <p:cTn id="57" presetID="6" presetClass="emph" presetSubtype="0" decel="100000" fill="hold" nodeType="withEffect">
                                  <p:stCondLst>
                                    <p:cond delay="0"/>
                                  </p:stCondLst>
                                  <p:childTnLst>
                                    <p:animScale>
                                      <p:cBhvr>
                                        <p:cTn id="58" dur="1000" fill="hold"/>
                                        <p:tgtEl>
                                          <p:spTgt spid="5284"/>
                                        </p:tgtEl>
                                      </p:cBhvr>
                                      <p:by x="64000" y="64000"/>
                                    </p:animScale>
                                  </p:childTnLst>
                                </p:cTn>
                              </p:par>
                              <p:par>
                                <p:cTn id="59" presetID="6" presetClass="emph" presetSubtype="0" decel="100000" fill="hold" nodeType="withEffect">
                                  <p:stCondLst>
                                    <p:cond delay="0"/>
                                  </p:stCondLst>
                                  <p:childTnLst>
                                    <p:animScale>
                                      <p:cBhvr>
                                        <p:cTn id="60" dur="1000" fill="hold"/>
                                        <p:tgtEl>
                                          <p:spTgt spid="5290"/>
                                        </p:tgtEl>
                                      </p:cBhvr>
                                      <p:by x="64000" y="64000"/>
                                    </p:animScale>
                                  </p:childTnLst>
                                </p:cTn>
                              </p:par>
                              <p:par>
                                <p:cTn id="61" presetID="6" presetClass="emph" presetSubtype="0" decel="100000" fill="hold" nodeType="withEffect">
                                  <p:stCondLst>
                                    <p:cond delay="0"/>
                                  </p:stCondLst>
                                  <p:childTnLst>
                                    <p:animScale>
                                      <p:cBhvr>
                                        <p:cTn id="62" dur="1000" fill="hold"/>
                                        <p:tgtEl>
                                          <p:spTgt spid="5293"/>
                                        </p:tgtEl>
                                      </p:cBhvr>
                                      <p:by x="63000" y="63000"/>
                                    </p:animScale>
                                  </p:childTnLst>
                                </p:cTn>
                              </p:par>
                              <p:par>
                                <p:cTn id="63" presetID="42" presetClass="path" presetSubtype="0" decel="100000" fill="hold" nodeType="withEffect">
                                  <p:stCondLst>
                                    <p:cond delay="0"/>
                                  </p:stCondLst>
                                  <p:childTnLst>
                                    <p:animMotion origin="layout" path="M -4.83533E-6 -1.31185E-6 L 0.4557 0.27644 " pathEditMode="relative" rAng="0" ptsTypes="AA">
                                      <p:cBhvr>
                                        <p:cTn id="64" dur="1000" fill="hold"/>
                                        <p:tgtEl>
                                          <p:spTgt spid="5287"/>
                                        </p:tgtEl>
                                        <p:attrNameLst>
                                          <p:attrName>ppt_x</p:attrName>
                                          <p:attrName>ppt_y</p:attrName>
                                        </p:attrNameLst>
                                      </p:cBhvr>
                                      <p:rCtr x="22824" y="13845"/>
                                    </p:animMotion>
                                  </p:childTnLst>
                                </p:cTn>
                              </p:par>
                              <p:par>
                                <p:cTn id="65" presetID="42" presetClass="path" presetSubtype="0" decel="100000" fill="hold" nodeType="withEffect">
                                  <p:stCondLst>
                                    <p:cond delay="0"/>
                                  </p:stCondLst>
                                  <p:childTnLst>
                                    <p:animMotion origin="layout" path="M 3.82436E-6 4.76169E-6 L 0.53331 0.35701 " pathEditMode="relative" rAng="0" ptsTypes="AA">
                                      <p:cBhvr>
                                        <p:cTn id="66" dur="1000" fill="hold"/>
                                        <p:tgtEl>
                                          <p:spTgt spid="5284"/>
                                        </p:tgtEl>
                                        <p:attrNameLst>
                                          <p:attrName>ppt_x</p:attrName>
                                          <p:attrName>ppt_y</p:attrName>
                                        </p:attrNameLst>
                                      </p:cBhvr>
                                      <p:rCtr x="26666" y="17839"/>
                                    </p:animMotion>
                                  </p:childTnLst>
                                </p:cTn>
                              </p:par>
                              <p:par>
                                <p:cTn id="67" presetID="42" presetClass="path" presetSubtype="0" decel="100000" fill="hold" nodeType="withEffect">
                                  <p:stCondLst>
                                    <p:cond delay="0"/>
                                  </p:stCondLst>
                                  <p:childTnLst>
                                    <p:animMotion origin="layout" path="M -3.24228E-7 -1.31185E-6 L 0.43337 0.27644 " pathEditMode="relative" rAng="0" ptsTypes="AA">
                                      <p:cBhvr>
                                        <p:cTn id="68" dur="1000" fill="hold"/>
                                        <p:tgtEl>
                                          <p:spTgt spid="5290"/>
                                        </p:tgtEl>
                                        <p:attrNameLst>
                                          <p:attrName>ppt_x</p:attrName>
                                          <p:attrName>ppt_y</p:attrName>
                                        </p:attrNameLst>
                                      </p:cBhvr>
                                      <p:rCtr x="21662" y="13822"/>
                                    </p:animMotion>
                                  </p:childTnLst>
                                </p:cTn>
                              </p:par>
                              <p:par>
                                <p:cTn id="69" presetID="42" presetClass="path" presetSubtype="0" decel="100000" fill="hold" nodeType="withEffect">
                                  <p:stCondLst>
                                    <p:cond delay="0"/>
                                  </p:stCondLst>
                                  <p:childTnLst>
                                    <p:animMotion origin="layout" path="M -1.00332E-6 -2.62369E-6 L 0.43056 0.06423 " pathEditMode="relative" rAng="0" ptsTypes="AA">
                                      <p:cBhvr>
                                        <p:cTn id="70" dur="1000" fill="hold"/>
                                        <p:tgtEl>
                                          <p:spTgt spid="5293"/>
                                        </p:tgtEl>
                                        <p:attrNameLst>
                                          <p:attrName>ppt_x</p:attrName>
                                          <p:attrName>ppt_y</p:attrName>
                                        </p:attrNameLst>
                                      </p:cBhvr>
                                      <p:rCtr x="21522" y="3200"/>
                                    </p:animMotion>
                                  </p:childTnLst>
                                </p:cTn>
                              </p:par>
                              <p:par>
                                <p:cTn id="71" presetID="10" presetClass="entr" presetSubtype="0" fill="hold" grpId="0" nodeType="withEffect">
                                  <p:stCondLst>
                                    <p:cond delay="800"/>
                                  </p:stCondLst>
                                  <p:childTnLst>
                                    <p:set>
                                      <p:cBhvr>
                                        <p:cTn id="72" dur="1" fill="hold">
                                          <p:stCondLst>
                                            <p:cond delay="0"/>
                                          </p:stCondLst>
                                        </p:cTn>
                                        <p:tgtEl>
                                          <p:spTgt spid="5163"/>
                                        </p:tgtEl>
                                        <p:attrNameLst>
                                          <p:attrName>style.visibility</p:attrName>
                                        </p:attrNameLst>
                                      </p:cBhvr>
                                      <p:to>
                                        <p:strVal val="visible"/>
                                      </p:to>
                                    </p:set>
                                    <p:animEffect transition="in" filter="fade">
                                      <p:cBhvr>
                                        <p:cTn id="73" dur="250"/>
                                        <p:tgtEl>
                                          <p:spTgt spid="5163"/>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165"/>
                                        </p:tgtEl>
                                        <p:attrNameLst>
                                          <p:attrName>style.visibility</p:attrName>
                                        </p:attrNameLst>
                                      </p:cBhvr>
                                      <p:to>
                                        <p:strVal val="visible"/>
                                      </p:to>
                                    </p:set>
                                    <p:animEffect transition="in" filter="fade">
                                      <p:cBhvr>
                                        <p:cTn id="76" dur="250"/>
                                        <p:tgtEl>
                                          <p:spTgt spid="51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50"/>
                                        <p:tgtEl>
                                          <p:spTgt spid="12"/>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5162"/>
                                        </p:tgtEl>
                                        <p:attrNameLst>
                                          <p:attrName>style.visibility</p:attrName>
                                        </p:attrNameLst>
                                      </p:cBhvr>
                                      <p:to>
                                        <p:strVal val="visible"/>
                                      </p:to>
                                    </p:set>
                                    <p:animEffect transition="in" filter="fade">
                                      <p:cBhvr>
                                        <p:cTn id="82" dur="250"/>
                                        <p:tgtEl>
                                          <p:spTgt spid="5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6" grpId="0"/>
      <p:bldP spid="12" grpId="0"/>
      <p:bldP spid="5162" grpId="0"/>
      <p:bldP spid="5163" grpId="0"/>
      <p:bldP spid="51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6" name="Map PNG"/>
          <p:cNvPicPr>
            <a:picLocks noChangeAspect="1"/>
          </p:cNvPicPr>
          <p:nvPr/>
        </p:nvPicPr>
        <p:blipFill>
          <a:blip r:embed="rId3"/>
          <a:stretch>
            <a:fillRect/>
          </a:stretch>
        </p:blipFill>
        <p:spPr>
          <a:xfrm>
            <a:off x="1586764" y="1287464"/>
            <a:ext cx="10425064" cy="5114987"/>
          </a:xfrm>
          <a:prstGeom prst="rect">
            <a:avLst/>
          </a:prstGeom>
        </p:spPr>
      </p:pic>
      <p:sp>
        <p:nvSpPr>
          <p:cNvPr id="2" name="Rectangle 1"/>
          <p:cNvSpPr/>
          <p:nvPr/>
        </p:nvSpPr>
        <p:spPr bwMode="auto">
          <a:xfrm>
            <a:off x="0" y="1102998"/>
            <a:ext cx="12709720" cy="5891527"/>
          </a:xfrm>
          <a:prstGeom prst="rect">
            <a:avLst/>
          </a:prstGeom>
          <a:solidFill>
            <a:srgbClr val="FFFFFF">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081" name="Virtual Network label in cloud"/>
          <p:cNvSpPr/>
          <p:nvPr/>
        </p:nvSpPr>
        <p:spPr>
          <a:xfrm>
            <a:off x="9833038" y="4652365"/>
            <a:ext cx="598241" cy="313932"/>
          </a:xfrm>
          <a:prstGeom prst="rect">
            <a:avLst/>
          </a:prstGeom>
        </p:spPr>
        <p:txBody>
          <a:bodyPr wrap="none">
            <a:spAutoFit/>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a:t>
            </a:r>
            <a:r>
              <a:rPr lang="en-US" sz="900" dirty="0" smtClean="0">
                <a:gradFill>
                  <a:gsLst>
                    <a:gs pos="0">
                      <a:srgbClr val="FFFFFF"/>
                    </a:gs>
                    <a:gs pos="100000">
                      <a:srgbClr val="FFFFFF"/>
                    </a:gs>
                  </a:gsLst>
                  <a:lin ang="5400000" scaled="0"/>
                </a:gradFill>
              </a:rPr>
              <a:t/>
            </a:r>
            <a:br>
              <a:rPr lang="en-US" sz="900" dirty="0" smtClean="0">
                <a:gradFill>
                  <a:gsLst>
                    <a:gs pos="0">
                      <a:srgbClr val="FFFFFF"/>
                    </a:gs>
                    <a:gs pos="100000">
                      <a:srgbClr val="FFFFFF"/>
                    </a:gs>
                  </a:gsLst>
                  <a:lin ang="5400000" scaled="0"/>
                </a:gradFill>
              </a:rPr>
            </a:br>
            <a:r>
              <a:rPr lang="en-US" sz="900" dirty="0" smtClean="0">
                <a:gradFill>
                  <a:gsLst>
                    <a:gs pos="0">
                      <a:srgbClr val="FFFFFF"/>
                    </a:gs>
                    <a:gs pos="100000">
                      <a:srgbClr val="FFFFFF"/>
                    </a:gs>
                  </a:gsLst>
                  <a:lin ang="5400000" scaled="0"/>
                </a:gradFill>
              </a:rPr>
              <a:t>network</a:t>
            </a:r>
            <a:endParaRPr lang="en-US" sz="900" dirty="0">
              <a:gradFill>
                <a:gsLst>
                  <a:gs pos="0">
                    <a:srgbClr val="FFFFFF"/>
                  </a:gs>
                  <a:gs pos="100000">
                    <a:srgbClr val="FFFFFF"/>
                  </a:gs>
                </a:gsLst>
                <a:lin ang="5400000" scaled="0"/>
              </a:gradFill>
            </a:endParaRPr>
          </a:p>
        </p:txBody>
      </p:sp>
      <p:sp>
        <p:nvSpPr>
          <p:cNvPr id="5188" name="Rectangle 5187"/>
          <p:cNvSpPr/>
          <p:nvPr/>
        </p:nvSpPr>
        <p:spPr bwMode="auto">
          <a:xfrm>
            <a:off x="1" y="3544354"/>
            <a:ext cx="7536556"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182854" bIns="0" numCol="1" spcCol="0" rtlCol="0" fromWordArt="0" anchor="ctr" anchorCtr="0" forceAA="0" compatLnSpc="1">
            <a:prstTxWarp prst="textNoShape">
              <a:avLst/>
            </a:prstTxWarp>
            <a:noAutofit/>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data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189" name="Rectangle 5188"/>
          <p:cNvSpPr/>
          <p:nvPr/>
        </p:nvSpPr>
        <p:spPr bwMode="auto">
          <a:xfrm>
            <a:off x="4493621"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smtClean="0">
                <a:gradFill>
                  <a:gsLst>
                    <a:gs pos="0">
                      <a:srgbClr val="FFFFFF"/>
                    </a:gs>
                    <a:gs pos="100000">
                      <a:srgbClr val="FFFFFF"/>
                    </a:gs>
                  </a:gsLst>
                  <a:lin ang="5400000" scaled="0"/>
                </a:gradFill>
              </a:rPr>
              <a:t>table</a:t>
            </a:r>
            <a:endParaRPr lang="en-US" sz="1067" dirty="0">
              <a:gradFill>
                <a:gsLst>
                  <a:gs pos="0">
                    <a:srgbClr val="FFFFFF"/>
                  </a:gs>
                  <a:gs pos="100000">
                    <a:srgbClr val="FFFFFF"/>
                  </a:gs>
                </a:gsLst>
                <a:lin ang="5400000" scaled="0"/>
              </a:gradFill>
            </a:endParaRPr>
          </a:p>
        </p:txBody>
      </p:sp>
      <p:sp>
        <p:nvSpPr>
          <p:cNvPr id="5190" name="Rectangle 5189"/>
          <p:cNvSpPr/>
          <p:nvPr/>
        </p:nvSpPr>
        <p:spPr bwMode="auto">
          <a:xfrm>
            <a:off x="3578358"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HDInsight</a:t>
            </a:r>
            <a:endParaRPr lang="en-US" sz="1067" dirty="0">
              <a:gradFill>
                <a:gsLst>
                  <a:gs pos="0">
                    <a:srgbClr val="FFFFFF"/>
                  </a:gs>
                  <a:gs pos="100000">
                    <a:srgbClr val="FFFFFF"/>
                  </a:gs>
                </a:gsLst>
                <a:lin ang="5400000" scaled="0"/>
              </a:gradFill>
            </a:endParaRPr>
          </a:p>
        </p:txBody>
      </p:sp>
      <p:sp>
        <p:nvSpPr>
          <p:cNvPr id="5191" name="Rectangle 5190"/>
          <p:cNvSpPr/>
          <p:nvPr/>
        </p:nvSpPr>
        <p:spPr bwMode="auto">
          <a:xfrm>
            <a:off x="5510947" y="371327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blob storage</a:t>
            </a:r>
          </a:p>
        </p:txBody>
      </p:sp>
      <p:sp>
        <p:nvSpPr>
          <p:cNvPr id="5192" name="Rectangle 5191"/>
          <p:cNvSpPr/>
          <p:nvPr/>
        </p:nvSpPr>
        <p:spPr bwMode="auto">
          <a:xfrm>
            <a:off x="2624633" y="368969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SQL database</a:t>
            </a:r>
          </a:p>
        </p:txBody>
      </p:sp>
      <p:sp>
        <p:nvSpPr>
          <p:cNvPr id="5193" name="Rectangle 5192"/>
          <p:cNvSpPr/>
          <p:nvPr/>
        </p:nvSpPr>
        <p:spPr bwMode="auto">
          <a:xfrm>
            <a:off x="-26924" y="1500929"/>
            <a:ext cx="7563481" cy="1984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280160" rIns="124325" bIns="62161" numCol="1" rtlCol="0" anchor="ctr" anchorCtr="0" compatLnSpc="1">
            <a:prstTxWarp prst="textNoShape">
              <a:avLst/>
            </a:prstTxWarp>
          </a:bodyPr>
          <a:lstStyle/>
          <a:p>
            <a:pPr defTabSz="776976">
              <a:defRPr/>
            </a:pPr>
            <a:r>
              <a:rPr lang="en-US" sz="4800" kern="0" baseline="30000" dirty="0" smtClean="0">
                <a:gradFill>
                  <a:gsLst>
                    <a:gs pos="0">
                      <a:srgbClr val="00188F">
                        <a:lumMod val="5000"/>
                        <a:lumOff val="95000"/>
                      </a:srgbClr>
                    </a:gs>
                    <a:gs pos="100000">
                      <a:srgbClr val="EFEFEF"/>
                    </a:gs>
                  </a:gsLst>
                  <a:lin ang="5400000" scaled="1"/>
                </a:gradFill>
                <a:latin typeface="Segoe UI Light"/>
              </a:rPr>
              <a:t>app </a:t>
            </a:r>
            <a:br>
              <a:rPr lang="en-US" sz="4800" kern="0" baseline="30000" dirty="0" smtClean="0">
                <a:gradFill>
                  <a:gsLst>
                    <a:gs pos="0">
                      <a:srgbClr val="00188F">
                        <a:lumMod val="5000"/>
                        <a:lumOff val="95000"/>
                      </a:srgbClr>
                    </a:gs>
                    <a:gs pos="100000">
                      <a:srgbClr val="EFEFEF"/>
                    </a:gs>
                  </a:gsLst>
                  <a:lin ang="5400000" scaled="1"/>
                </a:gradFill>
                <a:latin typeface="Segoe UI Light"/>
              </a:rPr>
            </a:br>
            <a:r>
              <a:rPr lang="en-US" sz="4800" kern="0" baseline="30000" dirty="0" smtClean="0">
                <a:gradFill>
                  <a:gsLst>
                    <a:gs pos="0">
                      <a:srgbClr val="00188F">
                        <a:lumMod val="5000"/>
                        <a:lumOff val="95000"/>
                      </a:srgbClr>
                    </a:gs>
                    <a:gs pos="100000">
                      <a:srgbClr val="EFEFEF"/>
                    </a:gs>
                  </a:gsLst>
                  <a:lin ang="5400000" scaled="1"/>
                </a:gradFill>
                <a:latin typeface="Segoe UI Light"/>
              </a:rPr>
              <a:t>services</a:t>
            </a:r>
            <a:endParaRPr lang="en-US" sz="4800" kern="0" baseline="30000" dirty="0">
              <a:gradFill>
                <a:gsLst>
                  <a:gs pos="0">
                    <a:srgbClr val="00188F">
                      <a:lumMod val="5000"/>
                      <a:lumOff val="95000"/>
                    </a:srgbClr>
                  </a:gs>
                  <a:gs pos="100000">
                    <a:srgbClr val="EFEFEF"/>
                  </a:gs>
                </a:gsLst>
                <a:lin ang="5400000" scaled="1"/>
              </a:gradFill>
              <a:latin typeface="Segoe UI Light"/>
            </a:endParaRPr>
          </a:p>
        </p:txBody>
      </p:sp>
      <p:sp>
        <p:nvSpPr>
          <p:cNvPr id="5194" name="Rectangle 5193"/>
          <p:cNvSpPr/>
          <p:nvPr/>
        </p:nvSpPr>
        <p:spPr bwMode="auto">
          <a:xfrm>
            <a:off x="652827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media</a:t>
            </a:r>
          </a:p>
        </p:txBody>
      </p:sp>
      <p:sp>
        <p:nvSpPr>
          <p:cNvPr id="5195" name="Rectangle 5194"/>
          <p:cNvSpPr/>
          <p:nvPr/>
        </p:nvSpPr>
        <p:spPr bwMode="auto">
          <a:xfrm>
            <a:off x="5510947" y="252304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hpc</a:t>
            </a:r>
            <a:endParaRPr lang="en-US" sz="1067" dirty="0">
              <a:gradFill>
                <a:gsLst>
                  <a:gs pos="0">
                    <a:srgbClr val="FFFFFF"/>
                  </a:gs>
                  <a:gs pos="100000">
                    <a:srgbClr val="FFFFFF"/>
                  </a:gs>
                </a:gsLst>
                <a:lin ang="5400000" scaled="0"/>
              </a:gradFill>
            </a:endParaRPr>
          </a:p>
        </p:txBody>
      </p:sp>
      <p:sp>
        <p:nvSpPr>
          <p:cNvPr id="5196" name="Rectangle 5195"/>
          <p:cNvSpPr/>
          <p:nvPr/>
        </p:nvSpPr>
        <p:spPr bwMode="auto">
          <a:xfrm>
            <a:off x="4493621" y="2523761"/>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integration</a:t>
            </a:r>
          </a:p>
        </p:txBody>
      </p:sp>
      <p:sp>
        <p:nvSpPr>
          <p:cNvPr id="5206" name="Rectangle 5205"/>
          <p:cNvSpPr/>
          <p:nvPr/>
        </p:nvSpPr>
        <p:spPr bwMode="auto">
          <a:xfrm>
            <a:off x="6527459" y="2523048"/>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analytics</a:t>
            </a:r>
          </a:p>
        </p:txBody>
      </p:sp>
      <p:sp>
        <p:nvSpPr>
          <p:cNvPr id="5207" name="Rectangle 5206"/>
          <p:cNvSpPr/>
          <p:nvPr/>
        </p:nvSpPr>
        <p:spPr bwMode="auto">
          <a:xfrm>
            <a:off x="3517391"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caching</a:t>
            </a:r>
          </a:p>
        </p:txBody>
      </p:sp>
      <p:sp>
        <p:nvSpPr>
          <p:cNvPr id="5208" name="Rectangle 5207"/>
          <p:cNvSpPr/>
          <p:nvPr/>
        </p:nvSpPr>
        <p:spPr bwMode="auto">
          <a:xfrm>
            <a:off x="4493621" y="1614152"/>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spcBef>
                <a:spcPct val="0"/>
              </a:spcBef>
              <a:spcAft>
                <a:spcPct val="0"/>
              </a:spcAft>
            </a:pPr>
            <a:r>
              <a:rPr lang="en-US" sz="1067" dirty="0">
                <a:gradFill>
                  <a:gsLst>
                    <a:gs pos="0">
                      <a:srgbClr val="FFFFFF"/>
                    </a:gs>
                    <a:gs pos="100000">
                      <a:srgbClr val="FFFFFF"/>
                    </a:gs>
                  </a:gsLst>
                  <a:lin ang="5400000" scaled="0"/>
                </a:gradFill>
              </a:rPr>
              <a:t>identity</a:t>
            </a:r>
          </a:p>
        </p:txBody>
      </p:sp>
      <p:sp>
        <p:nvSpPr>
          <p:cNvPr id="5209" name="Rectangle 5208"/>
          <p:cNvSpPr/>
          <p:nvPr/>
        </p:nvSpPr>
        <p:spPr bwMode="auto">
          <a:xfrm>
            <a:off x="5510946" y="1601569"/>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service bus</a:t>
            </a:r>
          </a:p>
        </p:txBody>
      </p:sp>
      <p:sp>
        <p:nvSpPr>
          <p:cNvPr id="5210" name="Rectangle 5209"/>
          <p:cNvSpPr/>
          <p:nvPr/>
        </p:nvSpPr>
        <p:spPr bwMode="auto">
          <a:xfrm>
            <a:off x="3578358" y="2546370"/>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web sites</a:t>
            </a:r>
          </a:p>
        </p:txBody>
      </p:sp>
      <p:sp>
        <p:nvSpPr>
          <p:cNvPr id="5211" name="Mobile Services - Label"/>
          <p:cNvSpPr/>
          <p:nvPr/>
        </p:nvSpPr>
        <p:spPr bwMode="auto">
          <a:xfrm>
            <a:off x="2624633" y="2557469"/>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mobile services</a:t>
            </a:r>
          </a:p>
        </p:txBody>
      </p:sp>
      <p:sp>
        <p:nvSpPr>
          <p:cNvPr id="5212" name="Rectangle 5211"/>
          <p:cNvSpPr/>
          <p:nvPr/>
        </p:nvSpPr>
        <p:spPr bwMode="auto">
          <a:xfrm>
            <a:off x="2625095" y="159992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cloud services</a:t>
            </a:r>
          </a:p>
        </p:txBody>
      </p:sp>
      <p:pic>
        <p:nvPicPr>
          <p:cNvPr id="5213" name="Picture 5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7883" y="1704650"/>
            <a:ext cx="431850" cy="428014"/>
          </a:xfrm>
          <a:prstGeom prst="rect">
            <a:avLst/>
          </a:prstGeom>
        </p:spPr>
      </p:pic>
      <p:pic>
        <p:nvPicPr>
          <p:cNvPr id="5215" name="Picture 7" descr="C:\Users\Jonahs\Dropbox\Projects SCOTT\MEET Windows Azure\source\Background\tile-icon-identit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890" y="1743952"/>
            <a:ext cx="375655" cy="375654"/>
          </a:xfrm>
          <a:prstGeom prst="rect">
            <a:avLst/>
          </a:prstGeom>
          <a:noFill/>
          <a:extLst>
            <a:ext uri="{909E8E84-426E-40DD-AFC4-6F175D3DCCD1}">
              <a14:hiddenFill xmlns:a14="http://schemas.microsoft.com/office/drawing/2010/main">
                <a:solidFill>
                  <a:srgbClr val="FFFFFF"/>
                </a:solidFill>
              </a14:hiddenFill>
            </a:ext>
          </a:extLst>
        </p:spPr>
      </p:pic>
      <p:sp>
        <p:nvSpPr>
          <p:cNvPr id="5217" name="Freeform 25"/>
          <p:cNvSpPr>
            <a:spLocks noEditPoints="1"/>
          </p:cNvSpPr>
          <p:nvPr/>
        </p:nvSpPr>
        <p:spPr bwMode="black">
          <a:xfrm>
            <a:off x="4792024" y="2677907"/>
            <a:ext cx="348340" cy="348742"/>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505050"/>
              </a:solidFill>
            </a:endParaRPr>
          </a:p>
        </p:txBody>
      </p:sp>
      <p:pic>
        <p:nvPicPr>
          <p:cNvPr id="5219" name="Picture 5218"/>
          <p:cNvPicPr>
            <a:picLocks noChangeAspect="1"/>
          </p:cNvPicPr>
          <p:nvPr/>
        </p:nvPicPr>
        <p:blipFill>
          <a:blip r:embed="rId6"/>
          <a:stretch>
            <a:fillRect/>
          </a:stretch>
        </p:blipFill>
        <p:spPr>
          <a:xfrm>
            <a:off x="5787264" y="1713397"/>
            <a:ext cx="384545" cy="435206"/>
          </a:xfrm>
          <a:prstGeom prst="rect">
            <a:avLst/>
          </a:prstGeom>
        </p:spPr>
      </p:pic>
      <p:sp>
        <p:nvSpPr>
          <p:cNvPr id="5221" name="Freeform 25"/>
          <p:cNvSpPr>
            <a:spLocks noEditPoints="1"/>
          </p:cNvSpPr>
          <p:nvPr/>
        </p:nvSpPr>
        <p:spPr bwMode="black">
          <a:xfrm flipH="1">
            <a:off x="6783102" y="1697528"/>
            <a:ext cx="432290" cy="432464"/>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pic>
        <p:nvPicPr>
          <p:cNvPr id="5223" name="Picture 2" descr="\\MAGNUM\Projects\Microsoft\Cloud Power FY12\Design\Icons\PNGs\Cloud_on_your_terms.png"/>
          <p:cNvPicPr>
            <a:picLocks noChangeAspect="1" noChangeArrowheads="1"/>
          </p:cNvPicPr>
          <p:nvPr/>
        </p:nvPicPr>
        <p:blipFill>
          <a:blip r:embed="rId7" cstate="print">
            <a:lum bright="100000"/>
          </a:blip>
          <a:stretch>
            <a:fillRect/>
          </a:stretch>
        </p:blipFill>
        <p:spPr bwMode="auto">
          <a:xfrm>
            <a:off x="5683078" y="2523718"/>
            <a:ext cx="620508" cy="620595"/>
          </a:xfrm>
          <a:prstGeom prst="rect">
            <a:avLst/>
          </a:prstGeom>
          <a:noFill/>
          <a:ln>
            <a:noFill/>
          </a:ln>
        </p:spPr>
      </p:pic>
      <p:sp>
        <p:nvSpPr>
          <p:cNvPr id="5225" name="Freeform 5224"/>
          <p:cNvSpPr>
            <a:spLocks noEditPoints="1"/>
          </p:cNvSpPr>
          <p:nvPr/>
        </p:nvSpPr>
        <p:spPr bwMode="auto">
          <a:xfrm>
            <a:off x="6815246" y="2725939"/>
            <a:ext cx="340243" cy="30002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124330" tIns="62164" rIns="124330" bIns="62164" numCol="1" anchor="t" anchorCtr="0" compatLnSpc="1">
            <a:prstTxWarp prst="textNoShape">
              <a:avLst/>
            </a:prstTxWarp>
          </a:bodyPr>
          <a:lstStyle/>
          <a:p>
            <a:pPr defTabSz="1214538"/>
            <a:endParaRPr lang="en-US" sz="2400" dirty="0">
              <a:solidFill>
                <a:srgbClr val="292929"/>
              </a:solidFill>
            </a:endParaRPr>
          </a:p>
        </p:txBody>
      </p:sp>
      <p:sp>
        <p:nvSpPr>
          <p:cNvPr id="5227" name="Rectangle 5226"/>
          <p:cNvSpPr/>
          <p:nvPr/>
        </p:nvSpPr>
        <p:spPr bwMode="auto">
          <a:xfrm>
            <a:off x="-9889" y="4792074"/>
            <a:ext cx="7546445" cy="118872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11480" rIns="124325" bIns="0" numCol="1" rtlCol="0" anchor="ctr" anchorCtr="0" compatLnSpc="1">
            <a:prstTxWarp prst="textNoShape">
              <a:avLst/>
            </a:prstTxWarp>
          </a:bodyPr>
          <a:lstStyle/>
          <a:p>
            <a:pPr defTabSz="776976">
              <a:defRPr/>
            </a:pPr>
            <a:r>
              <a:rPr lang="en-US" sz="4800" kern="0" baseline="30000" dirty="0">
                <a:gradFill>
                  <a:gsLst>
                    <a:gs pos="0">
                      <a:srgbClr val="00188F">
                        <a:lumMod val="5000"/>
                        <a:lumOff val="95000"/>
                      </a:srgbClr>
                    </a:gs>
                    <a:gs pos="100000">
                      <a:srgbClr val="EFEFEF"/>
                    </a:gs>
                  </a:gsLst>
                  <a:lin ang="5400000" scaled="1"/>
                </a:gradFill>
                <a:latin typeface="Segoe UI Light"/>
              </a:rPr>
              <a:t>i</a:t>
            </a:r>
            <a:r>
              <a:rPr lang="en-US" sz="4800" kern="0" baseline="30000" dirty="0" smtClean="0">
                <a:gradFill>
                  <a:gsLst>
                    <a:gs pos="0">
                      <a:srgbClr val="00188F">
                        <a:lumMod val="5000"/>
                        <a:lumOff val="95000"/>
                      </a:srgbClr>
                    </a:gs>
                    <a:gs pos="100000">
                      <a:srgbClr val="EFEFEF"/>
                    </a:gs>
                  </a:gsLst>
                  <a:lin ang="5400000" scaled="1"/>
                </a:gradFill>
                <a:latin typeface="Segoe UI Light"/>
              </a:rPr>
              <a:t>nfrastructure </a:t>
            </a:r>
            <a:r>
              <a:rPr lang="en-US" sz="4800" kern="0" baseline="30000" dirty="0">
                <a:gradFill>
                  <a:gsLst>
                    <a:gs pos="0">
                      <a:srgbClr val="00188F">
                        <a:lumMod val="5000"/>
                        <a:lumOff val="95000"/>
                      </a:srgbClr>
                    </a:gs>
                    <a:gs pos="100000">
                      <a:srgbClr val="EFEFEF"/>
                    </a:gs>
                  </a:gsLst>
                  <a:lin ang="5400000" scaled="1"/>
                </a:gradFill>
                <a:latin typeface="Segoe UI Light"/>
              </a:rPr>
              <a:t/>
            </a:r>
            <a:br>
              <a:rPr lang="en-US" sz="4800" kern="0" baseline="30000" dirty="0">
                <a:gradFill>
                  <a:gsLst>
                    <a:gs pos="0">
                      <a:srgbClr val="00188F">
                        <a:lumMod val="5000"/>
                        <a:lumOff val="95000"/>
                      </a:srgbClr>
                    </a:gs>
                    <a:gs pos="100000">
                      <a:srgbClr val="EFEFEF"/>
                    </a:gs>
                  </a:gsLst>
                  <a:lin ang="5400000" scaled="1"/>
                </a:gradFill>
                <a:latin typeface="Segoe UI Light"/>
              </a:rPr>
            </a:br>
            <a:r>
              <a:rPr lang="en-US" sz="4800" kern="0" baseline="30000" dirty="0">
                <a:gradFill>
                  <a:gsLst>
                    <a:gs pos="0">
                      <a:srgbClr val="00188F">
                        <a:lumMod val="5000"/>
                        <a:lumOff val="95000"/>
                      </a:srgbClr>
                    </a:gs>
                    <a:gs pos="100000">
                      <a:srgbClr val="EFEFEF"/>
                    </a:gs>
                  </a:gsLst>
                  <a:lin ang="5400000" scaled="1"/>
                </a:gradFill>
                <a:latin typeface="Segoe UI Light"/>
              </a:rPr>
              <a:t>services</a:t>
            </a:r>
          </a:p>
        </p:txBody>
      </p:sp>
      <p:sp>
        <p:nvSpPr>
          <p:cNvPr id="5228" name="Rectangle 5227"/>
          <p:cNvSpPr/>
          <p:nvPr/>
        </p:nvSpPr>
        <p:spPr bwMode="auto">
          <a:xfrm>
            <a:off x="6527459" y="4960287"/>
            <a:ext cx="914193" cy="8315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cdn</a:t>
            </a:r>
            <a:endParaRPr lang="en-US" sz="1067" dirty="0">
              <a:gradFill>
                <a:gsLst>
                  <a:gs pos="0">
                    <a:srgbClr val="FFFFFF"/>
                  </a:gs>
                  <a:gs pos="100000">
                    <a:srgbClr val="FFFFFF"/>
                  </a:gs>
                </a:gsLst>
                <a:lin ang="5400000" scaled="0"/>
              </a:gradFill>
            </a:endParaRPr>
          </a:p>
        </p:txBody>
      </p:sp>
      <p:sp>
        <p:nvSpPr>
          <p:cNvPr id="5229" name="Virtual Machines - Label"/>
          <p:cNvSpPr/>
          <p:nvPr/>
        </p:nvSpPr>
        <p:spPr bwMode="auto">
          <a:xfrm>
            <a:off x="2624633"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machines</a:t>
            </a:r>
          </a:p>
        </p:txBody>
      </p:sp>
      <p:sp>
        <p:nvSpPr>
          <p:cNvPr id="5230" name="Rectangle 5229"/>
          <p:cNvSpPr/>
          <p:nvPr/>
        </p:nvSpPr>
        <p:spPr bwMode="auto">
          <a:xfrm>
            <a:off x="3578358"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virtual network</a:t>
            </a:r>
          </a:p>
        </p:txBody>
      </p:sp>
      <p:sp>
        <p:nvSpPr>
          <p:cNvPr id="5231" name="Rectangle 5230"/>
          <p:cNvSpPr/>
          <p:nvPr/>
        </p:nvSpPr>
        <p:spPr bwMode="auto">
          <a:xfrm>
            <a:off x="4493621"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err="1">
                <a:gradFill>
                  <a:gsLst>
                    <a:gs pos="0">
                      <a:srgbClr val="FFFFFF"/>
                    </a:gs>
                    <a:gs pos="100000">
                      <a:srgbClr val="FFFFFF"/>
                    </a:gs>
                  </a:gsLst>
                  <a:lin ang="5400000" scaled="0"/>
                </a:gradFill>
              </a:rPr>
              <a:t>vpn</a:t>
            </a:r>
            <a:endParaRPr lang="en-US" sz="1067" dirty="0">
              <a:gradFill>
                <a:gsLst>
                  <a:gs pos="0">
                    <a:srgbClr val="FFFFFF"/>
                  </a:gs>
                  <a:gs pos="100000">
                    <a:srgbClr val="FFFFFF"/>
                  </a:gs>
                </a:gsLst>
                <a:lin ang="5400000" scaled="0"/>
              </a:gradFill>
            </a:endParaRPr>
          </a:p>
        </p:txBody>
      </p:sp>
      <p:sp>
        <p:nvSpPr>
          <p:cNvPr id="5232" name="Rectangle 5231"/>
          <p:cNvSpPr/>
          <p:nvPr/>
        </p:nvSpPr>
        <p:spPr bwMode="auto">
          <a:xfrm>
            <a:off x="5510947" y="4960286"/>
            <a:ext cx="914193" cy="831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1067" dirty="0">
                <a:gradFill>
                  <a:gsLst>
                    <a:gs pos="0">
                      <a:srgbClr val="FFFFFF"/>
                    </a:gs>
                    <a:gs pos="100000">
                      <a:srgbClr val="FFFFFF"/>
                    </a:gs>
                  </a:gsLst>
                  <a:lin ang="5400000" scaled="0"/>
                </a:gradFill>
              </a:rPr>
              <a:t>traffic manager</a:t>
            </a:r>
          </a:p>
        </p:txBody>
      </p:sp>
      <p:pic>
        <p:nvPicPr>
          <p:cNvPr id="5235" name="Picture 52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1841" y="2640500"/>
            <a:ext cx="383939" cy="383993"/>
          </a:xfrm>
          <a:prstGeom prst="rect">
            <a:avLst/>
          </a:prstGeom>
          <a:noFill/>
        </p:spPr>
      </p:pic>
      <p:pic>
        <p:nvPicPr>
          <p:cNvPr id="5237" name="Picture 52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59074" y="2653644"/>
            <a:ext cx="245311" cy="355178"/>
          </a:xfrm>
          <a:prstGeom prst="rect">
            <a:avLst/>
          </a:prstGeom>
          <a:noFill/>
        </p:spPr>
      </p:pic>
      <p:pic>
        <p:nvPicPr>
          <p:cNvPr id="5239" name="Picture 5238"/>
          <p:cNvPicPr>
            <a:picLocks noChangeAspect="1"/>
          </p:cNvPicPr>
          <p:nvPr/>
        </p:nvPicPr>
        <p:blipFill>
          <a:blip r:embed="rId10"/>
          <a:stretch>
            <a:fillRect/>
          </a:stretch>
        </p:blipFill>
        <p:spPr>
          <a:xfrm>
            <a:off x="2858309" y="1679339"/>
            <a:ext cx="447765" cy="378933"/>
          </a:xfrm>
          <a:prstGeom prst="rect">
            <a:avLst/>
          </a:prstGeom>
          <a:noFill/>
        </p:spPr>
      </p:pic>
      <p:pic>
        <p:nvPicPr>
          <p:cNvPr id="524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777190" y="5040086"/>
            <a:ext cx="381707" cy="381762"/>
          </a:xfrm>
          <a:prstGeom prst="rect">
            <a:avLst/>
          </a:prstGeom>
          <a:noFill/>
          <a:extLst>
            <a:ext uri="{909E8E84-426E-40DD-AFC4-6F175D3DCCD1}">
              <a14:hiddenFill xmlns:a14="http://schemas.microsoft.com/office/drawing/2010/main">
                <a:solidFill>
                  <a:srgbClr val="FFFFFF"/>
                </a:solidFill>
              </a14:hiddenFill>
            </a:ext>
          </a:extLst>
        </p:spPr>
      </p:pic>
      <p:pic>
        <p:nvPicPr>
          <p:cNvPr id="5247" name="Picture 5" descr="C:\Users\Jonahs\Dropbox\Projects SCOTT\MEET Windows Azure\source\Background\tile-icon-CD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35914" y="5014690"/>
            <a:ext cx="495659" cy="491253"/>
          </a:xfrm>
          <a:prstGeom prst="rect">
            <a:avLst/>
          </a:prstGeom>
          <a:noFill/>
          <a:extLst>
            <a:ext uri="{909E8E84-426E-40DD-AFC4-6F175D3DCCD1}">
              <a14:hiddenFill xmlns:a14="http://schemas.microsoft.com/office/drawing/2010/main">
                <a:solidFill>
                  <a:srgbClr val="FFFFFF"/>
                </a:solidFill>
              </a14:hiddenFill>
            </a:ext>
          </a:extLst>
        </p:spPr>
      </p:pic>
      <p:sp>
        <p:nvSpPr>
          <p:cNvPr id="5249" name="Freeform 30"/>
          <p:cNvSpPr>
            <a:spLocks noEditPoints="1"/>
          </p:cNvSpPr>
          <p:nvPr/>
        </p:nvSpPr>
        <p:spPr bwMode="auto">
          <a:xfrm flipH="1">
            <a:off x="2944595" y="3819109"/>
            <a:ext cx="274268" cy="30326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5251" name="Picture 3" descr="C:\Users\Jonahs\Dropbox\Projects SCOTT\MEET Windows Azure\source\Background\tile-icon-bigdat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8100" y="3755319"/>
            <a:ext cx="434709" cy="430848"/>
          </a:xfrm>
          <a:prstGeom prst="rect">
            <a:avLst/>
          </a:prstGeom>
          <a:noFill/>
          <a:extLst>
            <a:ext uri="{909E8E84-426E-40DD-AFC4-6F175D3DCCD1}">
              <a14:hiddenFill xmlns:a14="http://schemas.microsoft.com/office/drawing/2010/main">
                <a:solidFill>
                  <a:srgbClr val="FFFFFF"/>
                </a:solidFill>
              </a14:hiddenFill>
            </a:ext>
          </a:extLst>
        </p:spPr>
      </p:pic>
      <p:pic>
        <p:nvPicPr>
          <p:cNvPr id="5253" name="Picture 2" descr="C:\Users\Jonahs\Dropbox\Projects SCOTT\MEET Windows Azure\source\Background\tile-icon-storage.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45698" y="3765695"/>
            <a:ext cx="410039" cy="410097"/>
          </a:xfrm>
          <a:prstGeom prst="rect">
            <a:avLst/>
          </a:prstGeom>
          <a:noFill/>
          <a:extLst>
            <a:ext uri="{909E8E84-426E-40DD-AFC4-6F175D3DCCD1}">
              <a14:hiddenFill xmlns:a14="http://schemas.microsoft.com/office/drawing/2010/main">
                <a:solidFill>
                  <a:srgbClr val="FFFFFF"/>
                </a:solidFill>
              </a14:hiddenFill>
            </a:ext>
          </a:extLst>
        </p:spPr>
      </p:pic>
      <p:pic>
        <p:nvPicPr>
          <p:cNvPr id="5255" name="Picture 525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71525" y="3792695"/>
            <a:ext cx="393037" cy="356096"/>
          </a:xfrm>
          <a:prstGeom prst="rect">
            <a:avLst/>
          </a:prstGeom>
        </p:spPr>
      </p:pic>
      <p:sp>
        <p:nvSpPr>
          <p:cNvPr id="2550" name="Clpoud Icon"/>
          <p:cNvSpPr>
            <a:spLocks noChangeAspect="1"/>
          </p:cNvSpPr>
          <p:nvPr/>
        </p:nvSpPr>
        <p:spPr bwMode="black">
          <a:xfrm>
            <a:off x="8055059" y="1841815"/>
            <a:ext cx="3760826" cy="21252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551" name="Data Cloud title"/>
          <p:cNvSpPr txBox="1"/>
          <p:nvPr/>
        </p:nvSpPr>
        <p:spPr>
          <a:xfrm>
            <a:off x="7525933" y="829873"/>
            <a:ext cx="4978804" cy="1071062"/>
          </a:xfrm>
          <a:prstGeom prst="rect">
            <a:avLst/>
          </a:prstGeom>
          <a:noFill/>
        </p:spPr>
        <p:txBody>
          <a:bodyPr wrap="square" lIns="182880" tIns="146304" rIns="182880" bIns="146304" rtlCol="0">
            <a:spAutoFit/>
          </a:bodyPr>
          <a:lstStyle/>
          <a:p>
            <a:pPr algn="ctr">
              <a:lnSpc>
                <a:spcPct val="90000"/>
              </a:lnSpc>
            </a:pPr>
            <a:r>
              <a:rPr lang="en-US" sz="2800" spc="-50" dirty="0" smtClean="0">
                <a:gradFill>
                  <a:gsLst>
                    <a:gs pos="2917">
                      <a:schemeClr val="tx2"/>
                    </a:gs>
                    <a:gs pos="30000">
                      <a:schemeClr val="tx2"/>
                    </a:gs>
                  </a:gsLst>
                  <a:lin ang="5400000" scaled="0"/>
                </a:gradFill>
                <a:latin typeface="+mj-lt"/>
              </a:rPr>
              <a:t>Azure datacenters,</a:t>
            </a:r>
          </a:p>
          <a:p>
            <a:pPr algn="ctr">
              <a:lnSpc>
                <a:spcPct val="90000"/>
              </a:lnSpc>
            </a:pPr>
            <a:r>
              <a:rPr lang="en-US" sz="2800" spc="-50" dirty="0" smtClean="0">
                <a:gradFill>
                  <a:gsLst>
                    <a:gs pos="2917">
                      <a:schemeClr val="tx2"/>
                    </a:gs>
                    <a:gs pos="30000">
                      <a:schemeClr val="tx2"/>
                    </a:gs>
                  </a:gsLst>
                  <a:lin ang="5400000" scaled="0"/>
                </a:gradFill>
                <a:latin typeface="+mj-lt"/>
              </a:rPr>
              <a:t>your datacenters.</a:t>
            </a:r>
          </a:p>
        </p:txBody>
      </p:sp>
      <p:pic>
        <p:nvPicPr>
          <p:cNvPr id="2552" name="Picture 25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9411346" y="3452124"/>
            <a:ext cx="2114172" cy="3250236"/>
          </a:xfrm>
          <a:prstGeom prst="rect">
            <a:avLst/>
          </a:prstGeom>
        </p:spPr>
      </p:pic>
      <p:cxnSp>
        <p:nvCxnSpPr>
          <p:cNvPr id="2553" name="Straight Arrow Connector 2552"/>
          <p:cNvCxnSpPr/>
          <p:nvPr/>
        </p:nvCxnSpPr>
        <p:spPr>
          <a:xfrm>
            <a:off x="10050396" y="3902927"/>
            <a:ext cx="0" cy="1396133"/>
          </a:xfrm>
          <a:prstGeom prst="straightConnector1">
            <a:avLst/>
          </a:prstGeom>
          <a:ln w="60325" cap="rnd">
            <a:solidFill>
              <a:schemeClr val="accent2"/>
            </a:solidFill>
            <a:prstDash val="sysDot"/>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5233" name="Picture 523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89760" y="5043280"/>
            <a:ext cx="383938" cy="347347"/>
          </a:xfrm>
          <a:prstGeom prst="rect">
            <a:avLst/>
          </a:prstGeom>
          <a:noFill/>
          <a:ln>
            <a:noFill/>
          </a:ln>
        </p:spPr>
      </p:pic>
      <p:sp>
        <p:nvSpPr>
          <p:cNvPr id="5241" name="Freeform 78"/>
          <p:cNvSpPr>
            <a:spLocks noEditPoints="1"/>
          </p:cNvSpPr>
          <p:nvPr/>
        </p:nvSpPr>
        <p:spPr bwMode="black">
          <a:xfrm>
            <a:off x="3838434" y="50227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66" name="Rectangle 2565"/>
          <p:cNvSpPr/>
          <p:nvPr/>
        </p:nvSpPr>
        <p:spPr bwMode="auto">
          <a:xfrm>
            <a:off x="9664169" y="3159616"/>
            <a:ext cx="774901" cy="704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err="1">
                <a:gradFill>
                  <a:gsLst>
                    <a:gs pos="0">
                      <a:srgbClr val="FFFFFF"/>
                    </a:gs>
                    <a:gs pos="100000">
                      <a:srgbClr val="FFFFFF"/>
                    </a:gs>
                  </a:gsLst>
                  <a:lin ang="5400000" scaled="0"/>
                </a:gradFill>
              </a:rPr>
              <a:t>vpn</a:t>
            </a:r>
            <a:endParaRPr lang="en-US" sz="900" dirty="0">
              <a:gradFill>
                <a:gsLst>
                  <a:gs pos="0">
                    <a:srgbClr val="FFFFFF"/>
                  </a:gs>
                  <a:gs pos="100000">
                    <a:srgbClr val="FFFFFF"/>
                  </a:gs>
                </a:gsLst>
                <a:lin ang="5400000" scaled="0"/>
              </a:gradFill>
            </a:endParaRPr>
          </a:p>
        </p:txBody>
      </p:sp>
      <p:grpSp>
        <p:nvGrpSpPr>
          <p:cNvPr id="17" name="Group 16"/>
          <p:cNvGrpSpPr/>
          <p:nvPr/>
        </p:nvGrpSpPr>
        <p:grpSpPr>
          <a:xfrm>
            <a:off x="9778092" y="3170784"/>
            <a:ext cx="722085" cy="697570"/>
            <a:chOff x="9778092" y="3170784"/>
            <a:chExt cx="722085" cy="697570"/>
          </a:xfrm>
        </p:grpSpPr>
        <p:sp>
          <p:nvSpPr>
            <p:cNvPr id="2567" name="Freeform 58"/>
            <p:cNvSpPr>
              <a:spLocks noEditPoints="1"/>
            </p:cNvSpPr>
            <p:nvPr/>
          </p:nvSpPr>
          <p:spPr bwMode="black">
            <a:xfrm>
              <a:off x="9889059" y="3248750"/>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2568" name="L-Shape 2567"/>
            <p:cNvSpPr/>
            <p:nvPr/>
          </p:nvSpPr>
          <p:spPr bwMode="auto">
            <a:xfrm flipV="1">
              <a:off x="9778092" y="3170784"/>
              <a:ext cx="722085" cy="697570"/>
            </a:xfrm>
            <a:prstGeom prst="corner">
              <a:avLst>
                <a:gd name="adj1" fmla="val 43057"/>
                <a:gd name="adj2" fmla="val 74857"/>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
        <p:nvSpPr>
          <p:cNvPr id="2571" name="Rectangle 2570"/>
          <p:cNvSpPr/>
          <p:nvPr/>
        </p:nvSpPr>
        <p:spPr bwMode="auto">
          <a:xfrm>
            <a:off x="9813444" y="2414138"/>
            <a:ext cx="774901"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network</a:t>
            </a:r>
          </a:p>
        </p:txBody>
      </p:sp>
      <p:grpSp>
        <p:nvGrpSpPr>
          <p:cNvPr id="15" name="Group 14"/>
          <p:cNvGrpSpPr/>
          <p:nvPr/>
        </p:nvGrpSpPr>
        <p:grpSpPr>
          <a:xfrm>
            <a:off x="9784981" y="2425306"/>
            <a:ext cx="723974" cy="697569"/>
            <a:chOff x="9784981" y="2425306"/>
            <a:chExt cx="723974" cy="697569"/>
          </a:xfrm>
        </p:grpSpPr>
        <p:sp>
          <p:nvSpPr>
            <p:cNvPr id="2572" name="Freeform 78"/>
            <p:cNvSpPr>
              <a:spLocks noEditPoints="1"/>
            </p:cNvSpPr>
            <p:nvPr/>
          </p:nvSpPr>
          <p:spPr bwMode="black">
            <a:xfrm>
              <a:off x="10033893" y="2467063"/>
              <a:ext cx="334002" cy="31968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2573" name="L-Shape 2572"/>
            <p:cNvSpPr/>
            <p:nvPr/>
          </p:nvSpPr>
          <p:spPr bwMode="auto">
            <a:xfrm flipH="1">
              <a:off x="9784981" y="2425306"/>
              <a:ext cx="723974" cy="697569"/>
            </a:xfrm>
            <a:prstGeom prst="corner">
              <a:avLst>
                <a:gd name="adj1" fmla="val 38444"/>
                <a:gd name="adj2" fmla="val 86106"/>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2574" name="Virtual Machines - Label"/>
          <p:cNvSpPr/>
          <p:nvPr/>
        </p:nvSpPr>
        <p:spPr bwMode="auto">
          <a:xfrm>
            <a:off x="9020004" y="2417812"/>
            <a:ext cx="774902" cy="704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4" tIns="62162" rIns="124324" bIns="62162" numCol="1" rtlCol="0" anchor="b" anchorCtr="0" compatLnSpc="1">
            <a:prstTxWarp prst="textNoShape">
              <a:avLst/>
            </a:prstTxWarp>
          </a:bodyPr>
          <a:lstStyle/>
          <a:p>
            <a:pPr algn="ctr" defTabSz="913695" fontAlgn="base">
              <a:lnSpc>
                <a:spcPct val="80000"/>
              </a:lnSpc>
              <a:spcBef>
                <a:spcPct val="0"/>
              </a:spcBef>
              <a:spcAft>
                <a:spcPct val="0"/>
              </a:spcAft>
            </a:pPr>
            <a:r>
              <a:rPr lang="en-US" sz="900" dirty="0">
                <a:gradFill>
                  <a:gsLst>
                    <a:gs pos="0">
                      <a:srgbClr val="FFFFFF"/>
                    </a:gs>
                    <a:gs pos="100000">
                      <a:srgbClr val="FFFFFF"/>
                    </a:gs>
                  </a:gsLst>
                  <a:lin ang="5400000" scaled="0"/>
                </a:gradFill>
              </a:rPr>
              <a:t>virtual machines</a:t>
            </a:r>
          </a:p>
        </p:txBody>
      </p:sp>
      <p:grpSp>
        <p:nvGrpSpPr>
          <p:cNvPr id="16" name="Group 15"/>
          <p:cNvGrpSpPr/>
          <p:nvPr/>
        </p:nvGrpSpPr>
        <p:grpSpPr>
          <a:xfrm>
            <a:off x="9064796" y="2428980"/>
            <a:ext cx="729712" cy="697569"/>
            <a:chOff x="9064796" y="2428980"/>
            <a:chExt cx="729712" cy="697569"/>
          </a:xfrm>
        </p:grpSpPr>
        <p:pic>
          <p:nvPicPr>
            <p:cNvPr id="2575" name="Picture 257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244735" y="2488161"/>
              <a:ext cx="325439" cy="294423"/>
            </a:xfrm>
            <a:prstGeom prst="rect">
              <a:avLst/>
            </a:prstGeom>
            <a:noFill/>
            <a:ln>
              <a:noFill/>
            </a:ln>
          </p:spPr>
        </p:pic>
        <p:sp>
          <p:nvSpPr>
            <p:cNvPr id="2576" name="L-Shape 2575"/>
            <p:cNvSpPr/>
            <p:nvPr/>
          </p:nvSpPr>
          <p:spPr bwMode="auto">
            <a:xfrm flipV="1">
              <a:off x="9064796" y="2428980"/>
              <a:ext cx="729712" cy="697569"/>
            </a:xfrm>
            <a:prstGeom prst="corner">
              <a:avLst>
                <a:gd name="adj1" fmla="val 38444"/>
                <a:gd name="adj2" fmla="val 93695"/>
              </a:avLst>
            </a:prstGeom>
            <a:noFill/>
            <a:ln w="15875" cap="sq">
              <a:solidFill>
                <a:srgbClr val="FFFFFF"/>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5243"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grpSp>
        <p:nvGrpSpPr>
          <p:cNvPr id="2589" name="Group 2588"/>
          <p:cNvGrpSpPr/>
          <p:nvPr/>
        </p:nvGrpSpPr>
        <p:grpSpPr>
          <a:xfrm>
            <a:off x="9682796" y="5351013"/>
            <a:ext cx="735200" cy="735202"/>
            <a:chOff x="8383457" y="4980611"/>
            <a:chExt cx="1037196" cy="1037198"/>
          </a:xfrm>
        </p:grpSpPr>
        <p:sp>
          <p:nvSpPr>
            <p:cNvPr id="2592" name="Oval 2591"/>
            <p:cNvSpPr/>
            <p:nvPr/>
          </p:nvSpPr>
          <p:spPr bwMode="auto">
            <a:xfrm>
              <a:off x="8383457" y="4980611"/>
              <a:ext cx="1037196" cy="1037198"/>
            </a:xfrm>
            <a:prstGeom prst="ellipse">
              <a:avLst/>
            </a:prstGeom>
            <a:solidFill>
              <a:srgbClr val="FFFFFF"/>
            </a:solidFill>
            <a:ln w="3175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054" name="Freeform 5"/>
            <p:cNvSpPr>
              <a:spLocks noEditPoints="1"/>
            </p:cNvSpPr>
            <p:nvPr/>
          </p:nvSpPr>
          <p:spPr bwMode="auto">
            <a:xfrm>
              <a:off x="8534625" y="5135662"/>
              <a:ext cx="720726"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55" name="Rectangle 5054"/>
            <p:cNvSpPr/>
            <p:nvPr/>
          </p:nvSpPr>
          <p:spPr>
            <a:xfrm>
              <a:off x="8658722" y="5659109"/>
              <a:ext cx="486668" cy="325650"/>
            </a:xfrm>
            <a:prstGeom prst="rect">
              <a:avLst/>
            </a:prstGeom>
          </p:spPr>
          <p:txBody>
            <a:bodyPr wrap="none">
              <a:spAutoFit/>
            </a:bodyPr>
            <a:lstStyle/>
            <a:p>
              <a:pPr algn="ctr"/>
              <a:r>
                <a:rPr lang="en-US" sz="900" b="1" spc="-50" dirty="0" err="1" smtClean="0">
                  <a:solidFill>
                    <a:srgbClr val="00188F"/>
                  </a:solidFill>
                  <a:latin typeface="Segoe UI Light"/>
                </a:rPr>
                <a:t>vpn</a:t>
              </a:r>
              <a:endParaRPr lang="en-US" sz="900" dirty="0">
                <a:solidFill>
                  <a:srgbClr val="00188F"/>
                </a:solidFill>
              </a:endParaRPr>
            </a:p>
          </p:txBody>
        </p:sp>
      </p:grpSp>
      <p:grpSp>
        <p:nvGrpSpPr>
          <p:cNvPr id="5056" name="Group 5055"/>
          <p:cNvGrpSpPr/>
          <p:nvPr/>
        </p:nvGrpSpPr>
        <p:grpSpPr>
          <a:xfrm>
            <a:off x="3544779" y="4973462"/>
            <a:ext cx="854111" cy="822960"/>
            <a:chOff x="3697179" y="5125862"/>
            <a:chExt cx="854111" cy="822960"/>
          </a:xfrm>
        </p:grpSpPr>
        <p:sp>
          <p:nvSpPr>
            <p:cNvPr id="5057" name="Freeform 78"/>
            <p:cNvSpPr>
              <a:spLocks noEditPoints="1"/>
            </p:cNvSpPr>
            <p:nvPr/>
          </p:nvSpPr>
          <p:spPr bwMode="black">
            <a:xfrm>
              <a:off x="3990834" y="5175124"/>
              <a:ext cx="394040" cy="37715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dirty="0">
                <a:solidFill>
                  <a:srgbClr val="FFFFFF"/>
                </a:solidFill>
              </a:endParaRPr>
            </a:p>
          </p:txBody>
        </p:sp>
        <p:sp>
          <p:nvSpPr>
            <p:cNvPr id="5058" name="L-Shape 5057"/>
            <p:cNvSpPr/>
            <p:nvPr/>
          </p:nvSpPr>
          <p:spPr bwMode="auto">
            <a:xfrm flipH="1">
              <a:off x="3697179" y="5125862"/>
              <a:ext cx="854111" cy="822960"/>
            </a:xfrm>
            <a:prstGeom prst="corner">
              <a:avLst>
                <a:gd name="adj1" fmla="val 38444"/>
                <a:gd name="adj2" fmla="val 86106"/>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5059" name="Group 5058"/>
          <p:cNvGrpSpPr/>
          <p:nvPr/>
        </p:nvGrpSpPr>
        <p:grpSpPr>
          <a:xfrm>
            <a:off x="2677477" y="4973462"/>
            <a:ext cx="860880" cy="822960"/>
            <a:chOff x="2829877" y="5125862"/>
            <a:chExt cx="860880" cy="822960"/>
          </a:xfrm>
        </p:grpSpPr>
        <p:pic>
          <p:nvPicPr>
            <p:cNvPr id="5060" name="Picture 50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042160" y="5195680"/>
              <a:ext cx="383938" cy="347347"/>
            </a:xfrm>
            <a:prstGeom prst="rect">
              <a:avLst/>
            </a:prstGeom>
            <a:noFill/>
            <a:ln>
              <a:noFill/>
            </a:ln>
          </p:spPr>
        </p:pic>
        <p:sp>
          <p:nvSpPr>
            <p:cNvPr id="5061" name="L-Shape 5060"/>
            <p:cNvSpPr/>
            <p:nvPr/>
          </p:nvSpPr>
          <p:spPr bwMode="auto">
            <a:xfrm flipV="1">
              <a:off x="2829877" y="5125862"/>
              <a:ext cx="860880" cy="822960"/>
            </a:xfrm>
            <a:prstGeom prst="corner">
              <a:avLst>
                <a:gd name="adj1" fmla="val 38444"/>
                <a:gd name="adj2" fmla="val 93695"/>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1" name="Group 20"/>
          <p:cNvGrpSpPr/>
          <p:nvPr/>
        </p:nvGrpSpPr>
        <p:grpSpPr>
          <a:xfrm>
            <a:off x="4626423" y="4974129"/>
            <a:ext cx="851828" cy="822960"/>
            <a:chOff x="4626423" y="4974129"/>
            <a:chExt cx="851828" cy="822960"/>
          </a:xfrm>
        </p:grpSpPr>
        <p:sp>
          <p:nvSpPr>
            <p:cNvPr id="2557" name="Freeform 58"/>
            <p:cNvSpPr>
              <a:spLocks noEditPoints="1"/>
            </p:cNvSpPr>
            <p:nvPr/>
          </p:nvSpPr>
          <p:spPr bwMode="black">
            <a:xfrm>
              <a:off x="4758936" y="5065442"/>
              <a:ext cx="383562" cy="41116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000607"/>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5062" name="L-Shape 5061"/>
            <p:cNvSpPr/>
            <p:nvPr/>
          </p:nvSpPr>
          <p:spPr bwMode="auto">
            <a:xfrm flipV="1">
              <a:off x="4626423" y="4974129"/>
              <a:ext cx="851828" cy="822960"/>
            </a:xfrm>
            <a:prstGeom prst="corner">
              <a:avLst>
                <a:gd name="adj1" fmla="val 43057"/>
                <a:gd name="adj2" fmla="val 74857"/>
              </a:avLst>
            </a:prstGeom>
            <a:noFill/>
            <a:ln w="22225" cap="sq">
              <a:solidFill>
                <a:srgbClr val="000607"/>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spTree>
    <p:extLst>
      <p:ext uri="{BB962C8B-B14F-4D97-AF65-F5344CB8AC3E}">
        <p14:creationId xmlns:p14="http://schemas.microsoft.com/office/powerpoint/2010/main" val="280300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2550"/>
                                        </p:tgtEl>
                                        <p:attrNameLst>
                                          <p:attrName>style.visibility</p:attrName>
                                        </p:attrNameLst>
                                      </p:cBhvr>
                                      <p:to>
                                        <p:strVal val="visible"/>
                                      </p:to>
                                    </p:set>
                                    <p:anim calcmode="lin" valueType="num">
                                      <p:cBhvr>
                                        <p:cTn id="7" dur="250" fill="hold"/>
                                        <p:tgtEl>
                                          <p:spTgt spid="2550"/>
                                        </p:tgtEl>
                                        <p:attrNameLst>
                                          <p:attrName>ppt_w</p:attrName>
                                        </p:attrNameLst>
                                      </p:cBhvr>
                                      <p:tavLst>
                                        <p:tav tm="0">
                                          <p:val>
                                            <p:fltVal val="0"/>
                                          </p:val>
                                        </p:tav>
                                        <p:tav tm="100000">
                                          <p:val>
                                            <p:strVal val="#ppt_w"/>
                                          </p:val>
                                        </p:tav>
                                      </p:tavLst>
                                    </p:anim>
                                    <p:anim calcmode="lin" valueType="num">
                                      <p:cBhvr>
                                        <p:cTn id="8" dur="250" fill="hold"/>
                                        <p:tgtEl>
                                          <p:spTgt spid="2550"/>
                                        </p:tgtEl>
                                        <p:attrNameLst>
                                          <p:attrName>ppt_h</p:attrName>
                                        </p:attrNameLst>
                                      </p:cBhvr>
                                      <p:tavLst>
                                        <p:tav tm="0">
                                          <p:val>
                                            <p:fltVal val="0"/>
                                          </p:val>
                                        </p:tav>
                                        <p:tav tm="100000">
                                          <p:val>
                                            <p:strVal val="#ppt_h"/>
                                          </p:val>
                                        </p:tav>
                                      </p:tavLst>
                                    </p:anim>
                                    <p:animEffect transition="in" filter="fade">
                                      <p:cBhvr>
                                        <p:cTn id="9" dur="250"/>
                                        <p:tgtEl>
                                          <p:spTgt spid="2550"/>
                                        </p:tgtEl>
                                      </p:cBhvr>
                                    </p:animEffect>
                                  </p:childTnLst>
                                </p:cTn>
                              </p:par>
                              <p:par>
                                <p:cTn id="10" presetID="6" presetClass="emph" presetSubtype="0" decel="100000" fill="hold" grpId="1" nodeType="withEffect">
                                  <p:stCondLst>
                                    <p:cond delay="700"/>
                                  </p:stCondLst>
                                  <p:childTnLst>
                                    <p:animScale>
                                      <p:cBhvr>
                                        <p:cTn id="11" dur="250" fill="hold"/>
                                        <p:tgtEl>
                                          <p:spTgt spid="2550"/>
                                        </p:tgtEl>
                                      </p:cBhvr>
                                      <p:by x="110000" y="110000"/>
                                    </p:animScale>
                                  </p:childTnLst>
                                </p:cTn>
                              </p:par>
                              <p:par>
                                <p:cTn id="12" presetID="6" presetClass="emph" presetSubtype="0" decel="100000" fill="hold" grpId="2" nodeType="withEffect">
                                  <p:stCondLst>
                                    <p:cond delay="800"/>
                                  </p:stCondLst>
                                  <p:childTnLst>
                                    <p:animScale>
                                      <p:cBhvr>
                                        <p:cTn id="13" dur="250" fill="hold"/>
                                        <p:tgtEl>
                                          <p:spTgt spid="2550"/>
                                        </p:tgtEl>
                                      </p:cBhvr>
                                      <p:by x="91000" y="91000"/>
                                    </p:animScale>
                                  </p:childTnLst>
                                </p:cTn>
                              </p:par>
                              <p:par>
                                <p:cTn id="14" presetID="10" presetClass="entr" presetSubtype="0" fill="hold" grpId="0" nodeType="withEffect">
                                  <p:stCondLst>
                                    <p:cond delay="500"/>
                                  </p:stCondLst>
                                  <p:childTnLst>
                                    <p:set>
                                      <p:cBhvr>
                                        <p:cTn id="15" dur="1" fill="hold">
                                          <p:stCondLst>
                                            <p:cond delay="0"/>
                                          </p:stCondLst>
                                        </p:cTn>
                                        <p:tgtEl>
                                          <p:spTgt spid="2551"/>
                                        </p:tgtEl>
                                        <p:attrNameLst>
                                          <p:attrName>style.visibility</p:attrName>
                                        </p:attrNameLst>
                                      </p:cBhvr>
                                      <p:to>
                                        <p:strVal val="visible"/>
                                      </p:to>
                                    </p:set>
                                    <p:animEffect transition="in" filter="fade">
                                      <p:cBhvr>
                                        <p:cTn id="16" dur="500"/>
                                        <p:tgtEl>
                                          <p:spTgt spid="2551"/>
                                        </p:tgtEl>
                                      </p:cBhvr>
                                    </p:animEffect>
                                  </p:childTnLst>
                                </p:cTn>
                              </p:par>
                              <p:par>
                                <p:cTn id="17" presetID="10" presetClass="exit" presetSubtype="0" fill="hold" grpId="0" nodeType="withEffect">
                                  <p:stCondLst>
                                    <p:cond delay="1100"/>
                                  </p:stCondLst>
                                  <p:childTnLst>
                                    <p:animEffect transition="out" filter="fade">
                                      <p:cBhvr>
                                        <p:cTn id="18" dur="350"/>
                                        <p:tgtEl>
                                          <p:spTgt spid="5243"/>
                                        </p:tgtEl>
                                      </p:cBhvr>
                                    </p:animEffect>
                                    <p:set>
                                      <p:cBhvr>
                                        <p:cTn id="19" dur="1" fill="hold">
                                          <p:stCondLst>
                                            <p:cond delay="349"/>
                                          </p:stCondLst>
                                        </p:cTn>
                                        <p:tgtEl>
                                          <p:spTgt spid="5243"/>
                                        </p:tgtEl>
                                        <p:attrNameLst>
                                          <p:attrName>style.visibility</p:attrName>
                                        </p:attrNameLst>
                                      </p:cBhvr>
                                      <p:to>
                                        <p:strVal val="hidden"/>
                                      </p:to>
                                    </p:set>
                                  </p:childTnLst>
                                </p:cTn>
                              </p:par>
                              <p:par>
                                <p:cTn id="20" presetID="10" presetClass="exit" presetSubtype="0" fill="hold" grpId="0" nodeType="withEffect">
                                  <p:stCondLst>
                                    <p:cond delay="1100"/>
                                  </p:stCondLst>
                                  <p:childTnLst>
                                    <p:animEffect transition="out" filter="fade">
                                      <p:cBhvr>
                                        <p:cTn id="21" dur="350"/>
                                        <p:tgtEl>
                                          <p:spTgt spid="5241"/>
                                        </p:tgtEl>
                                      </p:cBhvr>
                                    </p:animEffect>
                                    <p:set>
                                      <p:cBhvr>
                                        <p:cTn id="22" dur="1" fill="hold">
                                          <p:stCondLst>
                                            <p:cond delay="349"/>
                                          </p:stCondLst>
                                        </p:cTn>
                                        <p:tgtEl>
                                          <p:spTgt spid="5241"/>
                                        </p:tgtEl>
                                        <p:attrNameLst>
                                          <p:attrName>style.visibility</p:attrName>
                                        </p:attrNameLst>
                                      </p:cBhvr>
                                      <p:to>
                                        <p:strVal val="hidden"/>
                                      </p:to>
                                    </p:set>
                                  </p:childTnLst>
                                </p:cTn>
                              </p:par>
                              <p:par>
                                <p:cTn id="23" presetID="10" presetClass="exit" presetSubtype="0" fill="hold" nodeType="withEffect">
                                  <p:stCondLst>
                                    <p:cond delay="1100"/>
                                  </p:stCondLst>
                                  <p:childTnLst>
                                    <p:animEffect transition="out" filter="fade">
                                      <p:cBhvr>
                                        <p:cTn id="24" dur="350"/>
                                        <p:tgtEl>
                                          <p:spTgt spid="5233"/>
                                        </p:tgtEl>
                                      </p:cBhvr>
                                    </p:animEffect>
                                    <p:set>
                                      <p:cBhvr>
                                        <p:cTn id="25" dur="1" fill="hold">
                                          <p:stCondLst>
                                            <p:cond delay="349"/>
                                          </p:stCondLst>
                                        </p:cTn>
                                        <p:tgtEl>
                                          <p:spTgt spid="5233"/>
                                        </p:tgtEl>
                                        <p:attrNameLst>
                                          <p:attrName>style.visibility</p:attrName>
                                        </p:attrNameLst>
                                      </p:cBhvr>
                                      <p:to>
                                        <p:strVal val="hidden"/>
                                      </p:to>
                                    </p:set>
                                  </p:childTnLst>
                                </p:cTn>
                              </p:par>
                              <p:par>
                                <p:cTn id="26" presetID="10" presetClass="entr" presetSubtype="0" fill="hold" nodeType="withEffect">
                                  <p:stCondLst>
                                    <p:cond delay="1100"/>
                                  </p:stCondLst>
                                  <p:childTnLst>
                                    <p:set>
                                      <p:cBhvr>
                                        <p:cTn id="27" dur="1" fill="hold">
                                          <p:stCondLst>
                                            <p:cond delay="0"/>
                                          </p:stCondLst>
                                        </p:cTn>
                                        <p:tgtEl>
                                          <p:spTgt spid="5059"/>
                                        </p:tgtEl>
                                        <p:attrNameLst>
                                          <p:attrName>style.visibility</p:attrName>
                                        </p:attrNameLst>
                                      </p:cBhvr>
                                      <p:to>
                                        <p:strVal val="visible"/>
                                      </p:to>
                                    </p:set>
                                    <p:animEffect transition="in" filter="fade">
                                      <p:cBhvr>
                                        <p:cTn id="28" dur="350"/>
                                        <p:tgtEl>
                                          <p:spTgt spid="5059"/>
                                        </p:tgtEl>
                                      </p:cBhvr>
                                    </p:animEffect>
                                  </p:childTnLst>
                                </p:cTn>
                              </p:par>
                              <p:par>
                                <p:cTn id="29" presetID="10" presetClass="entr" presetSubtype="0" fill="hold" nodeType="withEffect">
                                  <p:stCondLst>
                                    <p:cond delay="1100"/>
                                  </p:stCondLst>
                                  <p:childTnLst>
                                    <p:set>
                                      <p:cBhvr>
                                        <p:cTn id="30" dur="1" fill="hold">
                                          <p:stCondLst>
                                            <p:cond delay="0"/>
                                          </p:stCondLst>
                                        </p:cTn>
                                        <p:tgtEl>
                                          <p:spTgt spid="5056"/>
                                        </p:tgtEl>
                                        <p:attrNameLst>
                                          <p:attrName>style.visibility</p:attrName>
                                        </p:attrNameLst>
                                      </p:cBhvr>
                                      <p:to>
                                        <p:strVal val="visible"/>
                                      </p:to>
                                    </p:set>
                                    <p:animEffect transition="in" filter="fade">
                                      <p:cBhvr>
                                        <p:cTn id="31" dur="350"/>
                                        <p:tgtEl>
                                          <p:spTgt spid="5056"/>
                                        </p:tgtEl>
                                      </p:cBhvr>
                                    </p:animEffect>
                                  </p:childTnLst>
                                </p:cTn>
                              </p:par>
                              <p:par>
                                <p:cTn id="32" presetID="10" presetClass="entr" presetSubtype="0" fill="hold"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decel="100000" fill="hold" nodeType="clickEffect">
                                  <p:stCondLst>
                                    <p:cond delay="0"/>
                                  </p:stCondLst>
                                  <p:childTnLst>
                                    <p:animScale>
                                      <p:cBhvr>
                                        <p:cTn id="38" dur="1000" fill="hold"/>
                                        <p:tgtEl>
                                          <p:spTgt spid="5059"/>
                                        </p:tgtEl>
                                      </p:cBhvr>
                                      <p:by x="85000" y="85000"/>
                                    </p:animScale>
                                  </p:childTnLst>
                                </p:cTn>
                              </p:par>
                              <p:par>
                                <p:cTn id="39" presetID="6" presetClass="emph" presetSubtype="0" decel="100000" fill="hold" nodeType="withEffect">
                                  <p:stCondLst>
                                    <p:cond delay="0"/>
                                  </p:stCondLst>
                                  <p:childTnLst>
                                    <p:animScale>
                                      <p:cBhvr>
                                        <p:cTn id="40" dur="1000" fill="hold"/>
                                        <p:tgtEl>
                                          <p:spTgt spid="5056"/>
                                        </p:tgtEl>
                                      </p:cBhvr>
                                      <p:by x="85000" y="85000"/>
                                    </p:animScale>
                                  </p:childTnLst>
                                </p:cTn>
                              </p:par>
                              <p:par>
                                <p:cTn id="41" presetID="6" presetClass="emph" presetSubtype="0" decel="100000" fill="hold" nodeType="withEffect">
                                  <p:stCondLst>
                                    <p:cond delay="0"/>
                                  </p:stCondLst>
                                  <p:childTnLst>
                                    <p:animScale>
                                      <p:cBhvr>
                                        <p:cTn id="42" dur="1000" fill="hold"/>
                                        <p:tgtEl>
                                          <p:spTgt spid="21"/>
                                        </p:tgtEl>
                                      </p:cBhvr>
                                      <p:by x="85000" y="85000"/>
                                    </p:animScale>
                                  </p:childTnLst>
                                </p:cTn>
                              </p:par>
                              <p:par>
                                <p:cTn id="43" presetID="42" presetClass="path" presetSubtype="0" decel="100000" fill="hold" nodeType="withEffect">
                                  <p:stCondLst>
                                    <p:cond delay="0"/>
                                  </p:stCondLst>
                                  <p:childTnLst>
                                    <p:animMotion origin="layout" path="M 3.82436E-6 7.17204E-7 L 0.50829 -0.3729 " pathEditMode="relative" rAng="0" ptsTypes="AA">
                                      <p:cBhvr>
                                        <p:cTn id="44" dur="1000" fill="hold"/>
                                        <p:tgtEl>
                                          <p:spTgt spid="5059"/>
                                        </p:tgtEl>
                                        <p:attrNameLst>
                                          <p:attrName>ppt_x</p:attrName>
                                          <p:attrName>ppt_y</p:attrName>
                                        </p:attrNameLst>
                                      </p:cBhvr>
                                      <p:rCtr x="25415" y="-18656"/>
                                    </p:animMotion>
                                  </p:childTnLst>
                                </p:cTn>
                              </p:par>
                              <p:par>
                                <p:cTn id="45" presetID="42" presetClass="path" presetSubtype="0" decel="100000" fill="hold" nodeType="withEffect">
                                  <p:stCondLst>
                                    <p:cond delay="0"/>
                                  </p:stCondLst>
                                  <p:childTnLst>
                                    <p:animMotion origin="layout" path="M 2.92571E-6 7.17204E-7 L 0.49655 -0.37335 " pathEditMode="relative" rAng="0" ptsTypes="AA">
                                      <p:cBhvr>
                                        <p:cTn id="46" dur="1000" fill="hold"/>
                                        <p:tgtEl>
                                          <p:spTgt spid="5056"/>
                                        </p:tgtEl>
                                        <p:attrNameLst>
                                          <p:attrName>ppt_x</p:attrName>
                                          <p:attrName>ppt_y</p:attrName>
                                        </p:attrNameLst>
                                      </p:cBhvr>
                                      <p:rCtr x="24879" y="-18611"/>
                                    </p:animMotion>
                                  </p:childTnLst>
                                </p:cTn>
                              </p:par>
                              <p:par>
                                <p:cTn id="47" presetID="42" presetClass="path" presetSubtype="0" decel="100000" fill="hold" nodeType="withEffect">
                                  <p:stCondLst>
                                    <p:cond delay="0"/>
                                  </p:stCondLst>
                                  <p:childTnLst>
                                    <p:animMotion origin="layout" path="M 1.8024E-6 7.17204E-7 L 0.40898 -0.26668 " pathEditMode="relative" rAng="0" ptsTypes="AA">
                                      <p:cBhvr>
                                        <p:cTn id="48" dur="1000" fill="hold"/>
                                        <p:tgtEl>
                                          <p:spTgt spid="21"/>
                                        </p:tgtEl>
                                        <p:attrNameLst>
                                          <p:attrName>ppt_x</p:attrName>
                                          <p:attrName>ppt_y</p:attrName>
                                        </p:attrNameLst>
                                      </p:cBhvr>
                                      <p:rCtr x="20449" y="-13345"/>
                                    </p:animMotion>
                                  </p:childTnLst>
                                </p:cTn>
                              </p:par>
                              <p:par>
                                <p:cTn id="49" presetID="10" presetClass="entr" presetSubtype="0" fill="hold" grpId="0" nodeType="withEffect">
                                  <p:stCondLst>
                                    <p:cond delay="900"/>
                                  </p:stCondLst>
                                  <p:childTnLst>
                                    <p:set>
                                      <p:cBhvr>
                                        <p:cTn id="50" dur="1" fill="hold">
                                          <p:stCondLst>
                                            <p:cond delay="0"/>
                                          </p:stCondLst>
                                        </p:cTn>
                                        <p:tgtEl>
                                          <p:spTgt spid="2571"/>
                                        </p:tgtEl>
                                        <p:attrNameLst>
                                          <p:attrName>style.visibility</p:attrName>
                                        </p:attrNameLst>
                                      </p:cBhvr>
                                      <p:to>
                                        <p:strVal val="visible"/>
                                      </p:to>
                                    </p:set>
                                    <p:animEffect transition="in" filter="fade">
                                      <p:cBhvr>
                                        <p:cTn id="51" dur="350"/>
                                        <p:tgtEl>
                                          <p:spTgt spid="2571"/>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2574"/>
                                        </p:tgtEl>
                                        <p:attrNameLst>
                                          <p:attrName>style.visibility</p:attrName>
                                        </p:attrNameLst>
                                      </p:cBhvr>
                                      <p:to>
                                        <p:strVal val="visible"/>
                                      </p:to>
                                    </p:set>
                                    <p:animEffect transition="in" filter="fade">
                                      <p:cBhvr>
                                        <p:cTn id="54" dur="350"/>
                                        <p:tgtEl>
                                          <p:spTgt spid="2574"/>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2566"/>
                                        </p:tgtEl>
                                        <p:attrNameLst>
                                          <p:attrName>style.visibility</p:attrName>
                                        </p:attrNameLst>
                                      </p:cBhvr>
                                      <p:to>
                                        <p:strVal val="visible"/>
                                      </p:to>
                                    </p:set>
                                    <p:animEffect transition="in" filter="fade">
                                      <p:cBhvr>
                                        <p:cTn id="57" dur="350"/>
                                        <p:tgtEl>
                                          <p:spTgt spid="2566"/>
                                        </p:tgtEl>
                                      </p:cBhvr>
                                    </p:animEffect>
                                  </p:childTnLst>
                                </p:cTn>
                              </p:par>
                              <p:par>
                                <p:cTn id="58" presetID="10" presetClass="entr" presetSubtype="0" fill="hold" nodeType="withEffect">
                                  <p:stCondLst>
                                    <p:cond delay="90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350"/>
                                        <p:tgtEl>
                                          <p:spTgt spid="16"/>
                                        </p:tgtEl>
                                      </p:cBhvr>
                                    </p:animEffect>
                                  </p:childTnLst>
                                </p:cTn>
                              </p:par>
                              <p:par>
                                <p:cTn id="61" presetID="10" presetClass="entr" presetSubtype="0" fill="hold" nodeType="withEffect">
                                  <p:stCondLst>
                                    <p:cond delay="9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10" presetClass="entr" presetSubtype="0" fill="hold" nodeType="withEffect">
                                  <p:stCondLst>
                                    <p:cond delay="90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350"/>
                                        <p:tgtEl>
                                          <p:spTgt spid="17"/>
                                        </p:tgtEl>
                                      </p:cBhvr>
                                    </p:animEffect>
                                  </p:childTnLst>
                                </p:cTn>
                              </p:par>
                              <p:par>
                                <p:cTn id="67" presetID="10" presetClass="exit" presetSubtype="0" fill="hold" nodeType="withEffect">
                                  <p:stCondLst>
                                    <p:cond delay="900"/>
                                  </p:stCondLst>
                                  <p:childTnLst>
                                    <p:animEffect transition="out" filter="fade">
                                      <p:cBhvr>
                                        <p:cTn id="68" dur="350"/>
                                        <p:tgtEl>
                                          <p:spTgt spid="5059"/>
                                        </p:tgtEl>
                                      </p:cBhvr>
                                    </p:animEffect>
                                    <p:set>
                                      <p:cBhvr>
                                        <p:cTn id="69" dur="1" fill="hold">
                                          <p:stCondLst>
                                            <p:cond delay="349"/>
                                          </p:stCondLst>
                                        </p:cTn>
                                        <p:tgtEl>
                                          <p:spTgt spid="5059"/>
                                        </p:tgtEl>
                                        <p:attrNameLst>
                                          <p:attrName>style.visibility</p:attrName>
                                        </p:attrNameLst>
                                      </p:cBhvr>
                                      <p:to>
                                        <p:strVal val="hidden"/>
                                      </p:to>
                                    </p:set>
                                  </p:childTnLst>
                                </p:cTn>
                              </p:par>
                              <p:par>
                                <p:cTn id="70" presetID="10" presetClass="exit" presetSubtype="0" fill="hold" nodeType="withEffect">
                                  <p:stCondLst>
                                    <p:cond delay="900"/>
                                  </p:stCondLst>
                                  <p:childTnLst>
                                    <p:animEffect transition="out" filter="fade">
                                      <p:cBhvr>
                                        <p:cTn id="71" dur="350"/>
                                        <p:tgtEl>
                                          <p:spTgt spid="5056"/>
                                        </p:tgtEl>
                                      </p:cBhvr>
                                    </p:animEffect>
                                    <p:set>
                                      <p:cBhvr>
                                        <p:cTn id="72" dur="1" fill="hold">
                                          <p:stCondLst>
                                            <p:cond delay="349"/>
                                          </p:stCondLst>
                                        </p:cTn>
                                        <p:tgtEl>
                                          <p:spTgt spid="5056"/>
                                        </p:tgtEl>
                                        <p:attrNameLst>
                                          <p:attrName>style.visibility</p:attrName>
                                        </p:attrNameLst>
                                      </p:cBhvr>
                                      <p:to>
                                        <p:strVal val="hidden"/>
                                      </p:to>
                                    </p:set>
                                  </p:childTnLst>
                                </p:cTn>
                              </p:par>
                              <p:par>
                                <p:cTn id="73" presetID="10" presetClass="exit" presetSubtype="0" fill="hold" nodeType="withEffect">
                                  <p:stCondLst>
                                    <p:cond delay="900"/>
                                  </p:stCondLst>
                                  <p:childTnLst>
                                    <p:animEffect transition="out" filter="fade">
                                      <p:cBhvr>
                                        <p:cTn id="74" dur="350"/>
                                        <p:tgtEl>
                                          <p:spTgt spid="21"/>
                                        </p:tgtEl>
                                      </p:cBhvr>
                                    </p:animEffect>
                                    <p:set>
                                      <p:cBhvr>
                                        <p:cTn id="75" dur="1" fill="hold">
                                          <p:stCondLst>
                                            <p:cond delay="349"/>
                                          </p:stCondLst>
                                        </p:cTn>
                                        <p:tgtEl>
                                          <p:spTgt spid="21"/>
                                        </p:tgtEl>
                                        <p:attrNameLst>
                                          <p:attrName>style.visibility</p:attrName>
                                        </p:attrNameLst>
                                      </p:cBhvr>
                                      <p:to>
                                        <p:strVal val="hidden"/>
                                      </p:to>
                                    </p:set>
                                  </p:childTnLst>
                                </p:cTn>
                              </p:par>
                              <p:par>
                                <p:cTn id="76" presetID="16" presetClass="entr" presetSubtype="42" fill="hold" nodeType="withEffect">
                                  <p:stCondLst>
                                    <p:cond delay="1200"/>
                                  </p:stCondLst>
                                  <p:childTnLst>
                                    <p:set>
                                      <p:cBhvr>
                                        <p:cTn id="77" dur="1" fill="hold">
                                          <p:stCondLst>
                                            <p:cond delay="0"/>
                                          </p:stCondLst>
                                        </p:cTn>
                                        <p:tgtEl>
                                          <p:spTgt spid="2553"/>
                                        </p:tgtEl>
                                        <p:attrNameLst>
                                          <p:attrName>style.visibility</p:attrName>
                                        </p:attrNameLst>
                                      </p:cBhvr>
                                      <p:to>
                                        <p:strVal val="visible"/>
                                      </p:to>
                                    </p:set>
                                    <p:animEffect transition="in" filter="barn(outHorizontal)">
                                      <p:cBhvr>
                                        <p:cTn id="78" dur="500"/>
                                        <p:tgtEl>
                                          <p:spTgt spid="2553"/>
                                        </p:tgtEl>
                                      </p:cBhvr>
                                    </p:animEffect>
                                  </p:childTnLst>
                                </p:cTn>
                              </p:par>
                              <p:par>
                                <p:cTn id="79" presetID="53" presetClass="entr" presetSubtype="16" fill="hold" nodeType="withEffect">
                                  <p:stCondLst>
                                    <p:cond delay="1200"/>
                                  </p:stCondLst>
                                  <p:childTnLst>
                                    <p:set>
                                      <p:cBhvr>
                                        <p:cTn id="80" dur="1" fill="hold">
                                          <p:stCondLst>
                                            <p:cond delay="0"/>
                                          </p:stCondLst>
                                        </p:cTn>
                                        <p:tgtEl>
                                          <p:spTgt spid="2552"/>
                                        </p:tgtEl>
                                        <p:attrNameLst>
                                          <p:attrName>style.visibility</p:attrName>
                                        </p:attrNameLst>
                                      </p:cBhvr>
                                      <p:to>
                                        <p:strVal val="visible"/>
                                      </p:to>
                                    </p:set>
                                    <p:anim calcmode="lin" valueType="num">
                                      <p:cBhvr>
                                        <p:cTn id="81" dur="250" fill="hold"/>
                                        <p:tgtEl>
                                          <p:spTgt spid="2552"/>
                                        </p:tgtEl>
                                        <p:attrNameLst>
                                          <p:attrName>ppt_w</p:attrName>
                                        </p:attrNameLst>
                                      </p:cBhvr>
                                      <p:tavLst>
                                        <p:tav tm="0">
                                          <p:val>
                                            <p:fltVal val="0"/>
                                          </p:val>
                                        </p:tav>
                                        <p:tav tm="100000">
                                          <p:val>
                                            <p:strVal val="#ppt_w"/>
                                          </p:val>
                                        </p:tav>
                                      </p:tavLst>
                                    </p:anim>
                                    <p:anim calcmode="lin" valueType="num">
                                      <p:cBhvr>
                                        <p:cTn id="82" dur="250" fill="hold"/>
                                        <p:tgtEl>
                                          <p:spTgt spid="2552"/>
                                        </p:tgtEl>
                                        <p:attrNameLst>
                                          <p:attrName>ppt_h</p:attrName>
                                        </p:attrNameLst>
                                      </p:cBhvr>
                                      <p:tavLst>
                                        <p:tav tm="0">
                                          <p:val>
                                            <p:fltVal val="0"/>
                                          </p:val>
                                        </p:tav>
                                        <p:tav tm="100000">
                                          <p:val>
                                            <p:strVal val="#ppt_h"/>
                                          </p:val>
                                        </p:tav>
                                      </p:tavLst>
                                    </p:anim>
                                    <p:animEffect transition="in" filter="fade">
                                      <p:cBhvr>
                                        <p:cTn id="83" dur="250"/>
                                        <p:tgtEl>
                                          <p:spTgt spid="2552"/>
                                        </p:tgtEl>
                                      </p:cBhvr>
                                    </p:animEffect>
                                  </p:childTnLst>
                                </p:cTn>
                              </p:par>
                              <p:par>
                                <p:cTn id="84" presetID="6" presetClass="emph" presetSubtype="0" decel="100000" fill="hold" nodeType="withEffect">
                                  <p:stCondLst>
                                    <p:cond delay="1400"/>
                                  </p:stCondLst>
                                  <p:childTnLst>
                                    <p:animScale>
                                      <p:cBhvr>
                                        <p:cTn id="85" dur="250" fill="hold"/>
                                        <p:tgtEl>
                                          <p:spTgt spid="2552"/>
                                        </p:tgtEl>
                                      </p:cBhvr>
                                      <p:by x="110000" y="110000"/>
                                    </p:animScale>
                                  </p:childTnLst>
                                </p:cTn>
                              </p:par>
                              <p:par>
                                <p:cTn id="86" presetID="6" presetClass="emph" presetSubtype="0" decel="100000" fill="hold" nodeType="withEffect">
                                  <p:stCondLst>
                                    <p:cond delay="1500"/>
                                  </p:stCondLst>
                                  <p:childTnLst>
                                    <p:animScale>
                                      <p:cBhvr>
                                        <p:cTn id="87" dur="250" fill="hold"/>
                                        <p:tgtEl>
                                          <p:spTgt spid="2552"/>
                                        </p:tgtEl>
                                      </p:cBhvr>
                                      <p:by x="91000" y="91000"/>
                                    </p:animScale>
                                  </p:childTnLst>
                                </p:cTn>
                              </p:par>
                              <p:par>
                                <p:cTn id="88" presetID="53" presetClass="entr" presetSubtype="16" fill="hold" nodeType="withEffect">
                                  <p:stCondLst>
                                    <p:cond delay="1500"/>
                                  </p:stCondLst>
                                  <p:childTnLst>
                                    <p:set>
                                      <p:cBhvr>
                                        <p:cTn id="89" dur="1" fill="hold">
                                          <p:stCondLst>
                                            <p:cond delay="0"/>
                                          </p:stCondLst>
                                        </p:cTn>
                                        <p:tgtEl>
                                          <p:spTgt spid="2589"/>
                                        </p:tgtEl>
                                        <p:attrNameLst>
                                          <p:attrName>style.visibility</p:attrName>
                                        </p:attrNameLst>
                                      </p:cBhvr>
                                      <p:to>
                                        <p:strVal val="visible"/>
                                      </p:to>
                                    </p:set>
                                    <p:anim calcmode="lin" valueType="num">
                                      <p:cBhvr>
                                        <p:cTn id="90" dur="250" fill="hold"/>
                                        <p:tgtEl>
                                          <p:spTgt spid="2589"/>
                                        </p:tgtEl>
                                        <p:attrNameLst>
                                          <p:attrName>ppt_w</p:attrName>
                                        </p:attrNameLst>
                                      </p:cBhvr>
                                      <p:tavLst>
                                        <p:tav tm="0">
                                          <p:val>
                                            <p:fltVal val="0"/>
                                          </p:val>
                                        </p:tav>
                                        <p:tav tm="100000">
                                          <p:val>
                                            <p:strVal val="#ppt_w"/>
                                          </p:val>
                                        </p:tav>
                                      </p:tavLst>
                                    </p:anim>
                                    <p:anim calcmode="lin" valueType="num">
                                      <p:cBhvr>
                                        <p:cTn id="91" dur="250" fill="hold"/>
                                        <p:tgtEl>
                                          <p:spTgt spid="2589"/>
                                        </p:tgtEl>
                                        <p:attrNameLst>
                                          <p:attrName>ppt_h</p:attrName>
                                        </p:attrNameLst>
                                      </p:cBhvr>
                                      <p:tavLst>
                                        <p:tav tm="0">
                                          <p:val>
                                            <p:fltVal val="0"/>
                                          </p:val>
                                        </p:tav>
                                        <p:tav tm="100000">
                                          <p:val>
                                            <p:strVal val="#ppt_h"/>
                                          </p:val>
                                        </p:tav>
                                      </p:tavLst>
                                    </p:anim>
                                    <p:animEffect transition="in" filter="fade">
                                      <p:cBhvr>
                                        <p:cTn id="92" dur="250"/>
                                        <p:tgtEl>
                                          <p:spTgt spid="2589"/>
                                        </p:tgtEl>
                                      </p:cBhvr>
                                    </p:animEffect>
                                  </p:childTnLst>
                                </p:cTn>
                              </p:par>
                              <p:par>
                                <p:cTn id="93" presetID="6" presetClass="emph" presetSubtype="0" decel="100000" fill="hold" nodeType="withEffect">
                                  <p:stCondLst>
                                    <p:cond delay="1700"/>
                                  </p:stCondLst>
                                  <p:childTnLst>
                                    <p:animScale>
                                      <p:cBhvr>
                                        <p:cTn id="94" dur="250" fill="hold"/>
                                        <p:tgtEl>
                                          <p:spTgt spid="2589"/>
                                        </p:tgtEl>
                                      </p:cBhvr>
                                      <p:by x="110000" y="110000"/>
                                    </p:animScale>
                                  </p:childTnLst>
                                </p:cTn>
                              </p:par>
                              <p:par>
                                <p:cTn id="95" presetID="6" presetClass="emph" presetSubtype="0" decel="100000" fill="hold" nodeType="withEffect">
                                  <p:stCondLst>
                                    <p:cond delay="1800"/>
                                  </p:stCondLst>
                                  <p:childTnLst>
                                    <p:animScale>
                                      <p:cBhvr>
                                        <p:cTn id="96" dur="250" fill="hold"/>
                                        <p:tgtEl>
                                          <p:spTgt spid="2589"/>
                                        </p:tgtEl>
                                      </p:cBhvr>
                                      <p:by x="91000" y="91000"/>
                                    </p:animScale>
                                  </p:childTnLst>
                                </p:cTn>
                              </p:par>
                              <p:par>
                                <p:cTn id="97" presetID="10" presetClass="entr" presetSubtype="0" fill="hold" grpId="1" nodeType="withEffect">
                                  <p:stCondLst>
                                    <p:cond delay="0"/>
                                  </p:stCondLst>
                                  <p:childTnLst>
                                    <p:set>
                                      <p:cBhvr>
                                        <p:cTn id="98" dur="1" fill="hold">
                                          <p:stCondLst>
                                            <p:cond delay="0"/>
                                          </p:stCondLst>
                                        </p:cTn>
                                        <p:tgtEl>
                                          <p:spTgt spid="5243"/>
                                        </p:tgtEl>
                                        <p:attrNameLst>
                                          <p:attrName>style.visibility</p:attrName>
                                        </p:attrNameLst>
                                      </p:cBhvr>
                                      <p:to>
                                        <p:strVal val="visible"/>
                                      </p:to>
                                    </p:set>
                                    <p:animEffect transition="in" filter="fade">
                                      <p:cBhvr>
                                        <p:cTn id="99" dur="250"/>
                                        <p:tgtEl>
                                          <p:spTgt spid="5243"/>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5241"/>
                                        </p:tgtEl>
                                        <p:attrNameLst>
                                          <p:attrName>style.visibility</p:attrName>
                                        </p:attrNameLst>
                                      </p:cBhvr>
                                      <p:to>
                                        <p:strVal val="visible"/>
                                      </p:to>
                                    </p:set>
                                    <p:animEffect transition="in" filter="fade">
                                      <p:cBhvr>
                                        <p:cTn id="102" dur="250"/>
                                        <p:tgtEl>
                                          <p:spTgt spid="5241"/>
                                        </p:tgtEl>
                                      </p:cBhvr>
                                    </p:animEffect>
                                  </p:childTnLst>
                                </p:cTn>
                              </p:par>
                              <p:par>
                                <p:cTn id="103" presetID="10" presetClass="entr" presetSubtype="0" fill="hold" nodeType="withEffect">
                                  <p:stCondLst>
                                    <p:cond delay="0"/>
                                  </p:stCondLst>
                                  <p:childTnLst>
                                    <p:set>
                                      <p:cBhvr>
                                        <p:cTn id="104" dur="1" fill="hold">
                                          <p:stCondLst>
                                            <p:cond delay="0"/>
                                          </p:stCondLst>
                                        </p:cTn>
                                        <p:tgtEl>
                                          <p:spTgt spid="5233"/>
                                        </p:tgtEl>
                                        <p:attrNameLst>
                                          <p:attrName>style.visibility</p:attrName>
                                        </p:attrNameLst>
                                      </p:cBhvr>
                                      <p:to>
                                        <p:strVal val="visible"/>
                                      </p:to>
                                    </p:set>
                                    <p:animEffect transition="in" filter="fade">
                                      <p:cBhvr>
                                        <p:cTn id="105" dur="250"/>
                                        <p:tgtEl>
                                          <p:spTgt spid="5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 grpId="0" animBg="1"/>
      <p:bldP spid="2550" grpId="1" animBg="1"/>
      <p:bldP spid="2550" grpId="2" animBg="1"/>
      <p:bldP spid="2551" grpId="0"/>
      <p:bldP spid="5241" grpId="0" animBg="1"/>
      <p:bldP spid="5241" grpId="1" animBg="1"/>
      <p:bldP spid="2566" grpId="0"/>
      <p:bldP spid="2571" grpId="0"/>
      <p:bldP spid="2574" grpId="0"/>
      <p:bldP spid="5243" grpId="0" animBg="1"/>
      <p:bldP spid="524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19</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99164316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733056"/>
          </a:xfrm>
        </p:spPr>
        <p:txBody>
          <a:bodyPr/>
          <a:lstStyle/>
          <a:p>
            <a:r>
              <a:rPr lang="en-US" sz="6000" dirty="0" smtClean="0"/>
              <a:t>Microsoft Azure </a:t>
            </a:r>
            <a:br>
              <a:rPr lang="en-US" sz="6000" dirty="0" smtClean="0"/>
            </a:br>
            <a:r>
              <a:rPr lang="en-US" sz="2400" dirty="0" smtClean="0"/>
              <a:t> </a:t>
            </a:r>
            <a:r>
              <a:rPr lang="en-US" sz="6000" dirty="0"/>
              <a:t/>
            </a:r>
            <a:br>
              <a:rPr lang="en-US" sz="6000" dirty="0"/>
            </a:br>
            <a:r>
              <a:rPr lang="en-US" sz="4800" dirty="0" smtClean="0"/>
              <a:t>Bringing Cloud </a:t>
            </a:r>
            <a:br>
              <a:rPr lang="en-US" sz="4800" dirty="0" smtClean="0"/>
            </a:br>
            <a:r>
              <a:rPr lang="en-US" sz="4800" dirty="0" smtClean="0"/>
              <a:t>to your Enterprise</a:t>
            </a:r>
            <a:endParaRPr lang="en-US" sz="4800" i="1" dirty="0"/>
          </a:p>
        </p:txBody>
      </p:sp>
      <p:sp>
        <p:nvSpPr>
          <p:cNvPr id="2" name="Text Placeholder 1"/>
          <p:cNvSpPr>
            <a:spLocks noGrp="1"/>
          </p:cNvSpPr>
          <p:nvPr>
            <p:ph type="body" sz="quarter" idx="12"/>
          </p:nvPr>
        </p:nvSpPr>
        <p:spPr>
          <a:xfrm>
            <a:off x="5761038" y="3944319"/>
            <a:ext cx="6400800" cy="683264"/>
          </a:xfrm>
        </p:spPr>
        <p:txBody>
          <a:bodyPr/>
          <a:lstStyle/>
          <a:p>
            <a:endParaRPr lang="en-US" sz="2800" dirty="0" smtClean="0"/>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smtClean="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Microsoft Azure 2014</a:t>
            </a:r>
            <a:endParaRPr lang="en-US" dirty="0"/>
          </a:p>
        </p:txBody>
      </p:sp>
    </p:spTree>
    <p:extLst>
      <p:ext uri="{BB962C8B-B14F-4D97-AF65-F5344CB8AC3E}">
        <p14:creationId xmlns:p14="http://schemas.microsoft.com/office/powerpoint/2010/main" val="343895798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Focus: Core Investment Areas</a:t>
            </a:r>
          </a:p>
        </p:txBody>
      </p:sp>
      <p:grpSp>
        <p:nvGrpSpPr>
          <p:cNvPr id="5" name="Group 4"/>
          <p:cNvGrpSpPr/>
          <p:nvPr/>
        </p:nvGrpSpPr>
        <p:grpSpPr>
          <a:xfrm>
            <a:off x="693177" y="1315047"/>
            <a:ext cx="11083877" cy="854333"/>
            <a:chOff x="0" y="21709"/>
            <a:chExt cx="10867533" cy="694980"/>
          </a:xfrm>
        </p:grpSpPr>
        <p:sp>
          <p:nvSpPr>
            <p:cNvPr id="6" name="Rounded Rectangle 5"/>
            <p:cNvSpPr/>
            <p:nvPr/>
          </p:nvSpPr>
          <p:spPr>
            <a:xfrm>
              <a:off x="0" y="21709"/>
              <a:ext cx="10867533" cy="69498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33926" y="55635"/>
              <a:ext cx="10799681" cy="6271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918" tIns="104918" rIns="104918" bIns="104918" numCol="1" spcCol="1270" anchor="ctr" anchorCtr="0">
              <a:noAutofit/>
            </a:bodyPr>
            <a:lstStyle/>
            <a:p>
              <a:pPr defTabSz="1224033">
                <a:lnSpc>
                  <a:spcPct val="90000"/>
                </a:lnSpc>
                <a:spcBef>
                  <a:spcPct val="0"/>
                </a:spcBef>
                <a:spcAft>
                  <a:spcPct val="35000"/>
                </a:spcAft>
              </a:pPr>
              <a:r>
                <a:rPr lang="en-US" sz="2856" dirty="0">
                  <a:solidFill>
                    <a:prstClr val="white"/>
                  </a:solidFill>
                </a:rPr>
                <a:t>Service Feature/Capabilities broadening/deepening</a:t>
              </a:r>
            </a:p>
          </p:txBody>
        </p:sp>
      </p:grpSp>
      <p:grpSp>
        <p:nvGrpSpPr>
          <p:cNvPr id="8" name="Group 7"/>
          <p:cNvGrpSpPr/>
          <p:nvPr/>
        </p:nvGrpSpPr>
        <p:grpSpPr>
          <a:xfrm>
            <a:off x="676300" y="2758015"/>
            <a:ext cx="11083877" cy="813825"/>
            <a:chOff x="0" y="70398"/>
            <a:chExt cx="10867533" cy="797940"/>
          </a:xfrm>
        </p:grpSpPr>
        <p:sp>
          <p:nvSpPr>
            <p:cNvPr id="9" name="Rounded Rectangle 8"/>
            <p:cNvSpPr/>
            <p:nvPr/>
          </p:nvSpPr>
          <p:spPr>
            <a:xfrm>
              <a:off x="0" y="70398"/>
              <a:ext cx="10867533" cy="79794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38952" y="109350"/>
              <a:ext cx="10789629" cy="7200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0461" tIns="120461" rIns="120461" bIns="120461" numCol="1" spcCol="1270" anchor="ctr" anchorCtr="0">
              <a:noAutofit/>
            </a:bodyPr>
            <a:lstStyle/>
            <a:p>
              <a:pPr defTabSz="1405371">
                <a:lnSpc>
                  <a:spcPct val="90000"/>
                </a:lnSpc>
                <a:spcBef>
                  <a:spcPct val="0"/>
                </a:spcBef>
                <a:spcAft>
                  <a:spcPct val="35000"/>
                </a:spcAft>
              </a:pPr>
              <a:r>
                <a:rPr lang="en-US" sz="2856">
                  <a:solidFill>
                    <a:prstClr val="white"/>
                  </a:solidFill>
                </a:rPr>
                <a:t>Cross Service/Foundational – Perf/Scale/Resilience</a:t>
              </a:r>
            </a:p>
          </p:txBody>
        </p:sp>
      </p:grpSp>
      <p:grpSp>
        <p:nvGrpSpPr>
          <p:cNvPr id="11" name="Group 10"/>
          <p:cNvGrpSpPr/>
          <p:nvPr/>
        </p:nvGrpSpPr>
        <p:grpSpPr>
          <a:xfrm>
            <a:off x="676300" y="2011395"/>
            <a:ext cx="11083877" cy="866330"/>
            <a:chOff x="0" y="373788"/>
            <a:chExt cx="10867533" cy="849420"/>
          </a:xfrm>
        </p:grpSpPr>
        <p:sp>
          <p:nvSpPr>
            <p:cNvPr id="12" name="Rounded Rectangle 11"/>
            <p:cNvSpPr/>
            <p:nvPr/>
          </p:nvSpPr>
          <p:spPr>
            <a:xfrm>
              <a:off x="0" y="373788"/>
              <a:ext cx="10867533" cy="8494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41465" y="415253"/>
              <a:ext cx="10784603" cy="766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233" tIns="128233" rIns="128233" bIns="128233" numCol="1" spcCol="1270" anchor="ctr" anchorCtr="0">
              <a:noAutofit/>
            </a:bodyPr>
            <a:lstStyle/>
            <a:p>
              <a:pPr defTabSz="1496040">
                <a:lnSpc>
                  <a:spcPct val="90000"/>
                </a:lnSpc>
                <a:spcBef>
                  <a:spcPct val="0"/>
                </a:spcBef>
                <a:spcAft>
                  <a:spcPct val="35000"/>
                </a:spcAft>
              </a:pPr>
              <a:r>
                <a:rPr lang="en-US" sz="2856" dirty="0">
                  <a:solidFill>
                    <a:prstClr val="white"/>
                  </a:solidFill>
                </a:rPr>
                <a:t>Additional Service </a:t>
              </a:r>
              <a:r>
                <a:rPr lang="en-US" sz="2856">
                  <a:solidFill>
                    <a:prstClr val="white"/>
                  </a:solidFill>
                </a:rPr>
                <a:t>Building Blocks</a:t>
              </a:r>
              <a:endParaRPr lang="en-US" sz="2856" dirty="0">
                <a:solidFill>
                  <a:prstClr val="white"/>
                </a:solidFill>
              </a:endParaRPr>
            </a:p>
          </p:txBody>
        </p:sp>
      </p:grpSp>
      <p:grpSp>
        <p:nvGrpSpPr>
          <p:cNvPr id="14" name="Group 13"/>
          <p:cNvGrpSpPr/>
          <p:nvPr/>
        </p:nvGrpSpPr>
        <p:grpSpPr>
          <a:xfrm>
            <a:off x="676300" y="4326225"/>
            <a:ext cx="11083877" cy="866330"/>
            <a:chOff x="0" y="846019"/>
            <a:chExt cx="10867533" cy="849420"/>
          </a:xfrm>
        </p:grpSpPr>
        <p:sp>
          <p:nvSpPr>
            <p:cNvPr id="15" name="Rounded Rectangle 14"/>
            <p:cNvSpPr/>
            <p:nvPr/>
          </p:nvSpPr>
          <p:spPr>
            <a:xfrm>
              <a:off x="0" y="846019"/>
              <a:ext cx="10867533" cy="84942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Rounded Rectangle 4"/>
            <p:cNvSpPr/>
            <p:nvPr/>
          </p:nvSpPr>
          <p:spPr>
            <a:xfrm>
              <a:off x="41465" y="887484"/>
              <a:ext cx="10784603" cy="7664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233" tIns="128233" rIns="128233" bIns="128233" numCol="1" spcCol="1270" anchor="ctr" anchorCtr="0">
              <a:noAutofit/>
            </a:bodyPr>
            <a:lstStyle/>
            <a:p>
              <a:pPr defTabSz="1496040">
                <a:lnSpc>
                  <a:spcPct val="90000"/>
                </a:lnSpc>
                <a:spcBef>
                  <a:spcPct val="0"/>
                </a:spcBef>
                <a:spcAft>
                  <a:spcPct val="35000"/>
                </a:spcAft>
              </a:pPr>
              <a:r>
                <a:rPr lang="en-US" sz="2856">
                  <a:solidFill>
                    <a:prstClr val="white"/>
                  </a:solidFill>
                </a:rPr>
                <a:t>Complex Application Level Operations (vs Service Level)</a:t>
              </a:r>
            </a:p>
          </p:txBody>
        </p:sp>
      </p:grpSp>
      <p:grpSp>
        <p:nvGrpSpPr>
          <p:cNvPr id="17" name="Group 16"/>
          <p:cNvGrpSpPr/>
          <p:nvPr/>
        </p:nvGrpSpPr>
        <p:grpSpPr>
          <a:xfrm>
            <a:off x="676300" y="3481865"/>
            <a:ext cx="11083877" cy="892582"/>
            <a:chOff x="0" y="132396"/>
            <a:chExt cx="10867533" cy="875160"/>
          </a:xfrm>
        </p:grpSpPr>
        <p:sp>
          <p:nvSpPr>
            <p:cNvPr id="18" name="Rounded Rectangle 17"/>
            <p:cNvSpPr/>
            <p:nvPr/>
          </p:nvSpPr>
          <p:spPr>
            <a:xfrm>
              <a:off x="0" y="132396"/>
              <a:ext cx="10867533" cy="8751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42722" y="151367"/>
              <a:ext cx="10782089" cy="789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119" tIns="132119" rIns="132119" bIns="132119" numCol="1" spcCol="1270" anchor="ctr" anchorCtr="0">
              <a:noAutofit/>
            </a:bodyPr>
            <a:lstStyle/>
            <a:p>
              <a:pPr defTabSz="1541375">
                <a:lnSpc>
                  <a:spcPct val="90000"/>
                </a:lnSpc>
                <a:spcBef>
                  <a:spcPct val="0"/>
                </a:spcBef>
                <a:spcAft>
                  <a:spcPct val="35000"/>
                </a:spcAft>
              </a:pPr>
              <a:r>
                <a:rPr lang="en-US" sz="2856" dirty="0" err="1">
                  <a:solidFill>
                    <a:prstClr val="white"/>
                  </a:solidFill>
                </a:rPr>
                <a:t>Hoster</a:t>
              </a:r>
              <a:r>
                <a:rPr lang="en-US" sz="2856" dirty="0">
                  <a:solidFill>
                    <a:prstClr val="white"/>
                  </a:solidFill>
                </a:rPr>
                <a:t>/Customer DC Platform Consistency </a:t>
              </a:r>
            </a:p>
          </p:txBody>
        </p:sp>
      </p:grpSp>
      <p:grpSp>
        <p:nvGrpSpPr>
          <p:cNvPr id="23" name="Group 22"/>
          <p:cNvGrpSpPr/>
          <p:nvPr/>
        </p:nvGrpSpPr>
        <p:grpSpPr>
          <a:xfrm>
            <a:off x="676300" y="5959924"/>
            <a:ext cx="11083877" cy="892582"/>
            <a:chOff x="0" y="114423"/>
            <a:chExt cx="10867533" cy="875160"/>
          </a:xfrm>
        </p:grpSpPr>
        <p:sp>
          <p:nvSpPr>
            <p:cNvPr id="24" name="Rounded Rectangle 23"/>
            <p:cNvSpPr/>
            <p:nvPr/>
          </p:nvSpPr>
          <p:spPr>
            <a:xfrm>
              <a:off x="0" y="114423"/>
              <a:ext cx="10867533" cy="8751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Rounded Rectangle 4"/>
            <p:cNvSpPr/>
            <p:nvPr/>
          </p:nvSpPr>
          <p:spPr>
            <a:xfrm>
              <a:off x="42722" y="157145"/>
              <a:ext cx="10782089" cy="789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119" tIns="132119" rIns="132119" bIns="132119" numCol="1" spcCol="1270" anchor="ctr" anchorCtr="0">
              <a:noAutofit/>
            </a:bodyPr>
            <a:lstStyle/>
            <a:p>
              <a:pPr defTabSz="1541375">
                <a:lnSpc>
                  <a:spcPct val="90000"/>
                </a:lnSpc>
                <a:spcBef>
                  <a:spcPct val="0"/>
                </a:spcBef>
                <a:spcAft>
                  <a:spcPct val="35000"/>
                </a:spcAft>
              </a:pPr>
              <a:r>
                <a:rPr lang="en-US" sz="2856">
                  <a:solidFill>
                    <a:prstClr val="white"/>
                  </a:solidFill>
                </a:rPr>
                <a:t>Compliance, Risk Management, Operational Excellence</a:t>
              </a:r>
            </a:p>
          </p:txBody>
        </p:sp>
      </p:grpSp>
      <p:grpSp>
        <p:nvGrpSpPr>
          <p:cNvPr id="20" name="Group 19"/>
          <p:cNvGrpSpPr/>
          <p:nvPr/>
        </p:nvGrpSpPr>
        <p:grpSpPr>
          <a:xfrm>
            <a:off x="676300" y="5132599"/>
            <a:ext cx="11083877" cy="892582"/>
            <a:chOff x="0" y="595185"/>
            <a:chExt cx="10867533" cy="875160"/>
          </a:xfrm>
        </p:grpSpPr>
        <p:sp>
          <p:nvSpPr>
            <p:cNvPr id="21" name="Rounded Rectangle 20"/>
            <p:cNvSpPr/>
            <p:nvPr/>
          </p:nvSpPr>
          <p:spPr>
            <a:xfrm>
              <a:off x="0" y="595185"/>
              <a:ext cx="10867533" cy="87516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Rounded Rectangle 4"/>
            <p:cNvSpPr/>
            <p:nvPr/>
          </p:nvSpPr>
          <p:spPr>
            <a:xfrm>
              <a:off x="42722" y="637907"/>
              <a:ext cx="10782089" cy="789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2119" tIns="132119" rIns="132119" bIns="132119" numCol="1" spcCol="1270" anchor="ctr" anchorCtr="0">
              <a:noAutofit/>
            </a:bodyPr>
            <a:lstStyle/>
            <a:p>
              <a:pPr defTabSz="1541375">
                <a:lnSpc>
                  <a:spcPct val="90000"/>
                </a:lnSpc>
                <a:spcBef>
                  <a:spcPct val="0"/>
                </a:spcBef>
                <a:spcAft>
                  <a:spcPct val="35000"/>
                </a:spcAft>
              </a:pPr>
              <a:r>
                <a:rPr lang="en-US" sz="2856">
                  <a:solidFill>
                    <a:prstClr val="white"/>
                  </a:solidFill>
                </a:rPr>
                <a:t>Data Center expansion – direct and partners</a:t>
              </a:r>
            </a:p>
          </p:txBody>
        </p:sp>
      </p:grpSp>
    </p:spTree>
    <p:extLst>
      <p:ext uri="{BB962C8B-B14F-4D97-AF65-F5344CB8AC3E}">
        <p14:creationId xmlns:p14="http://schemas.microsoft.com/office/powerpoint/2010/main" val="221467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989" y="251930"/>
            <a:ext cx="10724938" cy="956566"/>
          </a:xfrm>
        </p:spPr>
        <p:txBody>
          <a:bodyPr>
            <a:normAutofit fontScale="90000"/>
          </a:bodyPr>
          <a:lstStyle/>
          <a:p>
            <a:r>
              <a:rPr lang="en-US" dirty="0" smtClean="0"/>
              <a:t>Announcements/Releases so far in 2014</a:t>
            </a:r>
            <a:endParaRPr lang="en-US" dirty="0"/>
          </a:p>
        </p:txBody>
      </p:sp>
      <p:sp>
        <p:nvSpPr>
          <p:cNvPr id="3" name="Content Placeholder 2"/>
          <p:cNvSpPr>
            <a:spLocks noGrp="1"/>
          </p:cNvSpPr>
          <p:nvPr>
            <p:ph idx="1"/>
          </p:nvPr>
        </p:nvSpPr>
        <p:spPr>
          <a:xfrm>
            <a:off x="156310" y="1028409"/>
            <a:ext cx="3988822" cy="5276169"/>
          </a:xfrm>
        </p:spPr>
        <p:txBody>
          <a:bodyPr>
            <a:noAutofit/>
          </a:bodyPr>
          <a:lstStyle/>
          <a:p>
            <a:pPr marL="0" indent="0">
              <a:buNone/>
            </a:pPr>
            <a:endParaRPr lang="en-US" sz="1600" dirty="0">
              <a:solidFill>
                <a:schemeClr val="bg1">
                  <a:lumMod val="10000"/>
                </a:schemeClr>
              </a:solidFill>
            </a:endParaRPr>
          </a:p>
          <a:p>
            <a:pPr lvl="1"/>
            <a:r>
              <a:rPr lang="en-US" sz="1400" dirty="0" smtClean="0">
                <a:solidFill>
                  <a:schemeClr val="bg1">
                    <a:lumMod val="10000"/>
                  </a:schemeClr>
                </a:solidFill>
              </a:rPr>
              <a:t>Price Reductions across the board</a:t>
            </a:r>
            <a:endParaRPr lang="en-US" sz="1400" dirty="0">
              <a:solidFill>
                <a:schemeClr val="bg1">
                  <a:lumMod val="10000"/>
                </a:schemeClr>
              </a:solidFill>
            </a:endParaRPr>
          </a:p>
          <a:p>
            <a:pPr lvl="1"/>
            <a:r>
              <a:rPr lang="en-US" sz="1400" dirty="0" smtClean="0">
                <a:solidFill>
                  <a:schemeClr val="bg1">
                    <a:lumMod val="10000"/>
                  </a:schemeClr>
                </a:solidFill>
              </a:rPr>
              <a:t>Static Internal IP for VM</a:t>
            </a:r>
          </a:p>
          <a:p>
            <a:pPr lvl="1"/>
            <a:r>
              <a:rPr lang="en-US" sz="1400" dirty="0" smtClean="0">
                <a:solidFill>
                  <a:schemeClr val="bg1">
                    <a:lumMod val="10000"/>
                  </a:schemeClr>
                </a:solidFill>
              </a:rPr>
              <a:t>New Tooling from VS</a:t>
            </a:r>
          </a:p>
          <a:p>
            <a:pPr lvl="1"/>
            <a:r>
              <a:rPr lang="en-US" sz="1400" dirty="0" smtClean="0">
                <a:solidFill>
                  <a:schemeClr val="bg1">
                    <a:lumMod val="10000"/>
                  </a:schemeClr>
                </a:solidFill>
              </a:rPr>
              <a:t>Agent Injection in VM’s</a:t>
            </a:r>
          </a:p>
          <a:p>
            <a:pPr lvl="1"/>
            <a:r>
              <a:rPr lang="en-US" sz="1400" dirty="0" smtClean="0">
                <a:solidFill>
                  <a:schemeClr val="bg1">
                    <a:lumMod val="10000"/>
                  </a:schemeClr>
                </a:solidFill>
              </a:rPr>
              <a:t>Support for Chef and Puppet </a:t>
            </a:r>
          </a:p>
          <a:p>
            <a:pPr lvl="1"/>
            <a:r>
              <a:rPr lang="en-US" sz="1400" dirty="0" smtClean="0">
                <a:solidFill>
                  <a:schemeClr val="bg1">
                    <a:lumMod val="10000"/>
                  </a:schemeClr>
                </a:solidFill>
              </a:rPr>
              <a:t>Snapshot VM</a:t>
            </a:r>
          </a:p>
          <a:p>
            <a:pPr lvl="1"/>
            <a:r>
              <a:rPr lang="en-US" sz="1400" dirty="0" smtClean="0">
                <a:solidFill>
                  <a:schemeClr val="bg1">
                    <a:lumMod val="10000"/>
                  </a:schemeClr>
                </a:solidFill>
              </a:rPr>
              <a:t>Traffic Manager Support for Web Sites</a:t>
            </a:r>
          </a:p>
          <a:p>
            <a:pPr lvl="1"/>
            <a:r>
              <a:rPr lang="en-US" sz="1400" dirty="0" smtClean="0">
                <a:solidFill>
                  <a:schemeClr val="bg1">
                    <a:lumMod val="10000"/>
                  </a:schemeClr>
                </a:solidFill>
              </a:rPr>
              <a:t>Supporting Java backend for Web Sites</a:t>
            </a:r>
          </a:p>
          <a:p>
            <a:pPr lvl="1"/>
            <a:r>
              <a:rPr lang="en-US" sz="1400" dirty="0" smtClean="0">
                <a:solidFill>
                  <a:schemeClr val="bg1">
                    <a:lumMod val="10000"/>
                  </a:schemeClr>
                </a:solidFill>
              </a:rPr>
              <a:t>Web Site Backup</a:t>
            </a:r>
          </a:p>
          <a:p>
            <a:pPr lvl="1"/>
            <a:r>
              <a:rPr lang="en-US" sz="1400" dirty="0" smtClean="0">
                <a:solidFill>
                  <a:schemeClr val="bg1">
                    <a:lumMod val="10000"/>
                  </a:schemeClr>
                </a:solidFill>
              </a:rPr>
              <a:t>Staging Slot for Web Sites</a:t>
            </a:r>
          </a:p>
          <a:p>
            <a:pPr lvl="1"/>
            <a:r>
              <a:rPr lang="en-US" sz="1400" dirty="0" err="1" smtClean="0">
                <a:solidFill>
                  <a:schemeClr val="bg1">
                    <a:lumMod val="10000"/>
                  </a:schemeClr>
                </a:solidFill>
              </a:rPr>
              <a:t>AutoScale</a:t>
            </a:r>
            <a:r>
              <a:rPr lang="en-US" sz="1400" dirty="0" smtClean="0">
                <a:solidFill>
                  <a:schemeClr val="bg1">
                    <a:lumMod val="10000"/>
                  </a:schemeClr>
                </a:solidFill>
              </a:rPr>
              <a:t> GA</a:t>
            </a:r>
          </a:p>
          <a:p>
            <a:pPr lvl="1"/>
            <a:r>
              <a:rPr lang="en-US" sz="1400" dirty="0" smtClean="0">
                <a:solidFill>
                  <a:schemeClr val="bg1">
                    <a:lumMod val="10000"/>
                  </a:schemeClr>
                </a:solidFill>
              </a:rPr>
              <a:t>VM Remote Debugging</a:t>
            </a:r>
          </a:p>
          <a:p>
            <a:pPr lvl="1"/>
            <a:r>
              <a:rPr lang="en-US" sz="1400" dirty="0" smtClean="0">
                <a:solidFill>
                  <a:schemeClr val="bg1">
                    <a:lumMod val="10000"/>
                  </a:schemeClr>
                </a:solidFill>
              </a:rPr>
              <a:t>Web Site IP/SNI SSL for Free</a:t>
            </a:r>
          </a:p>
          <a:p>
            <a:pPr lvl="1"/>
            <a:r>
              <a:rPr lang="en-US" sz="1400" dirty="0" smtClean="0">
                <a:solidFill>
                  <a:schemeClr val="bg1">
                    <a:lumMod val="10000"/>
                  </a:schemeClr>
                </a:solidFill>
              </a:rPr>
              <a:t>Mobile Services .NET support</a:t>
            </a:r>
          </a:p>
          <a:p>
            <a:pPr lvl="1"/>
            <a:r>
              <a:rPr lang="en-US" sz="1400" dirty="0" smtClean="0">
                <a:solidFill>
                  <a:schemeClr val="bg1">
                    <a:lumMod val="10000"/>
                  </a:schemeClr>
                </a:solidFill>
              </a:rPr>
              <a:t>Mobile Offline Data Sync</a:t>
            </a:r>
          </a:p>
        </p:txBody>
      </p:sp>
      <p:sp>
        <p:nvSpPr>
          <p:cNvPr id="6" name="Rectangle 5"/>
          <p:cNvSpPr/>
          <p:nvPr/>
        </p:nvSpPr>
        <p:spPr>
          <a:xfrm>
            <a:off x="4299220" y="1211287"/>
            <a:ext cx="6216650" cy="4401205"/>
          </a:xfrm>
          <a:prstGeom prst="rect">
            <a:avLst/>
          </a:prstGeom>
        </p:spPr>
        <p:txBody>
          <a:bodyPr>
            <a:spAutoFit/>
          </a:bodyPr>
          <a:lstStyle/>
          <a:p>
            <a:pPr marL="752061" lvl="1" indent="-285750" defTabSz="932623">
              <a:buFont typeface="Arial" panose="020B0604020202020204" pitchFamily="34" charset="0"/>
              <a:buChar char="•"/>
            </a:pPr>
            <a:r>
              <a:rPr lang="en-US" sz="1400" dirty="0">
                <a:solidFill>
                  <a:schemeClr val="bg1">
                    <a:lumMod val="10000"/>
                  </a:schemeClr>
                </a:solidFill>
              </a:rPr>
              <a:t>Mobile AD integration</a:t>
            </a:r>
          </a:p>
          <a:p>
            <a:pPr marL="752061" lvl="1" indent="-285750" defTabSz="932623">
              <a:buFont typeface="Arial" panose="020B0604020202020204" pitchFamily="34" charset="0"/>
              <a:buChar char="•"/>
            </a:pPr>
            <a:r>
              <a:rPr lang="en-US" sz="1400" dirty="0">
                <a:solidFill>
                  <a:schemeClr val="bg1">
                    <a:lumMod val="10000"/>
                  </a:schemeClr>
                </a:solidFill>
              </a:rPr>
              <a:t>SQLDB 500 GB increase</a:t>
            </a:r>
          </a:p>
          <a:p>
            <a:pPr marL="752061" lvl="1" indent="-285750" defTabSz="932623">
              <a:buFont typeface="Arial" panose="020B0604020202020204" pitchFamily="34" charset="0"/>
              <a:buChar char="•"/>
            </a:pPr>
            <a:r>
              <a:rPr lang="en-US" sz="1400" dirty="0">
                <a:solidFill>
                  <a:schemeClr val="bg1">
                    <a:lumMod val="10000"/>
                  </a:schemeClr>
                </a:solidFill>
              </a:rPr>
              <a:t>SQLDB SLA to 99.95%</a:t>
            </a:r>
          </a:p>
          <a:p>
            <a:pPr marL="752061" lvl="1" indent="-285750" defTabSz="932623">
              <a:buFont typeface="Arial" panose="020B0604020202020204" pitchFamily="34" charset="0"/>
              <a:buChar char="•"/>
            </a:pPr>
            <a:r>
              <a:rPr lang="en-US" sz="1400" dirty="0">
                <a:solidFill>
                  <a:schemeClr val="bg1">
                    <a:lumMod val="10000"/>
                  </a:schemeClr>
                </a:solidFill>
              </a:rPr>
              <a:t>SQLDB Active Geo-Failover</a:t>
            </a:r>
          </a:p>
          <a:p>
            <a:pPr marL="752061" lvl="1" indent="-285750" defTabSz="932623">
              <a:buFont typeface="Arial" panose="020B0604020202020204" pitchFamily="34" charset="0"/>
              <a:buChar char="•"/>
            </a:pPr>
            <a:r>
              <a:rPr lang="en-US" sz="1400" dirty="0">
                <a:solidFill>
                  <a:schemeClr val="bg1">
                    <a:lumMod val="10000"/>
                  </a:schemeClr>
                </a:solidFill>
              </a:rPr>
              <a:t>SQLDB backup/restore</a:t>
            </a:r>
          </a:p>
          <a:p>
            <a:pPr marL="752061" lvl="1" indent="-285750" defTabSz="932623">
              <a:buFont typeface="Arial" panose="020B0604020202020204" pitchFamily="34" charset="0"/>
              <a:buChar char="•"/>
            </a:pPr>
            <a:r>
              <a:rPr lang="en-US" sz="1400" dirty="0">
                <a:solidFill>
                  <a:schemeClr val="bg1">
                    <a:lumMod val="10000"/>
                  </a:schemeClr>
                </a:solidFill>
              </a:rPr>
              <a:t>New Azure Portal Preview</a:t>
            </a:r>
          </a:p>
          <a:p>
            <a:pPr marL="752061" lvl="1" indent="-285750" defTabSz="932623">
              <a:buFont typeface="Arial" panose="020B0604020202020204" pitchFamily="34" charset="0"/>
              <a:buChar char="•"/>
            </a:pPr>
            <a:r>
              <a:rPr lang="en-US" sz="1400" dirty="0">
                <a:solidFill>
                  <a:schemeClr val="bg1">
                    <a:lumMod val="10000"/>
                  </a:schemeClr>
                </a:solidFill>
              </a:rPr>
              <a:t>Azure Resource Groups</a:t>
            </a:r>
          </a:p>
          <a:p>
            <a:pPr marL="752061" lvl="1" indent="-285750" defTabSz="932623">
              <a:buFont typeface="Arial" panose="020B0604020202020204" pitchFamily="34" charset="0"/>
              <a:buChar char="•"/>
            </a:pPr>
            <a:r>
              <a:rPr lang="en-US" sz="1400" dirty="0" err="1">
                <a:solidFill>
                  <a:schemeClr val="bg1">
                    <a:lumMod val="10000"/>
                  </a:schemeClr>
                </a:solidFill>
              </a:rPr>
              <a:t>WebJobs</a:t>
            </a:r>
            <a:r>
              <a:rPr lang="en-US" sz="1400" dirty="0">
                <a:solidFill>
                  <a:schemeClr val="bg1">
                    <a:lumMod val="10000"/>
                  </a:schemeClr>
                </a:solidFill>
              </a:rPr>
              <a:t> in </a:t>
            </a:r>
            <a:r>
              <a:rPr lang="en-US" sz="1400" dirty="0" err="1">
                <a:solidFill>
                  <a:schemeClr val="bg1">
                    <a:lumMod val="10000"/>
                  </a:schemeClr>
                </a:solidFill>
              </a:rPr>
              <a:t>WebSites</a:t>
            </a:r>
            <a:endParaRPr lang="en-US" sz="1400" dirty="0">
              <a:solidFill>
                <a:schemeClr val="bg1">
                  <a:lumMod val="10000"/>
                </a:schemeClr>
              </a:solidFill>
            </a:endParaRPr>
          </a:p>
          <a:p>
            <a:pPr marL="752061" lvl="1" indent="-285750" defTabSz="932623">
              <a:buFont typeface="Arial" panose="020B0604020202020204" pitchFamily="34" charset="0"/>
              <a:buChar char="•"/>
            </a:pPr>
            <a:r>
              <a:rPr lang="en-US" sz="1400" dirty="0">
                <a:solidFill>
                  <a:schemeClr val="bg1">
                    <a:lumMod val="10000"/>
                  </a:schemeClr>
                </a:solidFill>
              </a:rPr>
              <a:t>Azure </a:t>
            </a:r>
            <a:r>
              <a:rPr lang="en-US" sz="1400">
                <a:solidFill>
                  <a:schemeClr val="bg1">
                    <a:lumMod val="10000"/>
                  </a:schemeClr>
                </a:solidFill>
              </a:rPr>
              <a:t>in </a:t>
            </a:r>
            <a:r>
              <a:rPr lang="en-US" sz="1400" smtClean="0">
                <a:solidFill>
                  <a:schemeClr val="bg1">
                    <a:lumMod val="10000"/>
                  </a:schemeClr>
                </a:solidFill>
              </a:rPr>
              <a:t>China </a:t>
            </a:r>
            <a:r>
              <a:rPr lang="en-US" sz="1400" dirty="0">
                <a:solidFill>
                  <a:schemeClr val="bg1">
                    <a:lumMod val="10000"/>
                  </a:schemeClr>
                </a:solidFill>
              </a:rPr>
              <a:t>Open for Business</a:t>
            </a:r>
          </a:p>
          <a:p>
            <a:pPr marL="752061" lvl="1" indent="-285750" defTabSz="932623">
              <a:buFont typeface="Arial" panose="020B0604020202020204" pitchFamily="34" charset="0"/>
              <a:buChar char="•"/>
            </a:pPr>
            <a:r>
              <a:rPr lang="en-US" sz="1400" dirty="0">
                <a:solidFill>
                  <a:schemeClr val="bg1">
                    <a:lumMod val="10000"/>
                  </a:schemeClr>
                </a:solidFill>
              </a:rPr>
              <a:t>HD Insights </a:t>
            </a:r>
            <a:r>
              <a:rPr lang="en-US" sz="1400" dirty="0" err="1">
                <a:solidFill>
                  <a:schemeClr val="bg1">
                    <a:lumMod val="10000"/>
                  </a:schemeClr>
                </a:solidFill>
              </a:rPr>
              <a:t>Hadoop</a:t>
            </a:r>
            <a:r>
              <a:rPr lang="en-US" sz="1400" dirty="0">
                <a:solidFill>
                  <a:schemeClr val="bg1">
                    <a:lumMod val="10000"/>
                  </a:schemeClr>
                </a:solidFill>
              </a:rPr>
              <a:t> 2.2 Support</a:t>
            </a:r>
          </a:p>
          <a:p>
            <a:pPr marL="752061" lvl="1" indent="-285750" defTabSz="932623">
              <a:buFont typeface="Arial" panose="020B0604020202020204" pitchFamily="34" charset="0"/>
              <a:buChar char="•"/>
            </a:pPr>
            <a:r>
              <a:rPr lang="en-US" sz="1400" dirty="0">
                <a:solidFill>
                  <a:schemeClr val="bg1">
                    <a:lumMod val="10000"/>
                  </a:schemeClr>
                </a:solidFill>
              </a:rPr>
              <a:t>GA of Oracle Software in Windows </a:t>
            </a:r>
            <a:r>
              <a:rPr lang="en-US" sz="1400" dirty="0" smtClean="0">
                <a:solidFill>
                  <a:schemeClr val="bg1">
                    <a:lumMod val="10000"/>
                  </a:schemeClr>
                </a:solidFill>
              </a:rPr>
              <a:t>Azure</a:t>
            </a:r>
          </a:p>
          <a:p>
            <a:pPr marL="752061" lvl="1" indent="-285750" defTabSz="932623">
              <a:buFont typeface="Arial" panose="020B0604020202020204" pitchFamily="34" charset="0"/>
              <a:buChar char="•"/>
            </a:pPr>
            <a:r>
              <a:rPr lang="en-US" sz="1400" dirty="0" smtClean="0">
                <a:solidFill>
                  <a:schemeClr val="bg1">
                    <a:lumMod val="10000"/>
                  </a:schemeClr>
                </a:solidFill>
              </a:rPr>
              <a:t>Azure in Japan DC’s Open for Business</a:t>
            </a:r>
          </a:p>
          <a:p>
            <a:pPr marL="752061" lvl="1" indent="-285750" defTabSz="932623">
              <a:buFont typeface="Arial" panose="020B0604020202020204" pitchFamily="34" charset="0"/>
              <a:buChar char="•"/>
            </a:pPr>
            <a:r>
              <a:rPr lang="en-US" sz="1400" dirty="0" smtClean="0">
                <a:solidFill>
                  <a:schemeClr val="bg1">
                    <a:lumMod val="10000"/>
                  </a:schemeClr>
                </a:solidFill>
              </a:rPr>
              <a:t>Windows Azure </a:t>
            </a:r>
            <a:r>
              <a:rPr lang="en-US" sz="1400" dirty="0" err="1" smtClean="0">
                <a:solidFill>
                  <a:schemeClr val="bg1">
                    <a:lumMod val="10000"/>
                  </a:schemeClr>
                </a:solidFill>
              </a:rPr>
              <a:t>ExpressRoute</a:t>
            </a:r>
            <a:r>
              <a:rPr lang="en-US" sz="1400" dirty="0" smtClean="0">
                <a:solidFill>
                  <a:schemeClr val="bg1">
                    <a:lumMod val="10000"/>
                  </a:schemeClr>
                </a:solidFill>
              </a:rPr>
              <a:t> preview</a:t>
            </a:r>
          </a:p>
          <a:p>
            <a:pPr marL="752061" lvl="1" indent="-285750" defTabSz="932623">
              <a:buFont typeface="Arial" panose="020B0604020202020204" pitchFamily="34" charset="0"/>
              <a:buChar char="•"/>
            </a:pPr>
            <a:r>
              <a:rPr lang="en-US" sz="1400" dirty="0" smtClean="0">
                <a:solidFill>
                  <a:schemeClr val="bg1">
                    <a:lumMod val="10000"/>
                  </a:schemeClr>
                </a:solidFill>
              </a:rPr>
              <a:t>PCI/DSS Compliance and Expanded ISO cert</a:t>
            </a:r>
          </a:p>
          <a:p>
            <a:pPr marL="752061" lvl="1" indent="-285750" defTabSz="932623">
              <a:buFont typeface="Arial" panose="020B0604020202020204" pitchFamily="34" charset="0"/>
              <a:buChar char="•"/>
            </a:pPr>
            <a:r>
              <a:rPr lang="en-US" sz="1400" dirty="0" smtClean="0">
                <a:solidFill>
                  <a:schemeClr val="bg1">
                    <a:lumMod val="10000"/>
                  </a:schemeClr>
                </a:solidFill>
              </a:rPr>
              <a:t>Read Access GEO Redundant Storage</a:t>
            </a:r>
          </a:p>
          <a:p>
            <a:pPr marL="752061" lvl="1" indent="-285750" defTabSz="932623">
              <a:buFont typeface="Arial" panose="020B0604020202020204" pitchFamily="34" charset="0"/>
              <a:buChar char="•"/>
            </a:pPr>
            <a:r>
              <a:rPr lang="en-US" sz="1400" dirty="0" smtClean="0">
                <a:solidFill>
                  <a:schemeClr val="bg1">
                    <a:lumMod val="10000"/>
                  </a:schemeClr>
                </a:solidFill>
              </a:rPr>
              <a:t>Azure Region in Brazil announced</a:t>
            </a:r>
          </a:p>
          <a:p>
            <a:pPr marL="752061" lvl="1" indent="-285750" defTabSz="932623">
              <a:buFont typeface="Arial" panose="020B0604020202020204" pitchFamily="34" charset="0"/>
              <a:buChar char="•"/>
            </a:pPr>
            <a:r>
              <a:rPr lang="en-US" sz="1400" dirty="0" smtClean="0">
                <a:solidFill>
                  <a:schemeClr val="bg1">
                    <a:lumMod val="10000"/>
                  </a:schemeClr>
                </a:solidFill>
              </a:rPr>
              <a:t>GA </a:t>
            </a:r>
            <a:r>
              <a:rPr lang="en-US" sz="1400" dirty="0" err="1" smtClean="0">
                <a:solidFill>
                  <a:schemeClr val="bg1">
                    <a:lumMod val="10000"/>
                  </a:schemeClr>
                </a:solidFill>
              </a:rPr>
              <a:t>Biztalk</a:t>
            </a:r>
            <a:r>
              <a:rPr lang="en-US" sz="1400" dirty="0" smtClean="0">
                <a:solidFill>
                  <a:schemeClr val="bg1">
                    <a:lumMod val="10000"/>
                  </a:schemeClr>
                </a:solidFill>
              </a:rPr>
              <a:t> Services</a:t>
            </a:r>
          </a:p>
          <a:p>
            <a:pPr marL="752061" lvl="1" indent="-285750" defTabSz="932623">
              <a:buFont typeface="Arial" panose="020B0604020202020204" pitchFamily="34" charset="0"/>
              <a:buChar char="•"/>
            </a:pPr>
            <a:r>
              <a:rPr lang="en-US" sz="1400" dirty="0" smtClean="0">
                <a:solidFill>
                  <a:schemeClr val="bg1">
                    <a:lumMod val="10000"/>
                  </a:schemeClr>
                </a:solidFill>
              </a:rPr>
              <a:t>Azure AD Premium Preview</a:t>
            </a:r>
            <a:endParaRPr lang="en-US" sz="1400" dirty="0">
              <a:solidFill>
                <a:schemeClr val="bg1">
                  <a:lumMod val="10000"/>
                </a:schemeClr>
              </a:solidFill>
            </a:endParaRPr>
          </a:p>
          <a:p>
            <a:pPr marL="752061" lvl="1" indent="-285750" defTabSz="932623">
              <a:buFont typeface="Arial" panose="020B0604020202020204" pitchFamily="34" charset="0"/>
              <a:buChar char="•"/>
            </a:pPr>
            <a:endParaRPr lang="en-US" sz="1400" dirty="0">
              <a:solidFill>
                <a:schemeClr val="bg1">
                  <a:lumMod val="10000"/>
                </a:schemeClr>
              </a:solidFill>
            </a:endParaRPr>
          </a:p>
          <a:p>
            <a:pPr marL="752061" lvl="1" indent="-285750" defTabSz="932623">
              <a:buFont typeface="Arial" panose="020B0604020202020204" pitchFamily="34" charset="0"/>
              <a:buChar char="•"/>
            </a:pPr>
            <a:endParaRPr lang="en-US" sz="1400" dirty="0">
              <a:solidFill>
                <a:schemeClr val="bg1">
                  <a:lumMod val="10000"/>
                </a:schemeClr>
              </a:solidFill>
            </a:endParaRPr>
          </a:p>
        </p:txBody>
      </p:sp>
    </p:spTree>
    <p:extLst>
      <p:ext uri="{BB962C8B-B14F-4D97-AF65-F5344CB8AC3E}">
        <p14:creationId xmlns:p14="http://schemas.microsoft.com/office/powerpoint/2010/main" val="190342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409699" y="3193091"/>
            <a:ext cx="3617077" cy="608342"/>
          </a:xfrm>
          <a:prstGeom prst="rect">
            <a:avLst/>
          </a:prstGeom>
          <a:noFill/>
          <a:ln>
            <a:noFill/>
          </a:ln>
        </p:spPr>
      </p:pic>
      <p:sp>
        <p:nvSpPr>
          <p:cNvPr id="5" name="Text Box 3"/>
          <p:cNvSpPr txBox="1">
            <a:spLocks noChangeArrowheads="1"/>
          </p:cNvSpPr>
          <p:nvPr/>
        </p:nvSpPr>
        <p:spPr bwMode="blackWhite">
          <a:xfrm>
            <a:off x="520480" y="5600359"/>
            <a:ext cx="11395517" cy="430415"/>
          </a:xfrm>
          <a:prstGeom prst="rect">
            <a:avLst/>
          </a:prstGeom>
          <a:noFill/>
          <a:ln w="12700">
            <a:noFill/>
            <a:miter lim="800000"/>
            <a:headEnd type="none" w="sm" len="sm"/>
            <a:tailEnd type="none" w="sm" len="sm"/>
          </a:ln>
          <a:effectLst/>
        </p:spPr>
        <p:txBody>
          <a:bodyPr vert="horz" wrap="square" lIns="93234" tIns="46618" rIns="93234" bIns="46618" numCol="1" anchor="t" anchorCtr="0" compatLnSpc="1">
            <a:prstTxWarp prst="textNoShape">
              <a:avLst/>
            </a:prstTxWarp>
            <a:spAutoFit/>
          </a:bodyPr>
          <a:lstStyle/>
          <a:p>
            <a:pPr algn="ctr" defTabSz="932185" eaLnBrk="0" hangingPunct="0"/>
            <a:r>
              <a:rPr lang="en-US" sz="714" dirty="0">
                <a:gradFill>
                  <a:gsLst>
                    <a:gs pos="0">
                      <a:srgbClr val="505050"/>
                    </a:gs>
                    <a:gs pos="100000">
                      <a:srgbClr val="505050"/>
                    </a:gs>
                  </a:gsLst>
                  <a:lin ang="5400000" scaled="0"/>
                </a:gradFill>
                <a:cs typeface="Arial" charset="0"/>
              </a:rPr>
              <a:t>© 2011 Microsoft Corporation. All rights reserved. Microsoft, Windows, Windows Vista and other product names are or may be registered trademarks and/or trademarks in the U.S. and/or other countries.</a:t>
            </a:r>
          </a:p>
          <a:p>
            <a:pPr algn="ctr" defTabSz="932185" eaLnBrk="0" hangingPunct="0"/>
            <a:r>
              <a:rPr lang="en-US" sz="714" dirty="0">
                <a:gradFill>
                  <a:gsLst>
                    <a:gs pos="0">
                      <a:srgbClr val="505050"/>
                    </a:gs>
                    <a:gs pos="100000">
                      <a:srgbClr val="505050"/>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23503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pPr>
                <a:lnSpc>
                  <a:spcPct val="90000"/>
                </a:lnSpc>
              </a:pPr>
              <a:t>24</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a:t>
            </a:r>
            <a:r>
              <a:rPr lang="en-US" sz="3200" spc="-50" dirty="0">
                <a:solidFill>
                  <a:schemeClr val="bg1"/>
                </a:solidFill>
                <a:latin typeface="+mj-lt"/>
              </a:rPr>
              <a:t>b</a:t>
            </a:r>
            <a:r>
              <a:rPr lang="en-US" sz="3200" spc="-50" dirty="0" smtClean="0">
                <a:solidFill>
                  <a:schemeClr val="bg1"/>
                </a:solidFill>
                <a:latin typeface="+mj-lt"/>
              </a:rPr>
              <a:t>ackup, </a:t>
            </a:r>
            <a:r>
              <a:rPr lang="en-US" sz="3200" spc="-50" dirty="0">
                <a:solidFill>
                  <a:schemeClr val="bg1"/>
                </a:solidFill>
                <a:latin typeface="+mj-lt"/>
              </a:rPr>
              <a:t>r</a:t>
            </a:r>
            <a:r>
              <a:rPr lang="en-US" sz="3200" spc="-50" dirty="0" smtClean="0">
                <a:solidFill>
                  <a:schemeClr val="bg1"/>
                </a:solidFill>
                <a:latin typeface="+mj-lt"/>
              </a:rPr>
              <a:t>ecover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a:t>
            </a:r>
            <a:r>
              <a:rPr lang="en-US" sz="3200" spc="-50" dirty="0">
                <a:solidFill>
                  <a:schemeClr val="bg1"/>
                </a:solidFill>
                <a:latin typeface="+mj-lt"/>
              </a:rPr>
              <a:t>i</a:t>
            </a:r>
            <a:r>
              <a:rPr lang="en-US" sz="3200" spc="-50" dirty="0" smtClean="0">
                <a:solidFill>
                  <a:schemeClr val="bg1"/>
                </a:solidFill>
                <a:latin typeface="+mj-lt"/>
              </a:rPr>
              <a:t>nfrastructure</a:t>
            </a:r>
            <a:endParaRPr lang="en-US" sz="3200" spc="-50" dirty="0">
              <a:solidFill>
                <a:schemeClr val="bg1"/>
              </a:solidFill>
              <a:latin typeface="+mj-lt"/>
            </a:endParaRPr>
          </a:p>
        </p:txBody>
      </p:sp>
      <p:sp>
        <p:nvSpPr>
          <p:cNvPr id="12" name="Rectangle 11"/>
          <p:cNvSpPr/>
          <p:nvPr/>
        </p:nvSpPr>
        <p:spPr bwMode="auto">
          <a:xfrm>
            <a:off x="0" y="2377440"/>
            <a:ext cx="7106194" cy="7498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a:t>
            </a:r>
            <a:r>
              <a:rPr lang="en-US" sz="3200" spc="-50" dirty="0">
                <a:solidFill>
                  <a:schemeClr val="bg1"/>
                </a:solidFill>
                <a:latin typeface="+mj-lt"/>
              </a:rPr>
              <a:t>y</a:t>
            </a:r>
            <a:r>
              <a:rPr lang="en-US" sz="3200" spc="-50" dirty="0" smtClean="0">
                <a:solidFill>
                  <a:schemeClr val="bg1"/>
                </a:solidFill>
                <a:latin typeface="+mj-lt"/>
              </a:rPr>
              <a:t>our </a:t>
            </a:r>
            <a:r>
              <a:rPr lang="en-US" sz="3200" spc="-50" dirty="0">
                <a:solidFill>
                  <a:schemeClr val="bg1"/>
                </a:solidFill>
                <a:latin typeface="+mj-lt"/>
              </a:rPr>
              <a:t>d</a:t>
            </a:r>
            <a:r>
              <a:rPr lang="en-US" sz="3200" spc="-50" dirty="0" smtClean="0">
                <a:solidFill>
                  <a:schemeClr val="bg1"/>
                </a:solidFill>
                <a:latin typeface="+mj-lt"/>
              </a:rPr>
              <a:t>atacenter </a:t>
            </a:r>
            <a:r>
              <a:rPr lang="en-US" sz="3200" spc="-50" dirty="0">
                <a:solidFill>
                  <a:schemeClr val="bg1"/>
                </a:solidFill>
                <a:latin typeface="+mj-lt"/>
              </a:rPr>
              <a:t>w</a:t>
            </a:r>
            <a:r>
              <a:rPr lang="en-US" sz="3200" spc="-50" dirty="0" smtClean="0">
                <a:solidFill>
                  <a:schemeClr val="bg1"/>
                </a:solidFill>
                <a:latin typeface="+mj-lt"/>
              </a:rPr>
              <a:t>on’t</a:t>
            </a:r>
            <a:endParaRPr lang="en-US" sz="3200" spc="-50" dirty="0">
              <a:solidFill>
                <a:schemeClr val="bg1"/>
              </a:solidFill>
              <a:latin typeface="+mj-lt"/>
            </a:endParaRPr>
          </a:p>
        </p:txBody>
      </p:sp>
    </p:spTree>
    <p:extLst>
      <p:ext uri="{BB962C8B-B14F-4D97-AF65-F5344CB8AC3E}">
        <p14:creationId xmlns:p14="http://schemas.microsoft.com/office/powerpoint/2010/main" val="74034186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par>
                                <p:cTn id="12" presetID="35" presetClass="path" presetSubtype="0" decel="100000" fill="hold" grpId="1" nodeType="withEffect">
                                  <p:stCondLst>
                                    <p:cond delay="750"/>
                                  </p:stCondLst>
                                  <p:childTnLst>
                                    <p:animMotion origin="layout" path="M 0.04889 0.00023 L -2.22619E-6 0.00023 " pathEditMode="relative" rAng="0" ptsTypes="AA">
                                      <p:cBhvr>
                                        <p:cTn id="13" dur="1100" fill="hold"/>
                                        <p:tgtEl>
                                          <p:spTgt spid="7"/>
                                        </p:tgtEl>
                                        <p:attrNameLst>
                                          <p:attrName>ppt_x</p:attrName>
                                          <p:attrName>ppt_y</p:attrName>
                                        </p:attrNameLst>
                                      </p:cBhvr>
                                      <p:rCtr x="-2451" y="0"/>
                                    </p:animMotion>
                                  </p:childTnLst>
                                </p:cTn>
                              </p:par>
                              <p:par>
                                <p:cTn id="14" presetID="10" presetClass="entr" presetSubtype="0" fill="hold" grpId="0" nodeType="withEffect">
                                  <p:stCondLst>
                                    <p:cond delay="10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35" presetClass="path" presetSubtype="0" decel="100000" fill="hold" grpId="1" nodeType="withEffect">
                                  <p:stCondLst>
                                    <p:cond delay="750"/>
                                  </p:stCondLst>
                                  <p:childTnLst>
                                    <p:animMotion origin="layout" path="M 0.04889 0.00023 L 1.32755E-7 0.00023 " pathEditMode="relative" rAng="0" ptsTypes="AA">
                                      <p:cBhvr>
                                        <p:cTn id="18" dur="1100" fill="hold"/>
                                        <p:tgtEl>
                                          <p:spTgt spid="6"/>
                                        </p:tgtEl>
                                        <p:attrNameLst>
                                          <p:attrName>ppt_x</p:attrName>
                                          <p:attrName>ppt_y</p:attrName>
                                        </p:attrNameLst>
                                      </p:cBhvr>
                                      <p:rCtr x="-2451" y="0"/>
                                    </p:animMotion>
                                  </p:childTnLst>
                                </p:cTn>
                              </p:par>
                            </p:childTnLst>
                          </p:cTn>
                        </p:par>
                        <p:par>
                          <p:cTn id="19" fill="hold">
                            <p:stCondLst>
                              <p:cond delay="1850"/>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2850"/>
                            </p:stCondLst>
                            <p:childTnLst>
                              <p:par>
                                <p:cTn id="28" presetID="10"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par>
                          <p:cTn id="31" fill="hold">
                            <p:stCondLst>
                              <p:cond delay="3350"/>
                            </p:stCondLst>
                            <p:childTnLst>
                              <p:par>
                                <p:cTn id="32" presetID="10" presetClass="entr" presetSubtype="0" fill="hold" grpId="0" nodeType="after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7" grpId="0"/>
      <p:bldP spid="7" grpId="1"/>
      <p:bldP spid="48" grpId="0" animBg="1"/>
      <p:bldP spid="49" grpId="0" animBg="1"/>
      <p:bldP spid="52" grpId="0" animBg="1"/>
      <p:bldP spid="75" grpId="0" animBg="1"/>
      <p:bldP spid="2"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714420" y="6238465"/>
            <a:ext cx="6858000" cy="0"/>
          </a:xfrm>
          <a:prstGeom prst="line">
            <a:avLst/>
          </a:prstGeom>
          <a:ln w="3175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p:cNvSpPr>
            <a:spLocks noChangeArrowheads="1"/>
          </p:cNvSpPr>
          <p:nvPr/>
        </p:nvSpPr>
        <p:spPr bwMode="auto">
          <a:xfrm>
            <a:off x="3022734" y="6291884"/>
            <a:ext cx="714120"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Time</a:t>
            </a:r>
          </a:p>
        </p:txBody>
      </p:sp>
      <p:sp>
        <p:nvSpPr>
          <p:cNvPr id="7" name="Freeform 6"/>
          <p:cNvSpPr/>
          <p:nvPr/>
        </p:nvSpPr>
        <p:spPr bwMode="auto">
          <a:xfrm>
            <a:off x="714422" y="2212880"/>
            <a:ext cx="5084432" cy="3552646"/>
          </a:xfrm>
          <a:custGeom>
            <a:avLst/>
            <a:gdLst>
              <a:gd name="connsiteX0" fmla="*/ 0 w 6743700"/>
              <a:gd name="connsiteY0" fmla="*/ 3708400 h 3708400"/>
              <a:gd name="connsiteX1" fmla="*/ 787400 w 6743700"/>
              <a:gd name="connsiteY1" fmla="*/ 3632200 h 3708400"/>
              <a:gd name="connsiteX2" fmla="*/ 1727200 w 6743700"/>
              <a:gd name="connsiteY2" fmla="*/ 3429000 h 3708400"/>
              <a:gd name="connsiteX3" fmla="*/ 2552700 w 6743700"/>
              <a:gd name="connsiteY3" fmla="*/ 3149600 h 3708400"/>
              <a:gd name="connsiteX4" fmla="*/ 3340100 w 6743700"/>
              <a:gd name="connsiteY4" fmla="*/ 2781300 h 3708400"/>
              <a:gd name="connsiteX5" fmla="*/ 4343400 w 6743700"/>
              <a:gd name="connsiteY5" fmla="*/ 2197100 h 3708400"/>
              <a:gd name="connsiteX6" fmla="*/ 5321300 w 6743700"/>
              <a:gd name="connsiteY6" fmla="*/ 1447800 h 3708400"/>
              <a:gd name="connsiteX7" fmla="*/ 6286500 w 6743700"/>
              <a:gd name="connsiteY7" fmla="*/ 520700 h 3708400"/>
              <a:gd name="connsiteX8" fmla="*/ 6743700 w 6743700"/>
              <a:gd name="connsiteY8" fmla="*/ 0 h 37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43700" h="3708400">
                <a:moveTo>
                  <a:pt x="0" y="3708400"/>
                </a:moveTo>
                <a:cubicBezTo>
                  <a:pt x="249766" y="3693583"/>
                  <a:pt x="499533" y="3678767"/>
                  <a:pt x="787400" y="3632200"/>
                </a:cubicBezTo>
                <a:cubicBezTo>
                  <a:pt x="1075267" y="3585633"/>
                  <a:pt x="1432984" y="3509433"/>
                  <a:pt x="1727200" y="3429000"/>
                </a:cubicBezTo>
                <a:cubicBezTo>
                  <a:pt x="2021416" y="3348567"/>
                  <a:pt x="2283883" y="3257550"/>
                  <a:pt x="2552700" y="3149600"/>
                </a:cubicBezTo>
                <a:cubicBezTo>
                  <a:pt x="2821517" y="3041650"/>
                  <a:pt x="3041650" y="2940050"/>
                  <a:pt x="3340100" y="2781300"/>
                </a:cubicBezTo>
                <a:cubicBezTo>
                  <a:pt x="3638550" y="2622550"/>
                  <a:pt x="4013200" y="2419350"/>
                  <a:pt x="4343400" y="2197100"/>
                </a:cubicBezTo>
                <a:cubicBezTo>
                  <a:pt x="4673600" y="1974850"/>
                  <a:pt x="4997450" y="1727200"/>
                  <a:pt x="5321300" y="1447800"/>
                </a:cubicBezTo>
                <a:cubicBezTo>
                  <a:pt x="5645150" y="1168400"/>
                  <a:pt x="6049433" y="762000"/>
                  <a:pt x="6286500" y="520700"/>
                </a:cubicBezTo>
                <a:cubicBezTo>
                  <a:pt x="6523567" y="279400"/>
                  <a:pt x="6743700" y="0"/>
                  <a:pt x="6743700" y="0"/>
                </a:cubicBezTo>
              </a:path>
            </a:pathLst>
          </a:custGeom>
          <a:noFill/>
          <a:ln w="38100" cap="flat" cmpd="sng" algn="ctr">
            <a:solidFill>
              <a:schemeClr val="tx2"/>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sp>
        <p:nvSpPr>
          <p:cNvPr id="8" name="Freeform 7"/>
          <p:cNvSpPr/>
          <p:nvPr/>
        </p:nvSpPr>
        <p:spPr bwMode="auto">
          <a:xfrm>
            <a:off x="714423" y="5801637"/>
            <a:ext cx="5182438" cy="290460"/>
          </a:xfrm>
          <a:custGeom>
            <a:avLst/>
            <a:gdLst>
              <a:gd name="connsiteX0" fmla="*/ 0 w 6832600"/>
              <a:gd name="connsiteY0" fmla="*/ 203200 h 203200"/>
              <a:gd name="connsiteX1" fmla="*/ 2755900 w 6832600"/>
              <a:gd name="connsiteY1" fmla="*/ 139700 h 203200"/>
              <a:gd name="connsiteX2" fmla="*/ 5054600 w 6832600"/>
              <a:gd name="connsiteY2" fmla="*/ 63500 h 203200"/>
              <a:gd name="connsiteX3" fmla="*/ 6832600 w 6832600"/>
              <a:gd name="connsiteY3" fmla="*/ 0 h 203200"/>
            </a:gdLst>
            <a:ahLst/>
            <a:cxnLst>
              <a:cxn ang="0">
                <a:pos x="connsiteX0" y="connsiteY0"/>
              </a:cxn>
              <a:cxn ang="0">
                <a:pos x="connsiteX1" y="connsiteY1"/>
              </a:cxn>
              <a:cxn ang="0">
                <a:pos x="connsiteX2" y="connsiteY2"/>
              </a:cxn>
              <a:cxn ang="0">
                <a:pos x="connsiteX3" y="connsiteY3"/>
              </a:cxn>
            </a:cxnLst>
            <a:rect l="l" t="t" r="r" b="b"/>
            <a:pathLst>
              <a:path w="6832600" h="203200">
                <a:moveTo>
                  <a:pt x="0" y="203200"/>
                </a:moveTo>
                <a:lnTo>
                  <a:pt x="2755900" y="139700"/>
                </a:lnTo>
                <a:lnTo>
                  <a:pt x="5054600" y="63500"/>
                </a:lnTo>
                <a:lnTo>
                  <a:pt x="6832600" y="0"/>
                </a:lnTo>
              </a:path>
            </a:pathLst>
          </a:custGeom>
          <a:noFill/>
          <a:ln w="38100" cap="flat" cmpd="sng" algn="ctr">
            <a:solidFill>
              <a:srgbClr val="74B230"/>
            </a:solidFill>
            <a:prstDash val="solid"/>
            <a:round/>
            <a:headEnd type="none" w="med" len="med"/>
            <a:tailEnd type="triangle" w="med" len="med"/>
          </a:ln>
          <a:effectLst/>
        </p:spPr>
        <p:txBody>
          <a:bodyPr lIns="93257" tIns="46628" rIns="93257" bIns="46628">
            <a:prstTxWarp prst="textNoShape">
              <a:avLst/>
            </a:prstTxWarp>
          </a:bodyPr>
          <a:lstStyle/>
          <a:p>
            <a:pPr defTabSz="932595">
              <a:defRPr/>
            </a:pPr>
            <a:endParaRPr lang="en-US" sz="1400" kern="0" dirty="0">
              <a:solidFill>
                <a:prstClr val="black"/>
              </a:solidFill>
              <a:latin typeface="Segoe UI" pitchFamily="34" charset="0"/>
              <a:ea typeface="Segoe UI" pitchFamily="34" charset="0"/>
              <a:cs typeface="Segoe UI" pitchFamily="34" charset="0"/>
            </a:endParaRPr>
          </a:p>
        </p:txBody>
      </p:sp>
      <p:grpSp>
        <p:nvGrpSpPr>
          <p:cNvPr id="9" name="Group 8"/>
          <p:cNvGrpSpPr/>
          <p:nvPr/>
        </p:nvGrpSpPr>
        <p:grpSpPr>
          <a:xfrm>
            <a:off x="1421954" y="4145523"/>
            <a:ext cx="1943071" cy="890160"/>
            <a:chOff x="1019690" y="3851177"/>
            <a:chExt cx="2385086" cy="890160"/>
          </a:xfrm>
          <a:noFill/>
        </p:grpSpPr>
        <p:sp>
          <p:nvSpPr>
            <p:cNvPr id="10" name="Rectangle 9"/>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1" name="Rectangle 10"/>
            <p:cNvSpPr/>
            <p:nvPr/>
          </p:nvSpPr>
          <p:spPr>
            <a:xfrm>
              <a:off x="1019690" y="3851177"/>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Data grows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exponentially</a:t>
              </a:r>
              <a: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r>
              <a:br>
                <a:rPr lang="en-US"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a:t>
              </a:r>
              <a:r>
                <a:rPr lang="en-US" sz="1200" i="1"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50 – 60</a:t>
              </a:r>
              <a:r>
                <a:rPr lang="en-US" sz="12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 Annually)</a:t>
              </a:r>
              <a:endParaRPr lang="en-US" sz="1600" i="1"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endParaRPr>
            </a:p>
          </p:txBody>
        </p:sp>
      </p:grpSp>
      <p:grpSp>
        <p:nvGrpSpPr>
          <p:cNvPr id="12" name="Group 11"/>
          <p:cNvGrpSpPr/>
          <p:nvPr/>
        </p:nvGrpSpPr>
        <p:grpSpPr>
          <a:xfrm>
            <a:off x="3428647" y="4860460"/>
            <a:ext cx="2189778" cy="890160"/>
            <a:chOff x="2572635" y="4252275"/>
            <a:chExt cx="2385086" cy="890160"/>
          </a:xfrm>
          <a:noFill/>
        </p:grpSpPr>
        <p:sp>
          <p:nvSpPr>
            <p:cNvPr id="13" name="Rectangle 12"/>
            <p:cNvSpPr/>
            <p:nvPr/>
          </p:nvSpPr>
          <p:spPr bwMode="auto">
            <a:xfrm>
              <a:off x="2572635" y="4252275"/>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gradFill>
                  <a:gsLst>
                    <a:gs pos="10204">
                      <a:schemeClr val="tx1">
                        <a:lumMod val="75000"/>
                      </a:schemeClr>
                    </a:gs>
                    <a:gs pos="30612">
                      <a:schemeClr val="tx1">
                        <a:lumMod val="75000"/>
                      </a:schemeClr>
                    </a:gs>
                  </a:gsLst>
                  <a:lin ang="5400000" scaled="1"/>
                </a:gradFill>
              </a:endParaRPr>
            </a:p>
          </p:txBody>
        </p:sp>
        <p:sp>
          <p:nvSpPr>
            <p:cNvPr id="14" name="Rectangle 13"/>
            <p:cNvSpPr/>
            <p:nvPr/>
          </p:nvSpPr>
          <p:spPr>
            <a:xfrm>
              <a:off x="2572635" y="4252275"/>
              <a:ext cx="2385086" cy="890160"/>
            </a:xfrm>
            <a:prstGeom prst="rect">
              <a:avLst/>
            </a:prstGeom>
            <a:grpFill/>
          </p:spPr>
          <p:txBody>
            <a:bodyPr wrap="square" anchor="ctr" anchorCtr="0">
              <a:noAutofit/>
            </a:bodyPr>
            <a:lstStyle/>
            <a:p>
              <a:pPr defTabSz="932595">
                <a:spcBef>
                  <a:spcPts val="204"/>
                </a:spcBef>
                <a:defRPr/>
              </a:pP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However most </a:t>
              </a: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I/O </a:t>
              </a:r>
              <a:b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smtClean="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happens to </a:t>
              </a: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the </a:t>
              </a:r>
              <a:b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br>
              <a:r>
                <a:rPr lang="en-US" sz="1400" kern="0" dirty="0">
                  <a:gradFill>
                    <a:gsLst>
                      <a:gs pos="10204">
                        <a:schemeClr val="tx1">
                          <a:lumMod val="75000"/>
                        </a:schemeClr>
                      </a:gs>
                      <a:gs pos="30612">
                        <a:schemeClr val="tx1">
                          <a:lumMod val="75000"/>
                        </a:schemeClr>
                      </a:gs>
                    </a:gsLst>
                    <a:lin ang="5400000" scaled="1"/>
                  </a:gradFill>
                  <a:latin typeface="Segoe UI" pitchFamily="34" charset="0"/>
                  <a:ea typeface="Segoe UI" pitchFamily="34" charset="0"/>
                  <a:cs typeface="Segoe UI" pitchFamily="34" charset="0"/>
                </a:rPr>
                <a:t>“Working Set” data</a:t>
              </a:r>
            </a:p>
          </p:txBody>
        </p:sp>
      </p:grpSp>
      <p:grpSp>
        <p:nvGrpSpPr>
          <p:cNvPr id="15" name="Group 14"/>
          <p:cNvGrpSpPr/>
          <p:nvPr/>
        </p:nvGrpSpPr>
        <p:grpSpPr>
          <a:xfrm>
            <a:off x="7863841" y="5741756"/>
            <a:ext cx="4218631" cy="910977"/>
            <a:chOff x="614024" y="3851177"/>
            <a:chExt cx="3344981" cy="910977"/>
          </a:xfrm>
          <a:noFill/>
        </p:grpSpPr>
        <p:sp>
          <p:nvSpPr>
            <p:cNvPr id="16" name="Rectangle 15"/>
            <p:cNvSpPr/>
            <p:nvPr/>
          </p:nvSpPr>
          <p:spPr bwMode="auto">
            <a:xfrm>
              <a:off x="1019690" y="3851177"/>
              <a:ext cx="1999365" cy="89016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endParaRPr lang="en-US" dirty="0">
                <a:solidFill>
                  <a:schemeClr val="tx1"/>
                </a:solidFill>
              </a:endParaRPr>
            </a:p>
          </p:txBody>
        </p:sp>
        <p:sp>
          <p:nvSpPr>
            <p:cNvPr id="17" name="Rectangle 16"/>
            <p:cNvSpPr/>
            <p:nvPr/>
          </p:nvSpPr>
          <p:spPr>
            <a:xfrm>
              <a:off x="614024" y="3871994"/>
              <a:ext cx="3344981" cy="890160"/>
            </a:xfrm>
            <a:prstGeom prst="rect">
              <a:avLst/>
            </a:prstGeom>
            <a:grpFill/>
          </p:spPr>
          <p:txBody>
            <a:bodyPr wrap="square" anchor="ctr" anchorCtr="0">
              <a:noAutofit/>
            </a:bodyPr>
            <a:lstStyle/>
            <a:p>
              <a:pPr algn="r" defTabSz="932595">
                <a:spcBef>
                  <a:spcPts val="600"/>
                </a:spcBef>
                <a:defRPr/>
              </a:pPr>
              <a:r>
                <a:rPr lang="en-US" b="1"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SAN storage cost = 4x Cloud storage </a:t>
              </a:r>
              <a:endParaRPr lang="en-US" b="1"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a:p>
              <a:pPr algn="r" defTabSz="932595">
                <a:spcBef>
                  <a:spcPts val="600"/>
                </a:spcBef>
                <a:defRPr/>
              </a:pPr>
              <a:r>
                <a:rPr lang="en-US" sz="16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(source: Forrester)</a:t>
              </a:r>
              <a:endParaRPr lang="en-US" sz="16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grpSp>
      <p:sp>
        <p:nvSpPr>
          <p:cNvPr id="18" name="Right Bracket 17"/>
          <p:cNvSpPr/>
          <p:nvPr/>
        </p:nvSpPr>
        <p:spPr>
          <a:xfrm>
            <a:off x="5907305" y="2176548"/>
            <a:ext cx="101609" cy="3319463"/>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p:cNvSpPr/>
          <p:nvPr/>
        </p:nvSpPr>
        <p:spPr>
          <a:xfrm>
            <a:off x="5907305" y="5753615"/>
            <a:ext cx="101609" cy="451359"/>
          </a:xfrm>
          <a:prstGeom prst="rightBracket">
            <a:avLst/>
          </a:prstGeom>
          <a:ln w="25400">
            <a:solidFill>
              <a:schemeClr val="tx1">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008914" y="3322044"/>
            <a:ext cx="1270660" cy="740497"/>
          </a:xfrm>
          <a:prstGeom prst="rect">
            <a:avLst/>
          </a:prstGeom>
          <a:noFill/>
          <a:effectLst/>
        </p:spPr>
        <p:txBody>
          <a:bodyPr wrap="square" lIns="93257" tIns="46628" rIns="93257" bIns="46628" rtlCol="0" anchor="ctr">
            <a:spAutoFit/>
          </a:bodyPr>
          <a:lstStyle/>
          <a:p>
            <a:pPr defTabSz="932595">
              <a:defRPr/>
            </a:pPr>
            <a:r>
              <a:rPr lang="en-US" sz="1400" kern="0" dirty="0">
                <a:latin typeface="Segoe UI" pitchFamily="34" charset="0"/>
                <a:ea typeface="Segoe UI" pitchFamily="34" charset="0"/>
                <a:cs typeface="Segoe UI" pitchFamily="34" charset="0"/>
              </a:rPr>
              <a:t>Cloud</a:t>
            </a:r>
            <a:br>
              <a:rPr lang="en-US" sz="1400" kern="0" dirty="0">
                <a:latin typeface="Segoe UI" pitchFamily="34" charset="0"/>
                <a:ea typeface="Segoe UI" pitchFamily="34" charset="0"/>
                <a:cs typeface="Segoe UI" pitchFamily="34" charset="0"/>
              </a:rPr>
            </a:br>
            <a:r>
              <a:rPr lang="en-US" sz="1400" kern="0" dirty="0" smtClean="0">
                <a:latin typeface="Segoe UI" pitchFamily="34" charset="0"/>
                <a:ea typeface="Segoe UI" pitchFamily="34" charset="0"/>
                <a:cs typeface="Segoe UI" pitchFamily="34" charset="0"/>
              </a:rPr>
              <a:t>Storage</a:t>
            </a:r>
          </a:p>
          <a:p>
            <a:pPr defTabSz="932595">
              <a:defRPr/>
            </a:pPr>
            <a:r>
              <a:rPr lang="en-US" sz="1400" kern="0" dirty="0" smtClean="0">
                <a:latin typeface="Segoe UI" pitchFamily="34" charset="0"/>
                <a:ea typeface="Segoe UI" pitchFamily="34" charset="0"/>
                <a:cs typeface="Segoe UI" pitchFamily="34" charset="0"/>
              </a:rPr>
              <a:t>Opportunity</a:t>
            </a:r>
            <a:endParaRPr lang="en-US" sz="1400" kern="0" dirty="0">
              <a:latin typeface="Segoe UI" pitchFamily="34" charset="0"/>
              <a:ea typeface="Segoe UI" pitchFamily="34" charset="0"/>
              <a:cs typeface="Segoe UI" pitchFamily="34" charset="0"/>
            </a:endParaRPr>
          </a:p>
        </p:txBody>
      </p:sp>
      <p:sp>
        <p:nvSpPr>
          <p:cNvPr id="21" name="TextBox 20"/>
          <p:cNvSpPr txBox="1"/>
          <p:nvPr/>
        </p:nvSpPr>
        <p:spPr>
          <a:xfrm>
            <a:off x="6025773" y="5697717"/>
            <a:ext cx="894582" cy="525054"/>
          </a:xfrm>
          <a:prstGeom prst="rect">
            <a:avLst/>
          </a:prstGeom>
          <a:noFill/>
          <a:effectLst/>
        </p:spPr>
        <p:txBody>
          <a:bodyPr wrap="square" lIns="93257" tIns="46628" rIns="93257" bIns="46628" rtlCol="0" anchor="ctr">
            <a:spAutoFit/>
          </a:bodyPr>
          <a:lstStyle/>
          <a:p>
            <a:pPr defTabSz="932595">
              <a:defRPr/>
            </a:pPr>
            <a:r>
              <a:rPr lang="en-US" sz="1400" kern="0" dirty="0" smtClean="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rPr>
              <a:t>Local Storage</a:t>
            </a:r>
            <a:endParaRPr lang="en-US" sz="1400" kern="0" dirty="0">
              <a:gradFill>
                <a:gsLst>
                  <a:gs pos="10204">
                    <a:schemeClr val="tx1">
                      <a:lumMod val="75000"/>
                    </a:schemeClr>
                  </a:gs>
                  <a:gs pos="30612">
                    <a:schemeClr val="tx1">
                      <a:lumMod val="75000"/>
                    </a:schemeClr>
                  </a:gs>
                </a:gsLst>
              </a:gradFill>
              <a:latin typeface="Segoe UI" pitchFamily="34" charset="0"/>
              <a:ea typeface="Segoe UI" pitchFamily="34" charset="0"/>
              <a:cs typeface="Segoe UI" pitchFamily="34" charset="0"/>
            </a:endParaRPr>
          </a:p>
        </p:txBody>
      </p:sp>
      <p:sp>
        <p:nvSpPr>
          <p:cNvPr id="24" name="Rectangle 23"/>
          <p:cNvSpPr/>
          <p:nvPr/>
        </p:nvSpPr>
        <p:spPr bwMode="auto">
          <a:xfrm>
            <a:off x="0" y="1820862"/>
            <a:ext cx="701386" cy="487296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5" name="Rectangle 24"/>
          <p:cNvSpPr>
            <a:spLocks noChangeArrowheads="1"/>
          </p:cNvSpPr>
          <p:nvPr/>
        </p:nvSpPr>
        <p:spPr bwMode="auto">
          <a:xfrm rot="16200000">
            <a:off x="-129434" y="3931695"/>
            <a:ext cx="1148535" cy="401943"/>
          </a:xfrm>
          <a:prstGeom prst="rect">
            <a:avLst/>
          </a:prstGeom>
          <a:noFill/>
          <a:ln w="9525">
            <a:noFill/>
            <a:miter lim="800000"/>
            <a:headEnd/>
            <a:tailEnd/>
          </a:ln>
          <a:effectLst/>
        </p:spPr>
        <p:txBody>
          <a:bodyPr wrap="none" lIns="93257" tIns="46628" rIns="93257" bIns="46628" anchor="ctr">
            <a:prstTxWarp prst="textNoShape">
              <a:avLst/>
            </a:prstTxWarp>
            <a:spAutoFit/>
          </a:bodyPr>
          <a:lstStyle/>
          <a:p>
            <a:pPr algn="ctr" defTabSz="932595">
              <a:defRPr/>
            </a:pPr>
            <a:r>
              <a:rPr lang="en-US" sz="2000" b="1" kern="0" dirty="0">
                <a:gradFill>
                  <a:gsLst>
                    <a:gs pos="10204">
                      <a:schemeClr val="tx1">
                        <a:lumMod val="75000"/>
                      </a:schemeClr>
                    </a:gs>
                    <a:gs pos="30612">
                      <a:schemeClr val="tx1">
                        <a:lumMod val="75000"/>
                      </a:schemeClr>
                    </a:gs>
                  </a:gsLst>
                  <a:lin ang="5400000" scaled="1"/>
                </a:gradFill>
                <a:latin typeface="+mj-lt"/>
                <a:ea typeface="Segoe UI" pitchFamily="34" charset="0"/>
                <a:cs typeface="Segoe UI" pitchFamily="34" charset="0"/>
              </a:rPr>
              <a:t>Capacity</a:t>
            </a:r>
          </a:p>
        </p:txBody>
      </p:sp>
      <p:cxnSp>
        <p:nvCxnSpPr>
          <p:cNvPr id="26" name="Straight Connector 25"/>
          <p:cNvCxnSpPr/>
          <p:nvPr/>
        </p:nvCxnSpPr>
        <p:spPr>
          <a:xfrm>
            <a:off x="714421" y="2086610"/>
            <a:ext cx="4141" cy="4160520"/>
          </a:xfrm>
          <a:prstGeom prst="line">
            <a:avLst/>
          </a:prstGeom>
          <a:ln w="31750">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44649" y="1560875"/>
            <a:ext cx="7414023" cy="4082634"/>
            <a:chOff x="4744649" y="1560875"/>
            <a:chExt cx="7414023" cy="4082634"/>
          </a:xfrm>
        </p:grpSpPr>
        <p:sp>
          <p:nvSpPr>
            <p:cNvPr id="27"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0"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Tree>
    <p:extLst>
      <p:ext uri="{BB962C8B-B14F-4D97-AF65-F5344CB8AC3E}">
        <p14:creationId xmlns:p14="http://schemas.microsoft.com/office/powerpoint/2010/main" val="4154215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9333" decel="70667" fill="hold" nodeType="afterEffect">
                                  <p:stCondLst>
                                    <p:cond delay="0"/>
                                  </p:stCondLst>
                                  <p:childTnLst>
                                    <p:animMotion origin="layout" path="M -1.73602E-6 4.26691E-7 L 0.14194 -0.21108 " pathEditMode="relative" rAng="0" ptsTypes="AA">
                                      <p:cBhvr>
                                        <p:cTn id="6" dur="750" fill="hold"/>
                                        <p:tgtEl>
                                          <p:spTgt spid="29"/>
                                        </p:tgtEl>
                                        <p:attrNameLst>
                                          <p:attrName>ppt_x</p:attrName>
                                          <p:attrName>ppt_y</p:attrName>
                                        </p:attrNameLst>
                                      </p:cBhvr>
                                      <p:rCtr x="7097" y="-10554"/>
                                    </p:animMotion>
                                  </p:childTnLst>
                                </p:cTn>
                              </p:par>
                              <p:par>
                                <p:cTn id="7" presetID="6" presetClass="emph" presetSubtype="0" accel="29333" decel="70667" fill="hold" nodeType="withEffect">
                                  <p:stCondLst>
                                    <p:cond delay="0"/>
                                  </p:stCondLst>
                                  <p:childTnLst>
                                    <p:animScale>
                                      <p:cBhvr>
                                        <p:cTn id="8" dur="750" fill="hold"/>
                                        <p:tgtEl>
                                          <p:spTgt spid="29"/>
                                        </p:tgtEl>
                                      </p:cBhvr>
                                      <p:by x="52000" y="52000"/>
                                    </p:animScale>
                                  </p:childTnLst>
                                </p:cTn>
                              </p:par>
                              <p:par>
                                <p:cTn id="9" presetID="22" presetClass="entr" presetSubtype="4" fill="hold" nodeType="withEffect">
                                  <p:stCondLst>
                                    <p:cond delay="120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par>
                                <p:cTn id="12" presetID="22" presetClass="entr" presetSubtype="8" fill="hold" nodeType="withEffect">
                                  <p:stCondLst>
                                    <p:cond delay="12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250"/>
                                        <p:tgtEl>
                                          <p:spTgt spid="5"/>
                                        </p:tgtEl>
                                      </p:cBhvr>
                                    </p:animEffect>
                                  </p:childTnLst>
                                </p:cTn>
                              </p:par>
                              <p:par>
                                <p:cTn id="15" presetID="10" presetClass="entr" presetSubtype="0" fill="hold" grpId="0"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140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25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10" presetClass="entr" presetSubtype="0" fill="hold" nodeType="withEffect">
                                  <p:stCondLst>
                                    <p:cond delay="7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5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ox(out)">
                                      <p:cBhvr>
                                        <p:cTn id="41" dur="500"/>
                                        <p:tgtEl>
                                          <p:spTgt spid="18"/>
                                        </p:tgtEl>
                                      </p:cBhvr>
                                    </p:animEffect>
                                  </p:childTnLst>
                                </p:cTn>
                              </p:par>
                              <p:par>
                                <p:cTn id="42" presetID="4" presetClass="entr" presetSubtype="32"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ox(out)">
                                      <p:cBhvr>
                                        <p:cTn id="44" dur="500"/>
                                        <p:tgtEl>
                                          <p:spTgt spid="19"/>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par>
                                <p:cTn id="48" presetID="10" presetClass="entr" presetSubtype="0" fill="hold" grpId="0" nodeType="withEffect">
                                  <p:stCondLst>
                                    <p:cond delay="4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par>
                          <p:cTn id="51" fill="hold">
                            <p:stCondLst>
                              <p:cond delay="650"/>
                            </p:stCondLst>
                            <p:childTnLst>
                              <p:par>
                                <p:cTn id="52" presetID="10" presetClass="entr" presetSubtype="0"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8" grpId="0" animBg="1"/>
      <p:bldP spid="19" grpId="0" animBg="1"/>
      <p:bldP spid="20" grpId="0"/>
      <p:bldP spid="21"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8294311" y="1069872"/>
            <a:ext cx="3852456" cy="2121408"/>
            <a:chOff x="4744649" y="1560875"/>
            <a:chExt cx="7414023" cy="4082634"/>
          </a:xfrm>
        </p:grpSpPr>
        <p:sp>
          <p:nvSpPr>
            <p:cNvPr id="10"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2"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3" name="Group 2"/>
          <p:cNvGrpSpPr/>
          <p:nvPr/>
        </p:nvGrpSpPr>
        <p:grpSpPr>
          <a:xfrm>
            <a:off x="4744649" y="1560875"/>
            <a:ext cx="7414023" cy="4082634"/>
            <a:chOff x="4744649" y="1560875"/>
            <a:chExt cx="7414023" cy="4082634"/>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5"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3" name="TextBox 12"/>
          <p:cNvSpPr txBox="1"/>
          <p:nvPr/>
        </p:nvSpPr>
        <p:spPr>
          <a:xfrm>
            <a:off x="462454" y="1991168"/>
            <a:ext cx="4282195" cy="3231654"/>
          </a:xfrm>
          <a:prstGeom prst="rect">
            <a:avLst/>
          </a:prstGeom>
          <a:noFill/>
        </p:spPr>
        <p:txBody>
          <a:bodyPr wrap="square" lIns="182880" tIns="146304" rIns="182880" bIns="146304" rtlCol="0">
            <a:spAutoFit/>
          </a:bodyPr>
          <a:lstStyle/>
          <a:p>
            <a:pPr defTabSz="914099" fontAlgn="base">
              <a:lnSpc>
                <a:spcPct val="90000"/>
              </a:lnSpc>
              <a:spcBef>
                <a:spcPct val="0"/>
              </a:spcBef>
              <a:spcAft>
                <a:spcPct val="0"/>
              </a:spcAft>
            </a:pPr>
            <a:r>
              <a:rPr lang="en-US" sz="2800" spc="-50" dirty="0" smtClean="0">
                <a:gradFill>
                  <a:gsLst>
                    <a:gs pos="36283">
                      <a:schemeClr val="tx2"/>
                    </a:gs>
                    <a:gs pos="28000">
                      <a:schemeClr val="tx2"/>
                    </a:gs>
                  </a:gsLst>
                  <a:lin ang="5400000" scaled="0"/>
                </a:gradFill>
                <a:latin typeface="+mj-lt"/>
              </a:rPr>
              <a:t>Azure Storage</a:t>
            </a:r>
          </a:p>
          <a:p>
            <a:pPr defTabSz="914099" fontAlgn="base">
              <a:lnSpc>
                <a:spcPct val="90000"/>
              </a:lnSpc>
              <a:spcBef>
                <a:spcPct val="0"/>
              </a:spcBef>
              <a:spcAft>
                <a:spcPct val="0"/>
              </a:spcAft>
            </a:pPr>
            <a:endParaRPr lang="en-US" sz="2400" spc="-50" dirty="0" smtClean="0">
              <a:gradFill>
                <a:gsLst>
                  <a:gs pos="36283">
                    <a:schemeClr val="tx2"/>
                  </a:gs>
                  <a:gs pos="28000">
                    <a:schemeClr val="tx2"/>
                  </a:gs>
                </a:gsLst>
                <a:lin ang="5400000" scaled="0"/>
              </a:gradFill>
              <a:latin typeface="+mj-lt"/>
            </a:endParaRPr>
          </a:p>
          <a:p>
            <a:pPr defTabSz="914099" fontAlgn="base">
              <a:lnSpc>
                <a:spcPct val="90000"/>
              </a:lnSpc>
              <a:spcBef>
                <a:spcPct val="0"/>
              </a:spcBef>
              <a:spcAft>
                <a:spcPct val="0"/>
              </a:spcAft>
            </a:pPr>
            <a:r>
              <a:rPr lang="en-US" sz="8000" spc="-50" dirty="0" smtClean="0">
                <a:gradFill>
                  <a:gsLst>
                    <a:gs pos="36283">
                      <a:schemeClr val="tx2"/>
                    </a:gs>
                    <a:gs pos="28000">
                      <a:schemeClr val="tx2"/>
                    </a:gs>
                  </a:gsLst>
                  <a:lin ang="5400000" scaled="0"/>
                </a:gradFill>
                <a:latin typeface="+mj-lt"/>
              </a:rPr>
              <a:t>10 Trillion Objects</a:t>
            </a:r>
            <a:endParaRPr lang="en-US" sz="8000" spc="-50" dirty="0">
              <a:gradFill>
                <a:gsLst>
                  <a:gs pos="36283">
                    <a:schemeClr val="tx2"/>
                  </a:gs>
                  <a:gs pos="28000">
                    <a:schemeClr val="tx2"/>
                  </a:gs>
                </a:gsLst>
                <a:lin ang="5400000" scaled="0"/>
              </a:gradFill>
              <a:latin typeface="+mj-lt"/>
            </a:endParaRPr>
          </a:p>
        </p:txBody>
      </p:sp>
      <p:sp>
        <p:nvSpPr>
          <p:cNvPr id="2" name="TextBox 1"/>
          <p:cNvSpPr txBox="1"/>
          <p:nvPr/>
        </p:nvSpPr>
        <p:spPr>
          <a:xfrm>
            <a:off x="274637" y="5975495"/>
            <a:ext cx="12161837" cy="871008"/>
          </a:xfrm>
          <a:prstGeom prst="rect">
            <a:avLst/>
          </a:prstGeom>
          <a:noFill/>
        </p:spPr>
        <p:txBody>
          <a:bodyPr wrap="square" lIns="182880" tIns="146304" rIns="0" bIns="146304" rtlCol="0">
            <a:spAutoFit/>
          </a:bodyPr>
          <a:lstStyle/>
          <a:p>
            <a:pPr>
              <a:lnSpc>
                <a:spcPct val="90000"/>
              </a:lnSpc>
              <a:spcAft>
                <a:spcPts val="600"/>
              </a:spcAft>
            </a:pPr>
            <a:r>
              <a:rPr lang="en-US" sz="2000" spc="-50" dirty="0" smtClean="0">
                <a:gradFill>
                  <a:gsLst>
                    <a:gs pos="2917">
                      <a:srgbClr val="00188F"/>
                    </a:gs>
                    <a:gs pos="95000">
                      <a:srgbClr val="00188F"/>
                    </a:gs>
                  </a:gsLst>
                  <a:lin ang="5400000" scaled="0"/>
                </a:gradFill>
              </a:rPr>
              <a:t>“Azure Blob storage has taken a significant step ahead of last year’s leader Amazon S3, to take the top spot” </a:t>
            </a:r>
          </a:p>
          <a:p>
            <a:pPr>
              <a:lnSpc>
                <a:spcPct val="90000"/>
              </a:lnSpc>
            </a:pPr>
            <a:r>
              <a:rPr lang="en-US" sz="1600" i="1" spc="-50" dirty="0">
                <a:gradFill>
                  <a:gsLst>
                    <a:gs pos="2917">
                      <a:srgbClr val="00188F"/>
                    </a:gs>
                    <a:gs pos="95000">
                      <a:srgbClr val="00188F"/>
                    </a:gs>
                  </a:gsLst>
                  <a:lin ang="5400000" scaled="0"/>
                </a:gradFill>
                <a:latin typeface="+mj-lt"/>
              </a:rPr>
              <a:t>	</a:t>
            </a:r>
            <a:r>
              <a:rPr lang="en-US" sz="1600" i="1" spc="-50" dirty="0" smtClean="0">
                <a:gradFill>
                  <a:gsLst>
                    <a:gs pos="2917">
                      <a:srgbClr val="00188F"/>
                    </a:gs>
                    <a:gs pos="95000">
                      <a:srgbClr val="00188F"/>
                    </a:gs>
                  </a:gsLst>
                  <a:lin ang="5400000" scaled="0"/>
                </a:gradFill>
                <a:latin typeface="+mj-lt"/>
              </a:rPr>
              <a:t>							                  </a:t>
            </a:r>
            <a:r>
              <a:rPr lang="en-US" sz="1600" spc="-50" dirty="0" smtClean="0">
                <a:gradFill>
                  <a:gsLst>
                    <a:gs pos="2917">
                      <a:srgbClr val="00188F"/>
                    </a:gs>
                    <a:gs pos="95000">
                      <a:srgbClr val="00188F"/>
                    </a:gs>
                  </a:gsLst>
                  <a:lin ang="5400000" scaled="0"/>
                </a:gradFill>
              </a:rPr>
              <a:t>– </a:t>
            </a:r>
            <a:r>
              <a:rPr lang="en-US" sz="1600" spc="-50" dirty="0" err="1" smtClean="0">
                <a:gradFill>
                  <a:gsLst>
                    <a:gs pos="2917">
                      <a:srgbClr val="00188F"/>
                    </a:gs>
                    <a:gs pos="95000">
                      <a:srgbClr val="00188F"/>
                    </a:gs>
                  </a:gsLst>
                  <a:lin ang="5400000" scaled="0"/>
                </a:gradFill>
              </a:rPr>
              <a:t>Nasuni</a:t>
            </a:r>
            <a:r>
              <a:rPr lang="en-US" sz="1600" spc="-50" dirty="0" smtClean="0">
                <a:gradFill>
                  <a:gsLst>
                    <a:gs pos="2917">
                      <a:srgbClr val="00188F"/>
                    </a:gs>
                    <a:gs pos="95000">
                      <a:srgbClr val="00188F"/>
                    </a:gs>
                  </a:gsLst>
                  <a:lin ang="5400000" scaled="0"/>
                </a:gradFill>
              </a:rPr>
              <a:t> 2013 Cloud Storage Report</a:t>
            </a:r>
          </a:p>
        </p:txBody>
      </p:sp>
    </p:spTree>
    <p:extLst>
      <p:ext uri="{BB962C8B-B14F-4D97-AF65-F5344CB8AC3E}">
        <p14:creationId xmlns:p14="http://schemas.microsoft.com/office/powerpoint/2010/main" val="73197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6000" decel="64000" fill="hold" nodeType="afterEffect">
                                  <p:stCondLst>
                                    <p:cond delay="0"/>
                                  </p:stCondLst>
                                  <p:childTnLst>
                                    <p:animMotion origin="layout" path="M -2.3998E-6 -4.65729E-6 L -0.1422 0.21039 " pathEditMode="relative" rAng="0" ptsTypes="AA">
                                      <p:cBhvr>
                                        <p:cTn id="6" dur="500" fill="hold"/>
                                        <p:tgtEl>
                                          <p:spTgt spid="9"/>
                                        </p:tgtEl>
                                        <p:attrNameLst>
                                          <p:attrName>ppt_x</p:attrName>
                                          <p:attrName>ppt_y</p:attrName>
                                        </p:attrNameLst>
                                      </p:cBhvr>
                                      <p:rCtr x="-7059" y="10826"/>
                                    </p:animMotion>
                                  </p:childTnLst>
                                </p:cTn>
                              </p:par>
                              <p:par>
                                <p:cTn id="7" presetID="6" presetClass="emph" presetSubtype="0" accel="36000" decel="64000" fill="hold" nodeType="withEffect">
                                  <p:stCondLst>
                                    <p:cond delay="0"/>
                                  </p:stCondLst>
                                  <p:childTnLst>
                                    <p:animScale>
                                      <p:cBhvr>
                                        <p:cTn id="8" dur="500" fill="hold"/>
                                        <p:tgtEl>
                                          <p:spTgt spid="9"/>
                                        </p:tgtEl>
                                      </p:cBhvr>
                                      <p:by x="192310" y="192310"/>
                                    </p:animScale>
                                  </p:childTnLst>
                                </p:cTn>
                              </p:par>
                              <p:par>
                                <p:cTn id="9" presetID="1"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1"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sp>
        <p:nvSpPr>
          <p:cNvPr id="14"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03"/>
          <p:cNvSpPr>
            <a:spLocks/>
          </p:cNvSpPr>
          <p:nvPr/>
        </p:nvSpPr>
        <p:spPr bwMode="auto">
          <a:xfrm>
            <a:off x="1699388"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tx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703"/>
          <p:cNvSpPr>
            <a:spLocks/>
          </p:cNvSpPr>
          <p:nvPr/>
        </p:nvSpPr>
        <p:spPr bwMode="auto">
          <a:xfrm>
            <a:off x="6792362" y="3642251"/>
            <a:ext cx="1261286" cy="948800"/>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accent2"/>
          </a:solidFill>
          <a:ln w="28575">
            <a:noFill/>
          </a:ln>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458301" y="1163296"/>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800" b="0" dirty="0" smtClean="0">
                <a:gradFill>
                  <a:gsLst>
                    <a:gs pos="2917">
                      <a:schemeClr val="tx2"/>
                    </a:gs>
                    <a:gs pos="30000">
                      <a:schemeClr val="tx2"/>
                    </a:gs>
                  </a:gsLst>
                  <a:lin ang="5400000" scaled="0"/>
                </a:gradFill>
              </a:rPr>
              <a:t>Microsoft Azure Storage</a:t>
            </a:r>
            <a:endParaRPr lang="en-US" sz="2800" b="0" dirty="0">
              <a:gradFill>
                <a:gsLst>
                  <a:gs pos="2917">
                    <a:schemeClr val="tx2"/>
                  </a:gs>
                  <a:gs pos="30000">
                    <a:schemeClr val="tx2"/>
                  </a:gs>
                </a:gsLst>
                <a:lin ang="5400000" scaled="0"/>
              </a:gradFill>
            </a:endParaRPr>
          </a:p>
        </p:txBody>
      </p:sp>
      <p:sp>
        <p:nvSpPr>
          <p:cNvPr id="19" name="TextBox 18"/>
          <p:cNvSpPr txBox="1"/>
          <p:nvPr/>
        </p:nvSpPr>
        <p:spPr>
          <a:xfrm>
            <a:off x="445499" y="1707038"/>
            <a:ext cx="4299150" cy="188564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spcAft>
                <a:spcPts val="400"/>
              </a:spcAft>
            </a:pPr>
            <a:r>
              <a:rPr lang="en-US" sz="2000" b="0" dirty="0" smtClean="0">
                <a:solidFill>
                  <a:schemeClr val="bg1">
                    <a:lumMod val="50000"/>
                  </a:schemeClr>
                </a:solidFill>
                <a:latin typeface="+mn-lt"/>
              </a:rPr>
              <a:t>Highly durable and scalable</a:t>
            </a:r>
          </a:p>
          <a:p>
            <a:pPr algn="l">
              <a:spcAft>
                <a:spcPts val="400"/>
              </a:spcAft>
            </a:pPr>
            <a:r>
              <a:rPr lang="en-US" sz="2000" b="0" dirty="0">
                <a:solidFill>
                  <a:schemeClr val="bg1">
                    <a:lumMod val="50000"/>
                  </a:schemeClr>
                </a:solidFill>
                <a:latin typeface="+mn-lt"/>
              </a:rPr>
              <a:t>Multiple copies of your </a:t>
            </a:r>
            <a:r>
              <a:rPr lang="en-US" sz="2000" b="0" dirty="0" smtClean="0">
                <a:solidFill>
                  <a:schemeClr val="bg1">
                    <a:lumMod val="50000"/>
                  </a:schemeClr>
                </a:solidFill>
                <a:latin typeface="+mn-lt"/>
              </a:rPr>
              <a:t>data</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Financially backed  </a:t>
            </a:r>
            <a:r>
              <a:rPr lang="en-US" sz="2000" b="0" dirty="0" smtClean="0">
                <a:solidFill>
                  <a:schemeClr val="bg1">
                    <a:lumMod val="50000"/>
                  </a:schemeClr>
                </a:solidFill>
                <a:latin typeface="+mn-lt"/>
              </a:rPr>
              <a:t>SLAs</a:t>
            </a:r>
            <a:endParaRPr lang="en-US" sz="2000" b="0" dirty="0">
              <a:solidFill>
                <a:schemeClr val="bg1">
                  <a:lumMod val="50000"/>
                </a:schemeClr>
              </a:solidFill>
              <a:latin typeface="+mn-lt"/>
            </a:endParaRPr>
          </a:p>
          <a:p>
            <a:pPr algn="l">
              <a:spcAft>
                <a:spcPts val="400"/>
              </a:spcAft>
            </a:pPr>
            <a:r>
              <a:rPr lang="en-US" sz="2000" b="0" dirty="0">
                <a:solidFill>
                  <a:schemeClr val="bg1">
                    <a:lumMod val="50000"/>
                  </a:schemeClr>
                </a:solidFill>
                <a:latin typeface="+mn-lt"/>
              </a:rPr>
              <a:t>Storage for </a:t>
            </a:r>
            <a:r>
              <a:rPr lang="en-US" sz="2000" b="0" dirty="0" smtClean="0">
                <a:solidFill>
                  <a:schemeClr val="bg1">
                    <a:lumMod val="50000"/>
                  </a:schemeClr>
                </a:solidFill>
                <a:latin typeface="+mn-lt"/>
              </a:rPr>
              <a:t>objects, tables, drives</a:t>
            </a:r>
          </a:p>
          <a:p>
            <a:pPr algn="l">
              <a:spcAft>
                <a:spcPts val="400"/>
              </a:spcAft>
            </a:pPr>
            <a:r>
              <a:rPr lang="en-US" sz="2000" b="0" dirty="0" smtClean="0">
                <a:solidFill>
                  <a:schemeClr val="bg1">
                    <a:lumMod val="50000"/>
                  </a:schemeClr>
                </a:solidFill>
                <a:latin typeface="+mn-lt"/>
              </a:rPr>
              <a:t>Supports REST APIs</a:t>
            </a:r>
            <a:endParaRPr lang="en-US" sz="2000" b="0" dirty="0">
              <a:solidFill>
                <a:schemeClr val="bg1">
                  <a:lumMod val="50000"/>
                </a:schemeClr>
              </a:solidFill>
              <a:latin typeface="+mn-lt"/>
            </a:endParaRPr>
          </a:p>
        </p:txBody>
      </p:sp>
    </p:spTree>
    <p:extLst>
      <p:ext uri="{BB962C8B-B14F-4D97-AF65-F5344CB8AC3E}">
        <p14:creationId xmlns:p14="http://schemas.microsoft.com/office/powerpoint/2010/main" val="199794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9" presetClass="emph" presetSubtype="0" fill="hold" grpId="2" nodeType="withEffect">
                                  <p:stCondLst>
                                    <p:cond delay="0"/>
                                  </p:stCondLst>
                                  <p:childTnLst>
                                    <p:animClr clrSpc="rgb" dir="cw">
                                      <p:cBhvr override="childStyle">
                                        <p:cTn id="10" dur="500" fill="hold"/>
                                        <p:tgtEl>
                                          <p:spTgt spid="6"/>
                                        </p:tgtEl>
                                        <p:attrNameLst>
                                          <p:attrName>style.color</p:attrName>
                                        </p:attrNameLst>
                                      </p:cBhvr>
                                      <p:to>
                                        <a:schemeClr val="tx1"/>
                                      </p:to>
                                    </p:animClr>
                                    <p:animClr clrSpc="rgb" dir="cw">
                                      <p:cBhvr>
                                        <p:cTn id="11" dur="500" fill="hold"/>
                                        <p:tgtEl>
                                          <p:spTgt spid="6"/>
                                        </p:tgtEl>
                                        <p:attrNameLst>
                                          <p:attrName>fillcolor</p:attrName>
                                        </p:attrNameLst>
                                      </p:cBhvr>
                                      <p:to>
                                        <a:schemeClr val="tx1"/>
                                      </p:to>
                                    </p:animClr>
                                    <p:set>
                                      <p:cBhvr>
                                        <p:cTn id="12" dur="500" fill="hold"/>
                                        <p:tgtEl>
                                          <p:spTgt spid="6"/>
                                        </p:tgtEl>
                                        <p:attrNameLst>
                                          <p:attrName>fill.type</p:attrName>
                                        </p:attrNameLst>
                                      </p:cBhvr>
                                      <p:to>
                                        <p:strVal val="solid"/>
                                      </p:to>
                                    </p:set>
                                    <p:set>
                                      <p:cBhvr>
                                        <p:cTn id="13" dur="500" fill="hold"/>
                                        <p:tgtEl>
                                          <p:spTgt spid="6"/>
                                        </p:tgtEl>
                                        <p:attrNameLst>
                                          <p:attrName>fill.on</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600"/>
                                        <p:tgtEl>
                                          <p:spTgt spid="18"/>
                                        </p:tgtEl>
                                      </p:cBhvr>
                                    </p:animEffect>
                                  </p:childTnLst>
                                </p:cTn>
                              </p:par>
                              <p:par>
                                <p:cTn id="27" presetID="35" presetClass="path" presetSubtype="0" decel="100000" fill="hold" grpId="1" nodeType="withEffect">
                                  <p:stCondLst>
                                    <p:cond delay="50"/>
                                  </p:stCondLst>
                                  <p:childTnLst>
                                    <p:animMotion origin="layout" path="M -0.05548 0.00023 L -2.03699E-6 0.00023 " pathEditMode="relative" rAng="0" ptsTypes="AA">
                                      <p:cBhvr>
                                        <p:cTn id="28" dur="800" fill="hold"/>
                                        <p:tgtEl>
                                          <p:spTgt spid="18"/>
                                        </p:tgtEl>
                                        <p:attrNameLst>
                                          <p:attrName>ppt_x</p:attrName>
                                          <p:attrName>ppt_y</p:attrName>
                                        </p:attrNameLst>
                                      </p:cBhvr>
                                      <p:rCtr x="2774" y="0"/>
                                    </p:animMotion>
                                  </p:childTnLst>
                                </p:cTn>
                              </p:par>
                              <p:par>
                                <p:cTn id="29" presetID="10" presetClass="entr" presetSubtype="0" fill="hold" grpId="0" nodeType="withEffect">
                                  <p:stCondLst>
                                    <p:cond delay="25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600"/>
                                        <p:tgtEl>
                                          <p:spTgt spid="19"/>
                                        </p:tgtEl>
                                      </p:cBhvr>
                                    </p:animEffect>
                                  </p:childTnLst>
                                </p:cTn>
                              </p:par>
                              <p:par>
                                <p:cTn id="32" presetID="35" presetClass="path" presetSubtype="0" decel="100000" fill="hold" grpId="1" nodeType="withEffect">
                                  <p:stCondLst>
                                    <p:cond delay="50"/>
                                  </p:stCondLst>
                                  <p:childTnLst>
                                    <p:animMotion origin="layout" path="M -0.05553 0.00023 L 4.35793E-6 0.00023 " pathEditMode="relative" rAng="0" ptsTypes="AA">
                                      <p:cBhvr>
                                        <p:cTn id="33" dur="800" fill="hold"/>
                                        <p:tgtEl>
                                          <p:spTgt spid="19"/>
                                        </p:tgtEl>
                                        <p:attrNameLst>
                                          <p:attrName>ppt_x</p:attrName>
                                          <p:attrName>ppt_y</p:attrName>
                                        </p:attrNameLst>
                                      </p:cBhvr>
                                      <p:rCtr x="2770" y="0"/>
                                    </p:animMotion>
                                  </p:childTnLst>
                                </p:cTn>
                              </p:par>
                            </p:childTnLst>
                          </p:cTn>
                        </p:par>
                      </p:childTnLst>
                    </p:cTn>
                  </p:par>
                  <p:par>
                    <p:cTn id="34" fill="hold">
                      <p:stCondLst>
                        <p:cond delay="indefinite"/>
                      </p:stCondLst>
                      <p:childTnLst>
                        <p:par>
                          <p:cTn id="35" fill="hold">
                            <p:stCondLst>
                              <p:cond delay="0"/>
                            </p:stCondLst>
                            <p:childTnLst>
                              <p:par>
                                <p:cTn id="36" presetID="2" presetClass="entr" presetSubtype="8" decel="10000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0-#ppt_w/2"/>
                                          </p:val>
                                        </p:tav>
                                        <p:tav tm="100000">
                                          <p:val>
                                            <p:strVal val="#ppt_x"/>
                                          </p:val>
                                        </p:tav>
                                      </p:tavLst>
                                    </p:anim>
                                    <p:anim calcmode="lin" valueType="num">
                                      <p:cBhvr additive="base">
                                        <p:cTn id="39" dur="50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63" presetClass="path" presetSubtype="0" accel="34667" decel="65333" fill="hold" grpId="0" nodeType="afterEffect">
                                  <p:stCondLst>
                                    <p:cond delay="0"/>
                                  </p:stCondLst>
                                  <p:childTnLst>
                                    <p:animMotion origin="layout" path="M -6.58667E-7 4.33954E-6 L 0.40886 4.33954E-6 " pathEditMode="relative" rAng="0" ptsTypes="AA">
                                      <p:cBhvr>
                                        <p:cTn id="42" dur="500" fill="hold"/>
                                        <p:tgtEl>
                                          <p:spTgt spid="7"/>
                                        </p:tgtEl>
                                        <p:attrNameLst>
                                          <p:attrName>ppt_x</p:attrName>
                                          <p:attrName>ppt_y</p:attrName>
                                        </p:attrNameLst>
                                      </p:cBhvr>
                                      <p:rCtr x="20437" y="0"/>
                                    </p:animMotion>
                                  </p:childTnLst>
                                </p:cTn>
                              </p:par>
                              <p:par>
                                <p:cTn id="43" presetID="19" presetClass="emph" presetSubtype="0" fill="hold" grpId="2" nodeType="withEffect">
                                  <p:stCondLst>
                                    <p:cond delay="0"/>
                                  </p:stCondLst>
                                  <p:childTnLst>
                                    <p:animClr clrSpc="rgb" dir="cw">
                                      <p:cBhvr override="childStyle">
                                        <p:cTn id="44" dur="500" fill="hold"/>
                                        <p:tgtEl>
                                          <p:spTgt spid="7"/>
                                        </p:tgtEl>
                                        <p:attrNameLst>
                                          <p:attrName>style.color</p:attrName>
                                        </p:attrNameLst>
                                      </p:cBhvr>
                                      <p:to>
                                        <a:schemeClr val="accent2"/>
                                      </p:to>
                                    </p:animClr>
                                    <p:animClr clrSpc="rgb" dir="cw">
                                      <p:cBhvr>
                                        <p:cTn id="45" dur="500" fill="hold"/>
                                        <p:tgtEl>
                                          <p:spTgt spid="7"/>
                                        </p:tgtEl>
                                        <p:attrNameLst>
                                          <p:attrName>fillcolor</p:attrName>
                                        </p:attrNameLst>
                                      </p:cBhvr>
                                      <p:to>
                                        <a:schemeClr val="accent2"/>
                                      </p:to>
                                    </p:animClr>
                                    <p:set>
                                      <p:cBhvr>
                                        <p:cTn id="46" dur="500" fill="hold"/>
                                        <p:tgtEl>
                                          <p:spTgt spid="7"/>
                                        </p:tgtEl>
                                        <p:attrNameLst>
                                          <p:attrName>fill.type</p:attrName>
                                        </p:attrNameLst>
                                      </p:cBhvr>
                                      <p:to>
                                        <p:strVal val="solid"/>
                                      </p:to>
                                    </p:set>
                                    <p:set>
                                      <p:cBhvr>
                                        <p:cTn id="47" dur="500" fill="hold"/>
                                        <p:tgtEl>
                                          <p:spTgt spid="7"/>
                                        </p:tgtEl>
                                        <p:attrNameLst>
                                          <p:attrName>fill.on</p:attrName>
                                        </p:attrNameLst>
                                      </p:cBhvr>
                                      <p:to>
                                        <p:strVal val="true"/>
                                      </p:to>
                                    </p:set>
                                  </p:childTnLst>
                                </p:cTn>
                              </p:par>
                              <p:par>
                                <p:cTn id="48" presetID="1" presetClass="entr" presetSubtype="0" fill="hold" grpId="1" nodeType="with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1" nodeType="withEffect">
                                  <p:stCondLst>
                                    <p:cond delay="500"/>
                                  </p:stCondLst>
                                  <p:childTnLs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1000"/>
                            </p:stCondLst>
                            <p:childTnLst>
                              <p:par>
                                <p:cTn id="53" presetID="63" presetClass="path" presetSubtype="0" accel="34667" decel="65333" fill="hold" grpId="0" nodeType="afterEffect">
                                  <p:stCondLst>
                                    <p:cond delay="0"/>
                                  </p:stCondLst>
                                  <p:childTnLst>
                                    <p:animMotion origin="layout" path="M 4.62854E-6 4.33954E-6 L 0.12637 4.33954E-6 " pathEditMode="relative" rAng="0" ptsTypes="AA">
                                      <p:cBhvr>
                                        <p:cTn id="54" dur="500" fill="hold"/>
                                        <p:tgtEl>
                                          <p:spTgt spid="16"/>
                                        </p:tgtEl>
                                        <p:attrNameLst>
                                          <p:attrName>ppt_x</p:attrName>
                                          <p:attrName>ppt_y</p:attrName>
                                        </p:attrNameLst>
                                      </p:cBhvr>
                                      <p:rCtr x="6319" y="0"/>
                                    </p:animMotion>
                                  </p:childTnLst>
                                </p:cTn>
                              </p:par>
                              <p:par>
                                <p:cTn id="55" presetID="63" presetClass="path" presetSubtype="0" accel="34667" decel="65333" fill="hold" grpId="0" nodeType="withEffect">
                                  <p:stCondLst>
                                    <p:cond delay="0"/>
                                  </p:stCondLst>
                                  <p:childTnLst>
                                    <p:animMotion origin="layout" path="M 4.62854E-6 4.33954E-6 L 0.25325 4.33954E-6 " pathEditMode="relative" rAng="0" ptsTypes="AA">
                                      <p:cBhvr>
                                        <p:cTn id="56" dur="500" fill="hold"/>
                                        <p:tgtEl>
                                          <p:spTgt spid="17"/>
                                        </p:tgtEl>
                                        <p:attrNameLst>
                                          <p:attrName>ppt_x</p:attrName>
                                          <p:attrName>ppt_y</p:attrName>
                                        </p:attrNameLst>
                                      </p:cBhvr>
                                      <p:rCtr x="12663" y="0"/>
                                    </p:animMotion>
                                  </p:childTnLst>
                                </p:cTn>
                              </p:par>
                            </p:childTnLst>
                          </p:cTn>
                        </p:par>
                        <p:par>
                          <p:cTn id="57" fill="hold">
                            <p:stCondLst>
                              <p:cond delay="1500"/>
                            </p:stCondLst>
                            <p:childTnLst>
                              <p:par>
                                <p:cTn id="58" presetID="6" presetClass="emph" presetSubtype="0" fill="hold" grpId="3" nodeType="afterEffect">
                                  <p:stCondLst>
                                    <p:cond delay="0"/>
                                  </p:stCondLst>
                                  <p:childTnLst>
                                    <p:animScale>
                                      <p:cBhvr>
                                        <p:cTn id="59" dur="250" fill="hold"/>
                                        <p:tgtEl>
                                          <p:spTgt spid="7"/>
                                        </p:tgtEl>
                                      </p:cBhvr>
                                      <p:by x="0" y="0"/>
                                    </p:animScale>
                                  </p:childTnLst>
                                </p:cTn>
                              </p:par>
                              <p:par>
                                <p:cTn id="60" presetID="6" presetClass="emph" presetSubtype="0" fill="hold" grpId="2" nodeType="withEffect">
                                  <p:stCondLst>
                                    <p:cond delay="100"/>
                                  </p:stCondLst>
                                  <p:childTnLst>
                                    <p:animScale>
                                      <p:cBhvr>
                                        <p:cTn id="61" dur="250" fill="hold"/>
                                        <p:tgtEl>
                                          <p:spTgt spid="16"/>
                                        </p:tgtEl>
                                      </p:cBhvr>
                                      <p:by x="0" y="0"/>
                                    </p:animScale>
                                  </p:childTnLst>
                                </p:cTn>
                              </p:par>
                              <p:par>
                                <p:cTn id="62" presetID="6" presetClass="emph" presetSubtype="0" fill="hold" grpId="2" nodeType="withEffect">
                                  <p:stCondLst>
                                    <p:cond delay="200"/>
                                  </p:stCondLst>
                                  <p:childTnLst>
                                    <p:animScale>
                                      <p:cBhvr>
                                        <p:cTn id="63" dur="250" fill="hold"/>
                                        <p:tgtEl>
                                          <p:spTgt spid="17"/>
                                        </p:tgtEl>
                                      </p:cBhvr>
                                      <p:by x="0" y="0"/>
                                    </p:animScale>
                                  </p:childTnLst>
                                </p:cTn>
                              </p:par>
                            </p:childTnLst>
                          </p:cTn>
                        </p:par>
                        <p:par>
                          <p:cTn id="64" fill="hold">
                            <p:stCondLst>
                              <p:cond delay="1950"/>
                            </p:stCondLst>
                            <p:childTnLst>
                              <p:par>
                                <p:cTn id="65" presetID="19" presetClass="emph" presetSubtype="0" fill="hold" grpId="3" nodeType="afterEffect">
                                  <p:stCondLst>
                                    <p:cond delay="0"/>
                                  </p:stCondLst>
                                  <p:childTnLst>
                                    <p:animClr clrSpc="rgb" dir="cw">
                                      <p:cBhvr override="childStyle">
                                        <p:cTn id="66" dur="500" fill="hold"/>
                                        <p:tgtEl>
                                          <p:spTgt spid="6"/>
                                        </p:tgtEl>
                                        <p:attrNameLst>
                                          <p:attrName>style.color</p:attrName>
                                        </p:attrNameLst>
                                      </p:cBhvr>
                                      <p:to>
                                        <a:schemeClr val="accent2"/>
                                      </p:to>
                                    </p:animClr>
                                    <p:animClr clrSpc="rgb" dir="cw">
                                      <p:cBhvr>
                                        <p:cTn id="67" dur="500" fill="hold"/>
                                        <p:tgtEl>
                                          <p:spTgt spid="6"/>
                                        </p:tgtEl>
                                        <p:attrNameLst>
                                          <p:attrName>fillcolor</p:attrName>
                                        </p:attrNameLst>
                                      </p:cBhvr>
                                      <p:to>
                                        <a:schemeClr val="accent2"/>
                                      </p:to>
                                    </p:animClr>
                                    <p:set>
                                      <p:cBhvr>
                                        <p:cTn id="68" dur="500" fill="hold"/>
                                        <p:tgtEl>
                                          <p:spTgt spid="6"/>
                                        </p:tgtEl>
                                        <p:attrNameLst>
                                          <p:attrName>fill.type</p:attrName>
                                        </p:attrNameLst>
                                      </p:cBhvr>
                                      <p:to>
                                        <p:strVal val="solid"/>
                                      </p:to>
                                    </p:set>
                                    <p:set>
                                      <p:cBhvr>
                                        <p:cTn id="69" dur="500" fill="hold"/>
                                        <p:tgtEl>
                                          <p:spTgt spid="6"/>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14"/>
                                        </p:tgtEl>
                                        <p:attrNameLst>
                                          <p:attrName>style.color</p:attrName>
                                        </p:attrNameLst>
                                      </p:cBhvr>
                                      <p:to>
                                        <a:schemeClr val="accent2"/>
                                      </p:to>
                                    </p:animClr>
                                    <p:animClr clrSpc="rgb" dir="cw">
                                      <p:cBhvr>
                                        <p:cTn id="72" dur="500" fill="hold"/>
                                        <p:tgtEl>
                                          <p:spTgt spid="14"/>
                                        </p:tgtEl>
                                        <p:attrNameLst>
                                          <p:attrName>fillcolor</p:attrName>
                                        </p:attrNameLst>
                                      </p:cBhvr>
                                      <p:to>
                                        <a:schemeClr val="accent2"/>
                                      </p:to>
                                    </p:animClr>
                                    <p:set>
                                      <p:cBhvr>
                                        <p:cTn id="73" dur="500" fill="hold"/>
                                        <p:tgtEl>
                                          <p:spTgt spid="14"/>
                                        </p:tgtEl>
                                        <p:attrNameLst>
                                          <p:attrName>fill.type</p:attrName>
                                        </p:attrNameLst>
                                      </p:cBhvr>
                                      <p:to>
                                        <p:strVal val="solid"/>
                                      </p:to>
                                    </p:set>
                                    <p:set>
                                      <p:cBhvr>
                                        <p:cTn id="74" dur="500" fill="hold"/>
                                        <p:tgtEl>
                                          <p:spTgt spid="14"/>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15"/>
                                        </p:tgtEl>
                                        <p:attrNameLst>
                                          <p:attrName>style.color</p:attrName>
                                        </p:attrNameLst>
                                      </p:cBhvr>
                                      <p:to>
                                        <a:schemeClr val="accent2"/>
                                      </p:to>
                                    </p:animClr>
                                    <p:animClr clrSpc="rgb" dir="cw">
                                      <p:cBhvr>
                                        <p:cTn id="77" dur="500" fill="hold"/>
                                        <p:tgtEl>
                                          <p:spTgt spid="15"/>
                                        </p:tgtEl>
                                        <p:attrNameLst>
                                          <p:attrName>fillcolor</p:attrName>
                                        </p:attrNameLst>
                                      </p:cBhvr>
                                      <p:to>
                                        <a:schemeClr val="accent2"/>
                                      </p:to>
                                    </p:animClr>
                                    <p:set>
                                      <p:cBhvr>
                                        <p:cTn id="78" dur="500" fill="hold"/>
                                        <p:tgtEl>
                                          <p:spTgt spid="15"/>
                                        </p:tgtEl>
                                        <p:attrNameLst>
                                          <p:attrName>fill.type</p:attrName>
                                        </p:attrNameLst>
                                      </p:cBhvr>
                                      <p:to>
                                        <p:strVal val="solid"/>
                                      </p:to>
                                    </p:set>
                                    <p:set>
                                      <p:cBhvr>
                                        <p:cTn id="7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6" grpId="3" animBg="1"/>
      <p:bldP spid="14" grpId="0" animBg="1"/>
      <p:bldP spid="14" grpId="1" animBg="1"/>
      <p:bldP spid="15" grpId="0" animBg="1"/>
      <p:bldP spid="15" grpId="1" animBg="1"/>
      <p:bldP spid="7" grpId="0" animBg="1"/>
      <p:bldP spid="7" grpId="1" animBg="1"/>
      <p:bldP spid="7" grpId="2" animBg="1"/>
      <p:bldP spid="7" grpId="3" animBg="1"/>
      <p:bldP spid="16" grpId="0" animBg="1"/>
      <p:bldP spid="16" grpId="1" animBg="1"/>
      <p:bldP spid="16" grpId="2" animBg="1"/>
      <p:bldP spid="17" grpId="0" animBg="1"/>
      <p:bldP spid="17" grpId="1" animBg="1"/>
      <p:bldP spid="17" grpId="2" animBg="1"/>
      <p:bldP spid="18" grpId="0"/>
      <p:bldP spid="18" grpId="1"/>
      <p:bldP spid="19" grpId="0"/>
      <p:bldP spid="1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3"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1250">
                      <a:schemeClr val="tx1"/>
                    </a:gs>
                    <a:gs pos="100000">
                      <a:schemeClr val="tx1"/>
                    </a:gs>
                  </a:gsLst>
                  <a:lin ang="5400000" scaled="0"/>
                </a:gradFill>
              </a:rPr>
              <a:t>Store, backup, recover your data</a:t>
            </a:r>
          </a:p>
        </p:txBody>
      </p:sp>
      <p:grpSp>
        <p:nvGrpSpPr>
          <p:cNvPr id="10" name="Group 9"/>
          <p:cNvGrpSpPr/>
          <p:nvPr/>
        </p:nvGrpSpPr>
        <p:grpSpPr>
          <a:xfrm>
            <a:off x="5073446" y="1791160"/>
            <a:ext cx="6803922" cy="3746674"/>
            <a:chOff x="5073446" y="1791160"/>
            <a:chExt cx="6803922" cy="3746674"/>
          </a:xfrm>
        </p:grpSpPr>
        <p:sp>
          <p:nvSpPr>
            <p:cNvPr id="5"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6"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7"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16" name="Freeform 128"/>
          <p:cNvSpPr>
            <a:spLocks noChangeAspect="1"/>
          </p:cNvSpPr>
          <p:nvPr/>
        </p:nvSpPr>
        <p:spPr bwMode="black">
          <a:xfrm>
            <a:off x="863600" y="2251978"/>
            <a:ext cx="3914468" cy="21555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17" name="Freeform 79"/>
          <p:cNvSpPr>
            <a:spLocks noEditPoints="1"/>
          </p:cNvSpPr>
          <p:nvPr/>
        </p:nvSpPr>
        <p:spPr bwMode="black">
          <a:xfrm>
            <a:off x="2697438"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8" name="Freeform 79"/>
          <p:cNvSpPr>
            <a:spLocks noEditPoints="1"/>
          </p:cNvSpPr>
          <p:nvPr/>
        </p:nvSpPr>
        <p:spPr bwMode="black">
          <a:xfrm>
            <a:off x="3604726"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9" name="Freeform 79"/>
          <p:cNvSpPr>
            <a:spLocks noEditPoints="1"/>
          </p:cNvSpPr>
          <p:nvPr/>
        </p:nvSpPr>
        <p:spPr bwMode="black">
          <a:xfrm>
            <a:off x="1790149" y="2976758"/>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dirty="0"/>
          </a:p>
        </p:txBody>
      </p:sp>
      <p:cxnSp>
        <p:nvCxnSpPr>
          <p:cNvPr id="20" name="Straight Connector 19"/>
          <p:cNvCxnSpPr/>
          <p:nvPr/>
        </p:nvCxnSpPr>
        <p:spPr>
          <a:xfrm>
            <a:off x="2635142" y="5191306"/>
            <a:ext cx="7161596"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804173"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2" name="TextBox 21"/>
          <p:cNvSpPr txBox="1"/>
          <p:nvPr/>
        </p:nvSpPr>
        <p:spPr>
          <a:xfrm>
            <a:off x="9360907" y="4520756"/>
            <a:ext cx="1118454" cy="6278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dirty="0">
                <a:gradFill>
                  <a:gsLst>
                    <a:gs pos="61947">
                      <a:srgbClr val="FFFFFF"/>
                    </a:gs>
                    <a:gs pos="44000">
                      <a:srgbClr val="FFFFFF"/>
                    </a:gs>
                  </a:gsLst>
                  <a:lin ang="5400000" scaled="0"/>
                </a:gradFill>
              </a:rPr>
              <a:t>West DC</a:t>
            </a:r>
          </a:p>
        </p:txBody>
      </p:sp>
      <p:sp>
        <p:nvSpPr>
          <p:cNvPr id="23" name="Oval 22"/>
          <p:cNvSpPr/>
          <p:nvPr/>
        </p:nvSpPr>
        <p:spPr bwMode="auto">
          <a:xfrm>
            <a:off x="2479656" y="5075345"/>
            <a:ext cx="231922" cy="23192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
        <p:nvSpPr>
          <p:cNvPr id="24" name="TextBox 23"/>
          <p:cNvSpPr txBox="1"/>
          <p:nvPr/>
        </p:nvSpPr>
        <p:spPr>
          <a:xfrm>
            <a:off x="2107167" y="4520756"/>
            <a:ext cx="976901" cy="627864"/>
          </a:xfrm>
          <a:prstGeom prst="rect">
            <a:avLst/>
          </a:prstGeom>
          <a:noFill/>
        </p:spPr>
        <p:txBody>
          <a:bodyPr wrap="square" lIns="0" tIns="146304" rIns="0" bIns="146304" rtlCol="0">
            <a:spAutoFit/>
          </a:bodyPr>
          <a:lstStyle/>
          <a:p>
            <a:pPr algn="ctr">
              <a:lnSpc>
                <a:spcPct val="90000"/>
              </a:lnSpc>
            </a:pPr>
            <a:r>
              <a:rPr lang="en-US" sz="2400" b="1" spc="-50" dirty="0" smtClean="0">
                <a:gradFill>
                  <a:gsLst>
                    <a:gs pos="61947">
                      <a:srgbClr val="FFFFFF"/>
                    </a:gs>
                    <a:gs pos="44000">
                      <a:srgbClr val="FFFFFF"/>
                    </a:gs>
                  </a:gsLst>
                  <a:lin ang="5400000" scaled="0"/>
                </a:gradFill>
                <a:latin typeface="+mj-lt"/>
              </a:rPr>
              <a:t>East DC</a:t>
            </a:r>
          </a:p>
        </p:txBody>
      </p:sp>
      <p:sp>
        <p:nvSpPr>
          <p:cNvPr id="25" name="TextBox 24"/>
          <p:cNvSpPr txBox="1"/>
          <p:nvPr/>
        </p:nvSpPr>
        <p:spPr>
          <a:xfrm>
            <a:off x="5174435" y="4557107"/>
            <a:ext cx="1768562"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000" dirty="0" smtClean="0">
                <a:gradFill>
                  <a:gsLst>
                    <a:gs pos="61947">
                      <a:srgbClr val="FFFFFF"/>
                    </a:gs>
                    <a:gs pos="44000">
                      <a:srgbClr val="FFFFFF"/>
                    </a:gs>
                  </a:gsLst>
                  <a:lin ang="5400000" scaled="0"/>
                </a:gradFill>
              </a:rPr>
              <a:t>&gt; 400 miles</a:t>
            </a:r>
            <a:endParaRPr lang="en-US" sz="2000" dirty="0">
              <a:gradFill>
                <a:gsLst>
                  <a:gs pos="61947">
                    <a:srgbClr val="FFFFFF"/>
                  </a:gs>
                  <a:gs pos="44000">
                    <a:srgbClr val="FFFFFF"/>
                  </a:gs>
                </a:gsLst>
                <a:lin ang="5400000" scaled="0"/>
              </a:gradFill>
            </a:endParaRPr>
          </a:p>
        </p:txBody>
      </p:sp>
      <p:sp>
        <p:nvSpPr>
          <p:cNvPr id="26" name="TextBox 25"/>
          <p:cNvSpPr txBox="1"/>
          <p:nvPr/>
        </p:nvSpPr>
        <p:spPr>
          <a:xfrm>
            <a:off x="4066365" y="1560875"/>
            <a:ext cx="4928922" cy="1071062"/>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smtClean="0">
                <a:solidFill>
                  <a:srgbClr val="FFFFFF"/>
                </a:solidFill>
              </a:rPr>
              <a:t>Microsoft Azure Storage</a:t>
            </a:r>
          </a:p>
          <a:p>
            <a:r>
              <a:rPr lang="en-US" sz="2800" b="0" dirty="0" smtClean="0">
                <a:solidFill>
                  <a:srgbClr val="FFFFFF"/>
                </a:solidFill>
              </a:rPr>
              <a:t>Defend against regional disasters.</a:t>
            </a:r>
            <a:endParaRPr lang="en-US" sz="2800" b="0" dirty="0">
              <a:solidFill>
                <a:srgbClr val="FFFFFF"/>
              </a:solidFill>
            </a:endParaRPr>
          </a:p>
        </p:txBody>
      </p:sp>
      <p:sp>
        <p:nvSpPr>
          <p:cNvPr id="27" name="TextBox 26"/>
          <p:cNvSpPr txBox="1"/>
          <p:nvPr/>
        </p:nvSpPr>
        <p:spPr>
          <a:xfrm>
            <a:off x="4034354" y="5701661"/>
            <a:ext cx="4299150" cy="6832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r>
              <a:rPr lang="en-US" sz="2800" b="0" dirty="0">
                <a:gradFill>
                  <a:gsLst>
                    <a:gs pos="69027">
                      <a:srgbClr val="FFFFFF"/>
                    </a:gs>
                    <a:gs pos="56000">
                      <a:srgbClr val="FFFFFF"/>
                    </a:gs>
                  </a:gsLst>
                  <a:lin ang="5400000" scaled="0"/>
                </a:gradFill>
              </a:rPr>
              <a:t>Geo replication</a:t>
            </a:r>
          </a:p>
        </p:txBody>
      </p:sp>
      <p:sp>
        <p:nvSpPr>
          <p:cNvPr id="28" name="Oval 27"/>
          <p:cNvSpPr/>
          <p:nvPr/>
        </p:nvSpPr>
        <p:spPr bwMode="auto">
          <a:xfrm>
            <a:off x="9842303" y="5113475"/>
            <a:ext cx="155662" cy="15566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3924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3333" decel="66667" fill="hold" grpId="0" nodeType="afterEffect">
                                  <p:stCondLst>
                                    <p:cond delay="0"/>
                                  </p:stCondLst>
                                  <p:childTnLst>
                                    <p:animScale>
                                      <p:cBhvr>
                                        <p:cTn id="6" dur="750" fill="hold"/>
                                        <p:tgtEl>
                                          <p:spTgt spid="4"/>
                                        </p:tgtEl>
                                      </p:cBhvr>
                                      <p:by x="1000000" y="1000000"/>
                                    </p:animScale>
                                  </p:childTnLst>
                                </p:cTn>
                              </p:par>
                              <p:par>
                                <p:cTn id="7" presetID="3" presetClass="emph" presetSubtype="2" fill="hold" grpId="0" nodeType="withEffect">
                                  <p:stCondLst>
                                    <p:cond delay="150"/>
                                  </p:stCondLst>
                                  <p:childTnLst>
                                    <p:animClr clrSpc="rgb" dir="cw">
                                      <p:cBhvr override="childStyle">
                                        <p:cTn id="8" dur="250" fill="hold"/>
                                        <p:tgtEl>
                                          <p:spTgt spid="3"/>
                                        </p:tgtEl>
                                        <p:attrNameLst>
                                          <p:attrName>style.color</p:attrName>
                                        </p:attrNameLst>
                                      </p:cBhvr>
                                      <p:to>
                                        <a:srgbClr val="FFFFFF"/>
                                      </p:to>
                                    </p:animClr>
                                  </p:childTnLst>
                                </p:cTn>
                              </p:par>
                              <p:par>
                                <p:cTn id="9" presetID="63" presetClass="path" presetSubtype="0" accel="38000" decel="62000" fill="hold" nodeType="withEffect">
                                  <p:stCondLst>
                                    <p:cond delay="500"/>
                                  </p:stCondLst>
                                  <p:childTnLst>
                                    <p:animMotion origin="layout" path="M 3.53332E-6 -1.13936E-6 L 0.11616 -0.04789 " pathEditMode="relative" rAng="0" ptsTypes="AA">
                                      <p:cBhvr>
                                        <p:cTn id="10" dur="500" fill="hold"/>
                                        <p:tgtEl>
                                          <p:spTgt spid="10"/>
                                        </p:tgtEl>
                                        <p:attrNameLst>
                                          <p:attrName>ppt_x</p:attrName>
                                          <p:attrName>ppt_y</p:attrName>
                                        </p:attrNameLst>
                                      </p:cBhvr>
                                      <p:rCtr x="5808" y="-2292"/>
                                    </p:animMotion>
                                  </p:childTnLst>
                                </p:cTn>
                              </p:par>
                              <p:par>
                                <p:cTn id="11" presetID="6" presetClass="emph" presetSubtype="0" accel="38000" decel="62000" fill="hold" nodeType="withEffect">
                                  <p:stCondLst>
                                    <p:cond delay="500"/>
                                  </p:stCondLst>
                                  <p:childTnLst>
                                    <p:animScale>
                                      <p:cBhvr>
                                        <p:cTn id="12" dur="500" fill="hold"/>
                                        <p:tgtEl>
                                          <p:spTgt spid="10"/>
                                        </p:tgtEl>
                                      </p:cBhvr>
                                      <p:by x="57560" y="57560"/>
                                    </p:animScale>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22" presetClass="entr" presetSubtype="2"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125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600"/>
                                        <p:tgtEl>
                                          <p:spTgt spid="25"/>
                                        </p:tgtEl>
                                      </p:cBhvr>
                                    </p:animEffect>
                                  </p:childTnLst>
                                </p:cTn>
                              </p:par>
                              <p:par>
                                <p:cTn id="26" presetID="35" presetClass="path" presetSubtype="0" decel="100000" fill="hold" grpId="1" nodeType="withEffect">
                                  <p:stCondLst>
                                    <p:cond delay="250"/>
                                  </p:stCondLst>
                                  <p:childTnLst>
                                    <p:animMotion origin="layout" path="M -0.05553 0.00023 L 2.51979E-6 0.00023 " pathEditMode="relative" rAng="0" ptsTypes="AA">
                                      <p:cBhvr>
                                        <p:cTn id="27" dur="800" fill="hold"/>
                                        <p:tgtEl>
                                          <p:spTgt spid="25"/>
                                        </p:tgtEl>
                                        <p:attrNameLst>
                                          <p:attrName>ppt_x</p:attrName>
                                          <p:attrName>ppt_y</p:attrName>
                                        </p:attrNameLst>
                                      </p:cBhvr>
                                      <p:rCtr x="2770" y="0"/>
                                    </p:animMotion>
                                  </p:childTnLst>
                                </p:cTn>
                              </p:par>
                              <p:par>
                                <p:cTn id="28" presetID="10" presetClass="entr" presetSubtype="0" fill="hold" grpId="0" nodeType="withEffect">
                                  <p:stCondLst>
                                    <p:cond delay="25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600"/>
                                        <p:tgtEl>
                                          <p:spTgt spid="26"/>
                                        </p:tgtEl>
                                      </p:cBhvr>
                                    </p:animEffect>
                                  </p:childTnLst>
                                </p:cTn>
                              </p:par>
                              <p:par>
                                <p:cTn id="31" presetID="35" presetClass="path" presetSubtype="0" decel="100000" fill="hold" grpId="1" nodeType="withEffect">
                                  <p:stCondLst>
                                    <p:cond delay="50"/>
                                  </p:stCondLst>
                                  <p:childTnLst>
                                    <p:animMotion origin="layout" path="M -0.05553 0.00023 L -1.72836E-6 0.00023 " pathEditMode="relative" rAng="0" ptsTypes="AA">
                                      <p:cBhvr>
                                        <p:cTn id="32" dur="800" fill="hold"/>
                                        <p:tgtEl>
                                          <p:spTgt spid="26"/>
                                        </p:tgtEl>
                                        <p:attrNameLst>
                                          <p:attrName>ppt_x</p:attrName>
                                          <p:attrName>ppt_y</p:attrName>
                                        </p:attrNameLst>
                                      </p:cBhvr>
                                      <p:rCtr x="2770" y="0"/>
                                    </p:animMotion>
                                  </p:childTnLst>
                                </p:cTn>
                              </p:par>
                              <p:par>
                                <p:cTn id="33" presetID="10" presetClass="entr" presetSubtype="0" fill="hold" grpId="0" nodeType="withEffect">
                                  <p:stCondLst>
                                    <p:cond delay="55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600"/>
                                        <p:tgtEl>
                                          <p:spTgt spid="27"/>
                                        </p:tgtEl>
                                      </p:cBhvr>
                                    </p:animEffect>
                                  </p:childTnLst>
                                </p:cTn>
                              </p:par>
                              <p:par>
                                <p:cTn id="36" presetID="35" presetClass="path" presetSubtype="0" decel="100000" fill="hold" grpId="1" nodeType="withEffect">
                                  <p:stCondLst>
                                    <p:cond delay="450"/>
                                  </p:stCondLst>
                                  <p:childTnLst>
                                    <p:animMotion origin="layout" path="M -0.05553 0.00023 L -1.72836E-6 0.00023 " pathEditMode="relative" rAng="0" ptsTypes="AA">
                                      <p:cBhvr>
                                        <p:cTn id="37" dur="800" fill="hold"/>
                                        <p:tgtEl>
                                          <p:spTgt spid="27"/>
                                        </p:tgtEl>
                                        <p:attrNameLst>
                                          <p:attrName>ppt_x</p:attrName>
                                          <p:attrName>ppt_y</p:attrName>
                                        </p:attrNameLst>
                                      </p:cBhvr>
                                      <p:rCtr x="2770" y="0"/>
                                    </p:animMotion>
                                  </p:childTnLst>
                                </p:cTn>
                              </p:par>
                              <p:par>
                                <p:cTn id="38" presetID="10" presetClass="entr" presetSubtype="0" fill="hold" grpId="0" nodeType="withEffect">
                                  <p:stCondLst>
                                    <p:cond delay="125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35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3700"/>
                            </p:stCondLst>
                            <p:childTnLst>
                              <p:par>
                                <p:cTn id="61" presetID="35" presetClass="path" presetSubtype="0" repeatCount="4000" accel="50000" decel="50000" autoRev="1" fill="hold" grpId="1" nodeType="afterEffect">
                                  <p:stCondLst>
                                    <p:cond delay="0"/>
                                  </p:stCondLst>
                                  <p:childTnLst>
                                    <p:animMotion origin="layout" path="M 3.20654E-6 2.31502E-7 L -0.58897 2.31502E-7 " pathEditMode="relative" rAng="0" ptsTypes="AA">
                                      <p:cBhvr>
                                        <p:cTn id="62" dur="500" fill="hold"/>
                                        <p:tgtEl>
                                          <p:spTgt spid="28"/>
                                        </p:tgtEl>
                                        <p:attrNameLst>
                                          <p:attrName>ppt_x</p:attrName>
                                          <p:attrName>ppt_y</p:attrName>
                                        </p:attrNameLst>
                                      </p:cBhvr>
                                      <p:rCtr x="-29449" y="0"/>
                                    </p:animMotion>
                                  </p:childTnLst>
                                </p:cTn>
                              </p:par>
                              <p:par>
                                <p:cTn id="63" presetID="19" presetClass="emph" presetSubtype="0" fill="hold" grpId="1" nodeType="withEffect">
                                  <p:stCondLst>
                                    <p:cond delay="1000"/>
                                  </p:stCondLst>
                                  <p:childTnLst>
                                    <p:animClr clrSpc="rgb" dir="cw">
                                      <p:cBhvr override="childStyle">
                                        <p:cTn id="64" dur="500" fill="hold"/>
                                        <p:tgtEl>
                                          <p:spTgt spid="19"/>
                                        </p:tgtEl>
                                        <p:attrNameLst>
                                          <p:attrName>style.color</p:attrName>
                                        </p:attrNameLst>
                                      </p:cBhvr>
                                      <p:to>
                                        <a:schemeClr val="accent2"/>
                                      </p:to>
                                    </p:animClr>
                                    <p:animClr clrSpc="rgb" dir="cw">
                                      <p:cBhvr>
                                        <p:cTn id="65" dur="500" fill="hold"/>
                                        <p:tgtEl>
                                          <p:spTgt spid="19"/>
                                        </p:tgtEl>
                                        <p:attrNameLst>
                                          <p:attrName>fillcolor</p:attrName>
                                        </p:attrNameLst>
                                      </p:cBhvr>
                                      <p:to>
                                        <a:schemeClr val="accent2"/>
                                      </p:to>
                                    </p:animClr>
                                    <p:set>
                                      <p:cBhvr>
                                        <p:cTn id="66" dur="500" fill="hold"/>
                                        <p:tgtEl>
                                          <p:spTgt spid="19"/>
                                        </p:tgtEl>
                                        <p:attrNameLst>
                                          <p:attrName>fill.type</p:attrName>
                                        </p:attrNameLst>
                                      </p:cBhvr>
                                      <p:to>
                                        <p:strVal val="solid"/>
                                      </p:to>
                                    </p:set>
                                    <p:set>
                                      <p:cBhvr>
                                        <p:cTn id="67" dur="500" fill="hold"/>
                                        <p:tgtEl>
                                          <p:spTgt spid="19"/>
                                        </p:tgtEl>
                                        <p:attrNameLst>
                                          <p:attrName>fill.on</p:attrName>
                                        </p:attrNameLst>
                                      </p:cBhvr>
                                      <p:to>
                                        <p:strVal val="true"/>
                                      </p:to>
                                    </p:set>
                                  </p:childTnLst>
                                </p:cTn>
                              </p:par>
                              <p:par>
                                <p:cTn id="68" presetID="19" presetClass="emph" presetSubtype="0" fill="hold" grpId="1" nodeType="withEffect">
                                  <p:stCondLst>
                                    <p:cond delay="1500"/>
                                  </p:stCondLst>
                                  <p:childTnLst>
                                    <p:animClr clrSpc="rgb" dir="cw">
                                      <p:cBhvr override="childStyle">
                                        <p:cTn id="69" dur="500" fill="hold"/>
                                        <p:tgtEl>
                                          <p:spTgt spid="17"/>
                                        </p:tgtEl>
                                        <p:attrNameLst>
                                          <p:attrName>style.color</p:attrName>
                                        </p:attrNameLst>
                                      </p:cBhvr>
                                      <p:to>
                                        <a:schemeClr val="accent2"/>
                                      </p:to>
                                    </p:animClr>
                                    <p:animClr clrSpc="rgb" dir="cw">
                                      <p:cBhvr>
                                        <p:cTn id="70" dur="500" fill="hold"/>
                                        <p:tgtEl>
                                          <p:spTgt spid="17"/>
                                        </p:tgtEl>
                                        <p:attrNameLst>
                                          <p:attrName>fillcolor</p:attrName>
                                        </p:attrNameLst>
                                      </p:cBhvr>
                                      <p:to>
                                        <a:schemeClr val="accent2"/>
                                      </p:to>
                                    </p:animClr>
                                    <p:set>
                                      <p:cBhvr>
                                        <p:cTn id="71" dur="500" fill="hold"/>
                                        <p:tgtEl>
                                          <p:spTgt spid="17"/>
                                        </p:tgtEl>
                                        <p:attrNameLst>
                                          <p:attrName>fill.type</p:attrName>
                                        </p:attrNameLst>
                                      </p:cBhvr>
                                      <p:to>
                                        <p:strVal val="solid"/>
                                      </p:to>
                                    </p:set>
                                    <p:set>
                                      <p:cBhvr>
                                        <p:cTn id="72" dur="500" fill="hold"/>
                                        <p:tgtEl>
                                          <p:spTgt spid="17"/>
                                        </p:tgtEl>
                                        <p:attrNameLst>
                                          <p:attrName>fill.on</p:attrName>
                                        </p:attrNameLst>
                                      </p:cBhvr>
                                      <p:to>
                                        <p:strVal val="true"/>
                                      </p:to>
                                    </p:set>
                                  </p:childTnLst>
                                </p:cTn>
                              </p:par>
                              <p:par>
                                <p:cTn id="73" presetID="19" presetClass="emph" presetSubtype="0" fill="hold" grpId="1" nodeType="withEffect">
                                  <p:stCondLst>
                                    <p:cond delay="2000"/>
                                  </p:stCondLst>
                                  <p:childTnLst>
                                    <p:animClr clrSpc="rgb" dir="cw">
                                      <p:cBhvr override="childStyle">
                                        <p:cTn id="74" dur="500" fill="hold"/>
                                        <p:tgtEl>
                                          <p:spTgt spid="18"/>
                                        </p:tgtEl>
                                        <p:attrNameLst>
                                          <p:attrName>style.color</p:attrName>
                                        </p:attrNameLst>
                                      </p:cBhvr>
                                      <p:to>
                                        <a:schemeClr val="accent2"/>
                                      </p:to>
                                    </p:animClr>
                                    <p:animClr clrSpc="rgb" dir="cw">
                                      <p:cBhvr>
                                        <p:cTn id="75" dur="500" fill="hold"/>
                                        <p:tgtEl>
                                          <p:spTgt spid="18"/>
                                        </p:tgtEl>
                                        <p:attrNameLst>
                                          <p:attrName>fillcolor</p:attrName>
                                        </p:attrNameLst>
                                      </p:cBhvr>
                                      <p:to>
                                        <a:schemeClr val="accent2"/>
                                      </p:to>
                                    </p:animClr>
                                    <p:set>
                                      <p:cBhvr>
                                        <p:cTn id="76" dur="500" fill="hold"/>
                                        <p:tgtEl>
                                          <p:spTgt spid="18"/>
                                        </p:tgtEl>
                                        <p:attrNameLst>
                                          <p:attrName>fill.type</p:attrName>
                                        </p:attrNameLst>
                                      </p:cBhvr>
                                      <p:to>
                                        <p:strVal val="solid"/>
                                      </p:to>
                                    </p:set>
                                    <p:set>
                                      <p:cBhvr>
                                        <p:cTn id="77"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8"/>
          <p:cNvSpPr>
            <a:spLocks noEditPoints="1"/>
          </p:cNvSpPr>
          <p:nvPr/>
        </p:nvSpPr>
        <p:spPr bwMode="black">
          <a:xfrm>
            <a:off x="9547758" y="4130463"/>
            <a:ext cx="1828800" cy="196014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defTabSz="914184"/>
            <a:endParaRPr lang="en-US" sz="1700" kern="0" dirty="0">
              <a:solidFill>
                <a:srgbClr val="000000"/>
              </a:solidFill>
            </a:endParaRPr>
          </a:p>
        </p:txBody>
      </p:sp>
      <p:sp>
        <p:nvSpPr>
          <p:cNvPr id="5" name="Rectangle 4"/>
          <p:cNvSpPr/>
          <p:nvPr/>
        </p:nvSpPr>
        <p:spPr>
          <a:xfrm>
            <a:off x="282821" y="1289743"/>
            <a:ext cx="6216650" cy="1803571"/>
          </a:xfrm>
          <a:prstGeom prst="rect">
            <a:avLst/>
          </a:prstGeom>
        </p:spPr>
        <p:txBody>
          <a:bodyPr>
            <a:spAutoFit/>
          </a:bodyPr>
          <a:lstStyle/>
          <a:p>
            <a:pPr lvl="0" defTabSz="914400" fontAlgn="base">
              <a:spcBef>
                <a:spcPct val="20000"/>
              </a:spcBef>
              <a:spcAft>
                <a:spcPct val="0"/>
              </a:spcAft>
              <a:buClr>
                <a:srgbClr val="0070C0"/>
              </a:buClr>
              <a:buSzPct val="100000"/>
              <a:defRPr/>
            </a:pPr>
            <a:r>
              <a:rPr lang="en-US" sz="3200" spc="-50" dirty="0" smtClean="0">
                <a:solidFill>
                  <a:srgbClr val="00188F"/>
                </a:solidFill>
                <a:latin typeface="+mj-lt"/>
              </a:rPr>
              <a:t>Import/Export </a:t>
            </a:r>
            <a:r>
              <a:rPr lang="en-US" sz="3200" i="1" spc="-50" dirty="0" smtClean="0">
                <a:solidFill>
                  <a:srgbClr val="8CC600"/>
                </a:solidFill>
                <a:latin typeface="+mj-lt"/>
              </a:rPr>
              <a:t>(preview)</a:t>
            </a:r>
            <a:endParaRPr lang="en-US" sz="3200" i="1" spc="-50" dirty="0">
              <a:solidFill>
                <a:srgbClr val="8CC600"/>
              </a:solidFill>
              <a:latin typeface="+mj-lt"/>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Fast data transfer to Azure</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defTabSz="91440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Encrypted data transfer</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smtClean="0">
                <a:gradFill>
                  <a:gsLst>
                    <a:gs pos="4150">
                      <a:schemeClr val="tx1"/>
                    </a:gs>
                    <a:gs pos="50000">
                      <a:schemeClr val="tx1"/>
                    </a:gs>
                  </a:gsLst>
                  <a:lin ang="5400000" scaled="0"/>
                </a:gradFill>
                <a:ea typeface="Segoe UI" pitchFamily="34" charset="0"/>
                <a:cs typeface="Segoe UI Light" panose="020B0502040204020203" pitchFamily="34" charset="0"/>
              </a:rPr>
              <a:t>Efficient recovery</a:t>
            </a:r>
            <a:endParaRPr lang="en-US" sz="2200" spc="-53" dirty="0">
              <a:gradFill>
                <a:gsLst>
                  <a:gs pos="4150">
                    <a:schemeClr val="tx1"/>
                  </a:gs>
                  <a:gs pos="50000">
                    <a:schemeClr val="tx1"/>
                  </a:gs>
                </a:gsLst>
                <a:lin ang="5400000" scaled="0"/>
              </a:gradFill>
              <a:ea typeface="Segoe UI" pitchFamily="34" charset="0"/>
              <a:cs typeface="Segoe UI Light" panose="020B0502040204020203" pitchFamily="34" charset="0"/>
            </a:endParaRPr>
          </a:p>
        </p:txBody>
      </p:sp>
      <p:sp>
        <p:nvSpPr>
          <p:cNvPr id="101" name="Oval 100"/>
          <p:cNvSpPr/>
          <p:nvPr/>
        </p:nvSpPr>
        <p:spPr bwMode="auto">
          <a:xfrm>
            <a:off x="4165161" y="2137313"/>
            <a:ext cx="4114800" cy="4114800"/>
          </a:xfrm>
          <a:prstGeom prst="ellipse">
            <a:avLst/>
          </a:prstGeom>
          <a:noFill/>
          <a:ln w="190500">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2" name="Group 101"/>
          <p:cNvGrpSpPr/>
          <p:nvPr/>
        </p:nvGrpSpPr>
        <p:grpSpPr>
          <a:xfrm rot="216858">
            <a:off x="5080574" y="5635049"/>
            <a:ext cx="1160200" cy="939793"/>
            <a:chOff x="2750233" y="4935451"/>
            <a:chExt cx="1160200" cy="939793"/>
          </a:xfrm>
        </p:grpSpPr>
        <p:sp useBgFill="1">
          <p:nvSpPr>
            <p:cNvPr id="103" name="Isosceles Triangle 102"/>
            <p:cNvSpPr/>
            <p:nvPr/>
          </p:nvSpPr>
          <p:spPr bwMode="auto">
            <a:xfrm rot="21000913">
              <a:off x="3081899" y="5331872"/>
              <a:ext cx="702046" cy="543372"/>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4" name="Isosceles Triangle 103"/>
            <p:cNvSpPr/>
            <p:nvPr/>
          </p:nvSpPr>
          <p:spPr bwMode="auto">
            <a:xfrm rot="21328390">
              <a:off x="3412470" y="5029297"/>
              <a:ext cx="373596" cy="473981"/>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5" name="Oval 104"/>
            <p:cNvSpPr/>
            <p:nvPr/>
          </p:nvSpPr>
          <p:spPr bwMode="auto">
            <a:xfrm rot="443672">
              <a:off x="2750233" y="5200951"/>
              <a:ext cx="763038" cy="50694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06" name="Freeform 56"/>
            <p:cNvSpPr>
              <a:spLocks noEditPoints="1"/>
            </p:cNvSpPr>
            <p:nvPr/>
          </p:nvSpPr>
          <p:spPr bwMode="auto">
            <a:xfrm flipH="1">
              <a:off x="2822051" y="4935451"/>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
        <p:nvSpPr>
          <p:cNvPr id="107" name="TextBox 106"/>
          <p:cNvSpPr txBox="1"/>
          <p:nvPr/>
        </p:nvSpPr>
        <p:spPr>
          <a:xfrm>
            <a:off x="4435480" y="2457959"/>
            <a:ext cx="598779" cy="424732"/>
          </a:xfrm>
          <a:prstGeom prst="rect">
            <a:avLst/>
          </a:prstGeom>
          <a:solidFill>
            <a:srgbClr val="737373"/>
          </a:solidFill>
        </p:spPr>
        <p:txBody>
          <a:bodyPr wrap="square" lIns="45720" tIns="45720" rIns="45720" bIns="45720" rtlCol="0">
            <a:spAutoFit/>
          </a:bodyPr>
          <a:lstStyle/>
          <a:p>
            <a:pPr>
              <a:lnSpc>
                <a:spcPct val="90000"/>
              </a:lnSpc>
            </a:pP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Import </a:t>
            </a:r>
            <a:b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200" spc="-1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service</a:t>
            </a:r>
            <a:endParaRPr lang="en-US" sz="1200" spc="-1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08" name="Group 107"/>
          <p:cNvGrpSpPr/>
          <p:nvPr/>
        </p:nvGrpSpPr>
        <p:grpSpPr>
          <a:xfrm>
            <a:off x="3229422" y="3416829"/>
            <a:ext cx="2541412" cy="1373749"/>
            <a:chOff x="1101719" y="2873160"/>
            <a:chExt cx="2541412" cy="1373749"/>
          </a:xfrm>
        </p:grpSpPr>
        <p:sp useBgFill="1">
          <p:nvSpPr>
            <p:cNvPr id="109" name="Rectangle 108"/>
            <p:cNvSpPr/>
            <p:nvPr/>
          </p:nvSpPr>
          <p:spPr bwMode="auto">
            <a:xfrm>
              <a:off x="1728391" y="3282206"/>
              <a:ext cx="725208" cy="4667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0" name="Freeform 23"/>
            <p:cNvSpPr>
              <a:spLocks noEditPoints="1"/>
            </p:cNvSpPr>
            <p:nvPr/>
          </p:nvSpPr>
          <p:spPr bwMode="auto">
            <a:xfrm>
              <a:off x="1247755" y="2873160"/>
              <a:ext cx="563368" cy="1089168"/>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auto">
            <a:xfrm>
              <a:off x="1884890" y="3333862"/>
              <a:ext cx="505143" cy="366748"/>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2" name="TextBox 111"/>
            <p:cNvSpPr txBox="1"/>
            <p:nvPr/>
          </p:nvSpPr>
          <p:spPr>
            <a:xfrm>
              <a:off x="2485037" y="3333862"/>
              <a:ext cx="1158094" cy="369332"/>
            </a:xfrm>
            <a:prstGeom prst="rect">
              <a:avLst/>
            </a:prstGeom>
            <a:noFill/>
          </p:spPr>
          <p:txBody>
            <a:bodyPr wrap="square" lIns="0" tIns="0" rIns="0" bIns="0" rtlCol="0">
              <a:spAutoFit/>
            </a:bodyPr>
            <a:lstStyle/>
            <a:p>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HARD </a:t>
              </a:r>
              <a:b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DRIVE</a:t>
              </a:r>
            </a:p>
          </p:txBody>
        </p:sp>
        <p:sp>
          <p:nvSpPr>
            <p:cNvPr id="113" name="TextBox 112"/>
            <p:cNvSpPr txBox="1"/>
            <p:nvPr/>
          </p:nvSpPr>
          <p:spPr>
            <a:xfrm>
              <a:off x="1101719" y="4000688"/>
              <a:ext cx="1158094" cy="246221"/>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Customer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grpSp>
      <p:sp>
        <p:nvSpPr>
          <p:cNvPr id="114" name="TextBox 113"/>
          <p:cNvSpPr txBox="1"/>
          <p:nvPr/>
        </p:nvSpPr>
        <p:spPr>
          <a:xfrm>
            <a:off x="7056775" y="5750273"/>
            <a:ext cx="601438" cy="424732"/>
          </a:xfrm>
          <a:prstGeom prst="rect">
            <a:avLst/>
          </a:prstGeom>
          <a:solidFill>
            <a:srgbClr val="737373"/>
          </a:solidFill>
        </p:spPr>
        <p:txBody>
          <a:bodyPr wrap="square" lIns="45720" tIns="45720" rIns="45720" bIns="45720" rtlCol="0">
            <a:spAutoFit/>
          </a:bodyPr>
          <a:lstStyle>
            <a:defPPr>
              <a:defRPr lang="en-US"/>
            </a:defPPr>
            <a:lvl1pPr>
              <a:defRPr sz="1200" b="1" spc="-10">
                <a:gradFill>
                  <a:gsLst>
                    <a:gs pos="2917">
                      <a:schemeClr val="tx1"/>
                    </a:gs>
                    <a:gs pos="30000">
                      <a:schemeClr val="tx1"/>
                    </a:gs>
                  </a:gsLst>
                  <a:lin ang="5400000" scaled="0"/>
                </a:gradFill>
              </a:defRPr>
            </a:lvl1pPr>
          </a:lstStyle>
          <a:p>
            <a:pPr>
              <a:lnSpc>
                <a:spcPct val="90000"/>
              </a:lnSpc>
            </a:pPr>
            <a:r>
              <a:rPr lang="en-US" b="0" dirty="0" smtClea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Export service</a:t>
            </a:r>
            <a:endParaRPr lang="en-US" b="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15" name="Group 114"/>
          <p:cNvGrpSpPr/>
          <p:nvPr/>
        </p:nvGrpSpPr>
        <p:grpSpPr>
          <a:xfrm>
            <a:off x="5802829" y="1507664"/>
            <a:ext cx="1253946" cy="1327877"/>
            <a:chOff x="3758256" y="936285"/>
            <a:chExt cx="1253946" cy="1327877"/>
          </a:xfrm>
        </p:grpSpPr>
        <p:sp useBgFill="1">
          <p:nvSpPr>
            <p:cNvPr id="116" name="Rectangle 17"/>
            <p:cNvSpPr/>
            <p:nvPr/>
          </p:nvSpPr>
          <p:spPr bwMode="white">
            <a:xfrm>
              <a:off x="3810000" y="1396999"/>
              <a:ext cx="758190" cy="429814"/>
            </a:xfrm>
            <a:custGeom>
              <a:avLst/>
              <a:gdLst>
                <a:gd name="connsiteX0" fmla="*/ 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0 w 637540"/>
                <a:gd name="connsiteY4" fmla="*/ 0 h 434577"/>
                <a:gd name="connsiteX0" fmla="*/ 285750 w 637540"/>
                <a:gd name="connsiteY0" fmla="*/ 0 h 434577"/>
                <a:gd name="connsiteX1" fmla="*/ 637540 w 637540"/>
                <a:gd name="connsiteY1" fmla="*/ 0 h 434577"/>
                <a:gd name="connsiteX2" fmla="*/ 637540 w 637540"/>
                <a:gd name="connsiteY2" fmla="*/ 434577 h 434577"/>
                <a:gd name="connsiteX3" fmla="*/ 0 w 637540"/>
                <a:gd name="connsiteY3" fmla="*/ 434577 h 434577"/>
                <a:gd name="connsiteX4" fmla="*/ 285750 w 637540"/>
                <a:gd name="connsiteY4" fmla="*/ 0 h 434577"/>
                <a:gd name="connsiteX0" fmla="*/ 368300 w 720090"/>
                <a:gd name="connsiteY0" fmla="*/ 0 h 434577"/>
                <a:gd name="connsiteX1" fmla="*/ 720090 w 720090"/>
                <a:gd name="connsiteY1" fmla="*/ 0 h 434577"/>
                <a:gd name="connsiteX2" fmla="*/ 720090 w 720090"/>
                <a:gd name="connsiteY2" fmla="*/ 434577 h 434577"/>
                <a:gd name="connsiteX3" fmla="*/ 0 w 720090"/>
                <a:gd name="connsiteY3" fmla="*/ 415527 h 434577"/>
                <a:gd name="connsiteX4" fmla="*/ 368300 w 720090"/>
                <a:gd name="connsiteY4" fmla="*/ 0 h 434577"/>
                <a:gd name="connsiteX0" fmla="*/ 368300 w 720090"/>
                <a:gd name="connsiteY0" fmla="*/ 0 h 415527"/>
                <a:gd name="connsiteX1" fmla="*/ 720090 w 720090"/>
                <a:gd name="connsiteY1" fmla="*/ 0 h 415527"/>
                <a:gd name="connsiteX2" fmla="*/ 631190 w 720090"/>
                <a:gd name="connsiteY2" fmla="*/ 377427 h 415527"/>
                <a:gd name="connsiteX3" fmla="*/ 0 w 720090"/>
                <a:gd name="connsiteY3" fmla="*/ 415527 h 415527"/>
                <a:gd name="connsiteX4" fmla="*/ 368300 w 720090"/>
                <a:gd name="connsiteY4" fmla="*/ 0 h 415527"/>
                <a:gd name="connsiteX0" fmla="*/ 368300 w 758190"/>
                <a:gd name="connsiteY0" fmla="*/ 0 h 415527"/>
                <a:gd name="connsiteX1" fmla="*/ 758190 w 758190"/>
                <a:gd name="connsiteY1" fmla="*/ 38100 h 415527"/>
                <a:gd name="connsiteX2" fmla="*/ 631190 w 758190"/>
                <a:gd name="connsiteY2" fmla="*/ 377427 h 415527"/>
                <a:gd name="connsiteX3" fmla="*/ 0 w 758190"/>
                <a:gd name="connsiteY3" fmla="*/ 415527 h 415527"/>
                <a:gd name="connsiteX4" fmla="*/ 368300 w 758190"/>
                <a:gd name="connsiteY4" fmla="*/ 0 h 415527"/>
                <a:gd name="connsiteX0" fmla="*/ 368300 w 758190"/>
                <a:gd name="connsiteY0" fmla="*/ 0 h 415527"/>
                <a:gd name="connsiteX1" fmla="*/ 758190 w 758190"/>
                <a:gd name="connsiteY1" fmla="*/ 38100 h 415527"/>
                <a:gd name="connsiteX2" fmla="*/ 554990 w 758190"/>
                <a:gd name="connsiteY2" fmla="*/ 396477 h 415527"/>
                <a:gd name="connsiteX3" fmla="*/ 0 w 758190"/>
                <a:gd name="connsiteY3" fmla="*/ 415527 h 415527"/>
                <a:gd name="connsiteX4" fmla="*/ 368300 w 758190"/>
                <a:gd name="connsiteY4" fmla="*/ 0 h 415527"/>
                <a:gd name="connsiteX0" fmla="*/ 415925 w 758190"/>
                <a:gd name="connsiteY0" fmla="*/ 0 h 425052"/>
                <a:gd name="connsiteX1" fmla="*/ 758190 w 758190"/>
                <a:gd name="connsiteY1" fmla="*/ 47625 h 425052"/>
                <a:gd name="connsiteX2" fmla="*/ 554990 w 758190"/>
                <a:gd name="connsiteY2" fmla="*/ 406002 h 425052"/>
                <a:gd name="connsiteX3" fmla="*/ 0 w 758190"/>
                <a:gd name="connsiteY3" fmla="*/ 425052 h 425052"/>
                <a:gd name="connsiteX4" fmla="*/ 415925 w 758190"/>
                <a:gd name="connsiteY4" fmla="*/ 0 h 425052"/>
                <a:gd name="connsiteX0" fmla="*/ 415925 w 758190"/>
                <a:gd name="connsiteY0" fmla="*/ 0 h 425052"/>
                <a:gd name="connsiteX1" fmla="*/ 758190 w 758190"/>
                <a:gd name="connsiteY1" fmla="*/ 47625 h 425052"/>
                <a:gd name="connsiteX2" fmla="*/ 531178 w 758190"/>
                <a:gd name="connsiteY2" fmla="*/ 406002 h 425052"/>
                <a:gd name="connsiteX3" fmla="*/ 0 w 758190"/>
                <a:gd name="connsiteY3" fmla="*/ 425052 h 425052"/>
                <a:gd name="connsiteX4" fmla="*/ 415925 w 758190"/>
                <a:gd name="connsiteY4" fmla="*/ 0 h 425052"/>
                <a:gd name="connsiteX0" fmla="*/ 415925 w 777240"/>
                <a:gd name="connsiteY0" fmla="*/ 0 h 425052"/>
                <a:gd name="connsiteX1" fmla="*/ 777240 w 777240"/>
                <a:gd name="connsiteY1" fmla="*/ 52387 h 425052"/>
                <a:gd name="connsiteX2" fmla="*/ 531178 w 777240"/>
                <a:gd name="connsiteY2" fmla="*/ 406002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0 w 777240"/>
                <a:gd name="connsiteY3" fmla="*/ 425052 h 425052"/>
                <a:gd name="connsiteX4" fmla="*/ 415925 w 777240"/>
                <a:gd name="connsiteY4" fmla="*/ 0 h 425052"/>
                <a:gd name="connsiteX0" fmla="*/ 415925 w 777240"/>
                <a:gd name="connsiteY0" fmla="*/ 0 h 425052"/>
                <a:gd name="connsiteX1" fmla="*/ 777240 w 777240"/>
                <a:gd name="connsiteY1" fmla="*/ 52387 h 425052"/>
                <a:gd name="connsiteX2" fmla="*/ 519271 w 777240"/>
                <a:gd name="connsiteY2" fmla="*/ 396477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433388 w 777240"/>
                <a:gd name="connsiteY3" fmla="*/ 400844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35953 w 777240"/>
                <a:gd name="connsiteY2" fmla="*/ 239315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6903 w 777240"/>
                <a:gd name="connsiteY2" fmla="*/ 253602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15925 w 777240"/>
                <a:gd name="connsiteY0" fmla="*/ 0 h 425052"/>
                <a:gd name="connsiteX1" fmla="*/ 777240 w 777240"/>
                <a:gd name="connsiteY1" fmla="*/ 52387 h 425052"/>
                <a:gd name="connsiteX2" fmla="*/ 614522 w 777240"/>
                <a:gd name="connsiteY2" fmla="*/ 244077 h 425052"/>
                <a:gd name="connsiteX3" fmla="*/ 521495 w 777240"/>
                <a:gd name="connsiteY3" fmla="*/ 246063 h 425052"/>
                <a:gd name="connsiteX4" fmla="*/ 0 w 777240"/>
                <a:gd name="connsiteY4" fmla="*/ 425052 h 425052"/>
                <a:gd name="connsiteX5" fmla="*/ 415925 w 777240"/>
                <a:gd name="connsiteY5" fmla="*/ 0 h 425052"/>
                <a:gd name="connsiteX0" fmla="*/ 444500 w 777240"/>
                <a:gd name="connsiteY0" fmla="*/ 0 h 427433"/>
                <a:gd name="connsiteX1" fmla="*/ 777240 w 777240"/>
                <a:gd name="connsiteY1" fmla="*/ 54768 h 427433"/>
                <a:gd name="connsiteX2" fmla="*/ 614522 w 777240"/>
                <a:gd name="connsiteY2" fmla="*/ 246458 h 427433"/>
                <a:gd name="connsiteX3" fmla="*/ 521495 w 777240"/>
                <a:gd name="connsiteY3" fmla="*/ 248444 h 427433"/>
                <a:gd name="connsiteX4" fmla="*/ 0 w 777240"/>
                <a:gd name="connsiteY4" fmla="*/ 427433 h 427433"/>
                <a:gd name="connsiteX5" fmla="*/ 444500 w 777240"/>
                <a:gd name="connsiteY5" fmla="*/ 0 h 427433"/>
                <a:gd name="connsiteX0" fmla="*/ 425450 w 758190"/>
                <a:gd name="connsiteY0" fmla="*/ 0 h 429814"/>
                <a:gd name="connsiteX1" fmla="*/ 758190 w 758190"/>
                <a:gd name="connsiteY1" fmla="*/ 54768 h 429814"/>
                <a:gd name="connsiteX2" fmla="*/ 595472 w 758190"/>
                <a:gd name="connsiteY2" fmla="*/ 246458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502445 w 758190"/>
                <a:gd name="connsiteY3" fmla="*/ 248444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0709 w 758190"/>
                <a:gd name="connsiteY2" fmla="*/ 255983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 name="connsiteX0" fmla="*/ 425450 w 758190"/>
                <a:gd name="connsiteY0" fmla="*/ 0 h 429814"/>
                <a:gd name="connsiteX1" fmla="*/ 758190 w 758190"/>
                <a:gd name="connsiteY1" fmla="*/ 54768 h 429814"/>
                <a:gd name="connsiteX2" fmla="*/ 595471 w 758190"/>
                <a:gd name="connsiteY2" fmla="*/ 258364 h 429814"/>
                <a:gd name="connsiteX3" fmla="*/ 495301 w 758190"/>
                <a:gd name="connsiteY3" fmla="*/ 250825 h 429814"/>
                <a:gd name="connsiteX4" fmla="*/ 0 w 758190"/>
                <a:gd name="connsiteY4" fmla="*/ 429814 h 429814"/>
                <a:gd name="connsiteX5" fmla="*/ 425450 w 758190"/>
                <a:gd name="connsiteY5" fmla="*/ 0 h 4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8190" h="429814">
                  <a:moveTo>
                    <a:pt x="425450" y="0"/>
                  </a:moveTo>
                  <a:lnTo>
                    <a:pt x="758190" y="54768"/>
                  </a:lnTo>
                  <a:cubicBezTo>
                    <a:pt x="661881" y="102790"/>
                    <a:pt x="665586" y="246060"/>
                    <a:pt x="595471" y="258364"/>
                  </a:cubicBezTo>
                  <a:cubicBezTo>
                    <a:pt x="562081" y="265376"/>
                    <a:pt x="528691" y="253338"/>
                    <a:pt x="495301" y="250825"/>
                  </a:cubicBezTo>
                  <a:cubicBezTo>
                    <a:pt x="559594" y="489081"/>
                    <a:pt x="173832" y="370151"/>
                    <a:pt x="0" y="429814"/>
                  </a:cubicBezTo>
                  <a:lnTo>
                    <a:pt x="425450" y="0"/>
                  </a:lnTo>
                  <a:close/>
                </a:path>
              </a:pathLst>
            </a:cu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17" name="Freeform 56"/>
            <p:cNvSpPr>
              <a:spLocks noEditPoints="1"/>
            </p:cNvSpPr>
            <p:nvPr/>
          </p:nvSpPr>
          <p:spPr bwMode="auto">
            <a:xfrm>
              <a:off x="3758256" y="936285"/>
              <a:ext cx="1088382" cy="907197"/>
            </a:xfrm>
            <a:custGeom>
              <a:avLst/>
              <a:gdLst>
                <a:gd name="T0" fmla="*/ 293 w 481"/>
                <a:gd name="T1" fmla="*/ 289 h 401"/>
                <a:gd name="T2" fmla="*/ 209 w 481"/>
                <a:gd name="T3" fmla="*/ 319 h 401"/>
                <a:gd name="T4" fmla="*/ 207 w 481"/>
                <a:gd name="T5" fmla="*/ 357 h 401"/>
                <a:gd name="T6" fmla="*/ 77 w 481"/>
                <a:gd name="T7" fmla="*/ 368 h 401"/>
                <a:gd name="T8" fmla="*/ 274 w 481"/>
                <a:gd name="T9" fmla="*/ 262 h 401"/>
                <a:gd name="T10" fmla="*/ 292 w 481"/>
                <a:gd name="T11" fmla="*/ 119 h 401"/>
                <a:gd name="T12" fmla="*/ 254 w 481"/>
                <a:gd name="T13" fmla="*/ 100 h 401"/>
                <a:gd name="T14" fmla="*/ 239 w 481"/>
                <a:gd name="T15" fmla="*/ 56 h 401"/>
                <a:gd name="T16" fmla="*/ 127 w 481"/>
                <a:gd name="T17" fmla="*/ 3 h 401"/>
                <a:gd name="T18" fmla="*/ 301 w 481"/>
                <a:gd name="T19" fmla="*/ 136 h 401"/>
                <a:gd name="T20" fmla="*/ 32 w 481"/>
                <a:gd name="T21" fmla="*/ 264 h 401"/>
                <a:gd name="T22" fmla="*/ 45 w 481"/>
                <a:gd name="T23" fmla="*/ 210 h 401"/>
                <a:gd name="T24" fmla="*/ 325 w 481"/>
                <a:gd name="T25" fmla="*/ 221 h 401"/>
                <a:gd name="T26" fmla="*/ 84 w 481"/>
                <a:gd name="T27" fmla="*/ 223 h 401"/>
                <a:gd name="T28" fmla="*/ 44 w 481"/>
                <a:gd name="T29" fmla="*/ 203 h 401"/>
                <a:gd name="T30" fmla="*/ 80 w 481"/>
                <a:gd name="T31" fmla="*/ 178 h 401"/>
                <a:gd name="T32" fmla="*/ 404 w 481"/>
                <a:gd name="T33" fmla="*/ 137 h 401"/>
                <a:gd name="T34" fmla="*/ 160 w 481"/>
                <a:gd name="T35" fmla="*/ 198 h 401"/>
                <a:gd name="T36" fmla="*/ 147 w 481"/>
                <a:gd name="T37" fmla="*/ 199 h 401"/>
                <a:gd name="T38" fmla="*/ 157 w 481"/>
                <a:gd name="T39" fmla="*/ 211 h 401"/>
                <a:gd name="T40" fmla="*/ 183 w 481"/>
                <a:gd name="T41" fmla="*/ 195 h 401"/>
                <a:gd name="T42" fmla="*/ 169 w 481"/>
                <a:gd name="T43" fmla="*/ 197 h 401"/>
                <a:gd name="T44" fmla="*/ 180 w 481"/>
                <a:gd name="T45" fmla="*/ 208 h 401"/>
                <a:gd name="T46" fmla="*/ 205 w 481"/>
                <a:gd name="T47" fmla="*/ 193 h 401"/>
                <a:gd name="T48" fmla="*/ 192 w 481"/>
                <a:gd name="T49" fmla="*/ 194 h 401"/>
                <a:gd name="T50" fmla="*/ 202 w 481"/>
                <a:gd name="T51" fmla="*/ 206 h 401"/>
                <a:gd name="T52" fmla="*/ 228 w 481"/>
                <a:gd name="T53" fmla="*/ 190 h 401"/>
                <a:gd name="T54" fmla="*/ 214 w 481"/>
                <a:gd name="T55" fmla="*/ 192 h 401"/>
                <a:gd name="T56" fmla="*/ 225 w 481"/>
                <a:gd name="T57" fmla="*/ 203 h 401"/>
                <a:gd name="T58" fmla="*/ 250 w 481"/>
                <a:gd name="T59" fmla="*/ 188 h 401"/>
                <a:gd name="T60" fmla="*/ 237 w 481"/>
                <a:gd name="T61" fmla="*/ 189 h 401"/>
                <a:gd name="T62" fmla="*/ 248 w 481"/>
                <a:gd name="T63" fmla="*/ 201 h 401"/>
                <a:gd name="T64" fmla="*/ 273 w 481"/>
                <a:gd name="T65" fmla="*/ 185 h 401"/>
                <a:gd name="T66" fmla="*/ 260 w 481"/>
                <a:gd name="T67" fmla="*/ 186 h 401"/>
                <a:gd name="T68" fmla="*/ 270 w 481"/>
                <a:gd name="T69" fmla="*/ 198 h 401"/>
                <a:gd name="T70" fmla="*/ 295 w 481"/>
                <a:gd name="T71" fmla="*/ 182 h 401"/>
                <a:gd name="T72" fmla="*/ 282 w 481"/>
                <a:gd name="T73" fmla="*/ 184 h 401"/>
                <a:gd name="T74" fmla="*/ 293 w 481"/>
                <a:gd name="T75" fmla="*/ 196 h 401"/>
                <a:gd name="T76" fmla="*/ 318 w 481"/>
                <a:gd name="T77" fmla="*/ 180 h 401"/>
                <a:gd name="T78" fmla="*/ 305 w 481"/>
                <a:gd name="T79" fmla="*/ 181 h 401"/>
                <a:gd name="T80" fmla="*/ 315 w 481"/>
                <a:gd name="T81" fmla="*/ 193 h 401"/>
                <a:gd name="T82" fmla="*/ 341 w 481"/>
                <a:gd name="T83" fmla="*/ 177 h 401"/>
                <a:gd name="T84" fmla="*/ 327 w 481"/>
                <a:gd name="T85" fmla="*/ 179 h 401"/>
                <a:gd name="T86" fmla="*/ 338 w 481"/>
                <a:gd name="T87" fmla="*/ 191 h 401"/>
                <a:gd name="T88" fmla="*/ 363 w 481"/>
                <a:gd name="T89" fmla="*/ 175 h 401"/>
                <a:gd name="T90" fmla="*/ 350 w 481"/>
                <a:gd name="T91" fmla="*/ 176 h 401"/>
                <a:gd name="T92" fmla="*/ 360 w 481"/>
                <a:gd name="T93" fmla="*/ 188 h 401"/>
                <a:gd name="T94" fmla="*/ 386 w 481"/>
                <a:gd name="T95" fmla="*/ 172 h 401"/>
                <a:gd name="T96" fmla="*/ 372 w 481"/>
                <a:gd name="T97" fmla="*/ 174 h 401"/>
                <a:gd name="T98" fmla="*/ 383 w 481"/>
                <a:gd name="T99" fmla="*/ 18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1" h="401">
                  <a:moveTo>
                    <a:pt x="274" y="262"/>
                  </a:moveTo>
                  <a:cubicBezTo>
                    <a:pt x="274" y="262"/>
                    <a:pt x="280" y="264"/>
                    <a:pt x="288" y="267"/>
                  </a:cubicBezTo>
                  <a:cubicBezTo>
                    <a:pt x="295" y="270"/>
                    <a:pt x="296" y="281"/>
                    <a:pt x="293" y="289"/>
                  </a:cubicBezTo>
                  <a:cubicBezTo>
                    <a:pt x="285" y="305"/>
                    <a:pt x="272" y="301"/>
                    <a:pt x="272" y="301"/>
                  </a:cubicBezTo>
                  <a:cubicBezTo>
                    <a:pt x="237" y="291"/>
                    <a:pt x="237" y="291"/>
                    <a:pt x="237" y="291"/>
                  </a:cubicBezTo>
                  <a:cubicBezTo>
                    <a:pt x="209" y="319"/>
                    <a:pt x="209" y="319"/>
                    <a:pt x="209" y="319"/>
                  </a:cubicBezTo>
                  <a:cubicBezTo>
                    <a:pt x="209" y="319"/>
                    <a:pt x="217" y="321"/>
                    <a:pt x="223" y="323"/>
                  </a:cubicBezTo>
                  <a:cubicBezTo>
                    <a:pt x="230" y="324"/>
                    <a:pt x="234" y="335"/>
                    <a:pt x="230" y="346"/>
                  </a:cubicBezTo>
                  <a:cubicBezTo>
                    <a:pt x="224" y="361"/>
                    <a:pt x="207" y="357"/>
                    <a:pt x="207" y="357"/>
                  </a:cubicBezTo>
                  <a:cubicBezTo>
                    <a:pt x="170" y="350"/>
                    <a:pt x="170" y="350"/>
                    <a:pt x="170" y="350"/>
                  </a:cubicBezTo>
                  <a:cubicBezTo>
                    <a:pt x="106" y="390"/>
                    <a:pt x="106" y="390"/>
                    <a:pt x="106" y="390"/>
                  </a:cubicBezTo>
                  <a:cubicBezTo>
                    <a:pt x="106" y="390"/>
                    <a:pt x="46" y="401"/>
                    <a:pt x="77" y="368"/>
                  </a:cubicBezTo>
                  <a:cubicBezTo>
                    <a:pt x="108" y="335"/>
                    <a:pt x="213" y="229"/>
                    <a:pt x="222" y="228"/>
                  </a:cubicBezTo>
                  <a:cubicBezTo>
                    <a:pt x="232" y="227"/>
                    <a:pt x="310" y="229"/>
                    <a:pt x="310" y="229"/>
                  </a:cubicBezTo>
                  <a:lnTo>
                    <a:pt x="274" y="262"/>
                  </a:lnTo>
                  <a:close/>
                  <a:moveTo>
                    <a:pt x="301" y="136"/>
                  </a:moveTo>
                  <a:cubicBezTo>
                    <a:pt x="283" y="123"/>
                    <a:pt x="283" y="123"/>
                    <a:pt x="283" y="123"/>
                  </a:cubicBezTo>
                  <a:cubicBezTo>
                    <a:pt x="292" y="119"/>
                    <a:pt x="292" y="119"/>
                    <a:pt x="292" y="119"/>
                  </a:cubicBezTo>
                  <a:cubicBezTo>
                    <a:pt x="292" y="119"/>
                    <a:pt x="298" y="114"/>
                    <a:pt x="293" y="102"/>
                  </a:cubicBezTo>
                  <a:cubicBezTo>
                    <a:pt x="288" y="90"/>
                    <a:pt x="275" y="94"/>
                    <a:pt x="275" y="94"/>
                  </a:cubicBezTo>
                  <a:cubicBezTo>
                    <a:pt x="254" y="100"/>
                    <a:pt x="254" y="100"/>
                    <a:pt x="254" y="100"/>
                  </a:cubicBezTo>
                  <a:cubicBezTo>
                    <a:pt x="227" y="79"/>
                    <a:pt x="227" y="79"/>
                    <a:pt x="227" y="79"/>
                  </a:cubicBezTo>
                  <a:cubicBezTo>
                    <a:pt x="236" y="76"/>
                    <a:pt x="236" y="76"/>
                    <a:pt x="236" y="76"/>
                  </a:cubicBezTo>
                  <a:cubicBezTo>
                    <a:pt x="237" y="75"/>
                    <a:pt x="245" y="70"/>
                    <a:pt x="239" y="56"/>
                  </a:cubicBezTo>
                  <a:cubicBezTo>
                    <a:pt x="235" y="45"/>
                    <a:pt x="224" y="49"/>
                    <a:pt x="224" y="49"/>
                  </a:cubicBezTo>
                  <a:cubicBezTo>
                    <a:pt x="198" y="57"/>
                    <a:pt x="198" y="57"/>
                    <a:pt x="198" y="57"/>
                  </a:cubicBezTo>
                  <a:cubicBezTo>
                    <a:pt x="198" y="57"/>
                    <a:pt x="136" y="6"/>
                    <a:pt x="127" y="3"/>
                  </a:cubicBezTo>
                  <a:cubicBezTo>
                    <a:pt x="117" y="0"/>
                    <a:pt x="98" y="11"/>
                    <a:pt x="98" y="11"/>
                  </a:cubicBezTo>
                  <a:cubicBezTo>
                    <a:pt x="223" y="154"/>
                    <a:pt x="223" y="154"/>
                    <a:pt x="223" y="154"/>
                  </a:cubicBezTo>
                  <a:lnTo>
                    <a:pt x="301" y="136"/>
                  </a:lnTo>
                  <a:close/>
                  <a:moveTo>
                    <a:pt x="45" y="210"/>
                  </a:moveTo>
                  <a:cubicBezTo>
                    <a:pt x="45" y="210"/>
                    <a:pt x="14" y="261"/>
                    <a:pt x="17" y="263"/>
                  </a:cubicBezTo>
                  <a:cubicBezTo>
                    <a:pt x="20" y="266"/>
                    <a:pt x="32" y="264"/>
                    <a:pt x="32" y="264"/>
                  </a:cubicBezTo>
                  <a:cubicBezTo>
                    <a:pt x="32" y="264"/>
                    <a:pt x="76" y="229"/>
                    <a:pt x="78" y="223"/>
                  </a:cubicBezTo>
                  <a:cubicBezTo>
                    <a:pt x="80" y="217"/>
                    <a:pt x="79" y="215"/>
                    <a:pt x="77" y="212"/>
                  </a:cubicBezTo>
                  <a:cubicBezTo>
                    <a:pt x="74" y="209"/>
                    <a:pt x="45" y="210"/>
                    <a:pt x="45" y="210"/>
                  </a:cubicBezTo>
                  <a:close/>
                  <a:moveTo>
                    <a:pt x="480" y="172"/>
                  </a:moveTo>
                  <a:cubicBezTo>
                    <a:pt x="481" y="197"/>
                    <a:pt x="423" y="207"/>
                    <a:pt x="397" y="213"/>
                  </a:cubicBezTo>
                  <a:cubicBezTo>
                    <a:pt x="370" y="218"/>
                    <a:pt x="325" y="221"/>
                    <a:pt x="325" y="221"/>
                  </a:cubicBezTo>
                  <a:cubicBezTo>
                    <a:pt x="325" y="221"/>
                    <a:pt x="229" y="219"/>
                    <a:pt x="215" y="221"/>
                  </a:cubicBezTo>
                  <a:cubicBezTo>
                    <a:pt x="215" y="221"/>
                    <a:pt x="196" y="235"/>
                    <a:pt x="195" y="236"/>
                  </a:cubicBezTo>
                  <a:cubicBezTo>
                    <a:pt x="84" y="223"/>
                    <a:pt x="84" y="223"/>
                    <a:pt x="84" y="223"/>
                  </a:cubicBezTo>
                  <a:cubicBezTo>
                    <a:pt x="84" y="223"/>
                    <a:pt x="86" y="216"/>
                    <a:pt x="85" y="210"/>
                  </a:cubicBezTo>
                  <a:cubicBezTo>
                    <a:pt x="84" y="204"/>
                    <a:pt x="75" y="204"/>
                    <a:pt x="66" y="204"/>
                  </a:cubicBezTo>
                  <a:cubicBezTo>
                    <a:pt x="57" y="203"/>
                    <a:pt x="44" y="203"/>
                    <a:pt x="44" y="203"/>
                  </a:cubicBezTo>
                  <a:cubicBezTo>
                    <a:pt x="0" y="141"/>
                    <a:pt x="0" y="141"/>
                    <a:pt x="0" y="141"/>
                  </a:cubicBezTo>
                  <a:cubicBezTo>
                    <a:pt x="47" y="141"/>
                    <a:pt x="47" y="141"/>
                    <a:pt x="47" y="141"/>
                  </a:cubicBezTo>
                  <a:cubicBezTo>
                    <a:pt x="47" y="141"/>
                    <a:pt x="73" y="170"/>
                    <a:pt x="80" y="178"/>
                  </a:cubicBezTo>
                  <a:cubicBezTo>
                    <a:pt x="87" y="186"/>
                    <a:pt x="87" y="186"/>
                    <a:pt x="97" y="185"/>
                  </a:cubicBezTo>
                  <a:cubicBezTo>
                    <a:pt x="106" y="184"/>
                    <a:pt x="258" y="154"/>
                    <a:pt x="296" y="146"/>
                  </a:cubicBezTo>
                  <a:cubicBezTo>
                    <a:pt x="334" y="137"/>
                    <a:pt x="373" y="135"/>
                    <a:pt x="404" y="137"/>
                  </a:cubicBezTo>
                  <a:cubicBezTo>
                    <a:pt x="436" y="140"/>
                    <a:pt x="480" y="164"/>
                    <a:pt x="480" y="172"/>
                  </a:cubicBezTo>
                  <a:close/>
                  <a:moveTo>
                    <a:pt x="160" y="207"/>
                  </a:moveTo>
                  <a:cubicBezTo>
                    <a:pt x="160" y="198"/>
                    <a:pt x="160" y="198"/>
                    <a:pt x="160" y="198"/>
                  </a:cubicBezTo>
                  <a:cubicBezTo>
                    <a:pt x="160" y="195"/>
                    <a:pt x="159" y="194"/>
                    <a:pt x="157" y="194"/>
                  </a:cubicBezTo>
                  <a:cubicBezTo>
                    <a:pt x="150" y="195"/>
                    <a:pt x="150" y="195"/>
                    <a:pt x="150" y="195"/>
                  </a:cubicBezTo>
                  <a:cubicBezTo>
                    <a:pt x="148" y="195"/>
                    <a:pt x="147" y="197"/>
                    <a:pt x="147" y="199"/>
                  </a:cubicBezTo>
                  <a:cubicBezTo>
                    <a:pt x="147" y="208"/>
                    <a:pt x="147" y="208"/>
                    <a:pt x="147" y="208"/>
                  </a:cubicBezTo>
                  <a:cubicBezTo>
                    <a:pt x="147" y="210"/>
                    <a:pt x="148" y="212"/>
                    <a:pt x="150" y="212"/>
                  </a:cubicBezTo>
                  <a:cubicBezTo>
                    <a:pt x="157" y="211"/>
                    <a:pt x="157" y="211"/>
                    <a:pt x="157" y="211"/>
                  </a:cubicBezTo>
                  <a:cubicBezTo>
                    <a:pt x="159" y="211"/>
                    <a:pt x="160" y="209"/>
                    <a:pt x="160" y="207"/>
                  </a:cubicBezTo>
                  <a:close/>
                  <a:moveTo>
                    <a:pt x="183" y="204"/>
                  </a:moveTo>
                  <a:cubicBezTo>
                    <a:pt x="183" y="195"/>
                    <a:pt x="183" y="195"/>
                    <a:pt x="183" y="195"/>
                  </a:cubicBezTo>
                  <a:cubicBezTo>
                    <a:pt x="183" y="193"/>
                    <a:pt x="181" y="191"/>
                    <a:pt x="180" y="191"/>
                  </a:cubicBezTo>
                  <a:cubicBezTo>
                    <a:pt x="172" y="192"/>
                    <a:pt x="172" y="192"/>
                    <a:pt x="172" y="192"/>
                  </a:cubicBezTo>
                  <a:cubicBezTo>
                    <a:pt x="171" y="192"/>
                    <a:pt x="169" y="194"/>
                    <a:pt x="169" y="197"/>
                  </a:cubicBezTo>
                  <a:cubicBezTo>
                    <a:pt x="169" y="205"/>
                    <a:pt x="169" y="205"/>
                    <a:pt x="169" y="205"/>
                  </a:cubicBezTo>
                  <a:cubicBezTo>
                    <a:pt x="169" y="208"/>
                    <a:pt x="171" y="209"/>
                    <a:pt x="172" y="209"/>
                  </a:cubicBezTo>
                  <a:cubicBezTo>
                    <a:pt x="180" y="208"/>
                    <a:pt x="180" y="208"/>
                    <a:pt x="180" y="208"/>
                  </a:cubicBezTo>
                  <a:cubicBezTo>
                    <a:pt x="181" y="208"/>
                    <a:pt x="183" y="206"/>
                    <a:pt x="183" y="204"/>
                  </a:cubicBezTo>
                  <a:close/>
                  <a:moveTo>
                    <a:pt x="205" y="201"/>
                  </a:moveTo>
                  <a:cubicBezTo>
                    <a:pt x="205" y="193"/>
                    <a:pt x="205" y="193"/>
                    <a:pt x="205" y="193"/>
                  </a:cubicBezTo>
                  <a:cubicBezTo>
                    <a:pt x="205" y="190"/>
                    <a:pt x="204" y="189"/>
                    <a:pt x="202" y="189"/>
                  </a:cubicBezTo>
                  <a:cubicBezTo>
                    <a:pt x="195" y="190"/>
                    <a:pt x="195" y="190"/>
                    <a:pt x="195" y="190"/>
                  </a:cubicBezTo>
                  <a:cubicBezTo>
                    <a:pt x="193" y="190"/>
                    <a:pt x="192" y="192"/>
                    <a:pt x="192" y="194"/>
                  </a:cubicBezTo>
                  <a:cubicBezTo>
                    <a:pt x="192" y="203"/>
                    <a:pt x="192" y="203"/>
                    <a:pt x="192" y="203"/>
                  </a:cubicBezTo>
                  <a:cubicBezTo>
                    <a:pt x="192" y="205"/>
                    <a:pt x="193" y="207"/>
                    <a:pt x="195" y="207"/>
                  </a:cubicBezTo>
                  <a:cubicBezTo>
                    <a:pt x="202" y="206"/>
                    <a:pt x="202" y="206"/>
                    <a:pt x="202" y="206"/>
                  </a:cubicBezTo>
                  <a:cubicBezTo>
                    <a:pt x="204" y="206"/>
                    <a:pt x="205" y="204"/>
                    <a:pt x="205" y="201"/>
                  </a:cubicBezTo>
                  <a:close/>
                  <a:moveTo>
                    <a:pt x="228" y="199"/>
                  </a:moveTo>
                  <a:cubicBezTo>
                    <a:pt x="228" y="190"/>
                    <a:pt x="228" y="190"/>
                    <a:pt x="228" y="190"/>
                  </a:cubicBezTo>
                  <a:cubicBezTo>
                    <a:pt x="228" y="188"/>
                    <a:pt x="226" y="186"/>
                    <a:pt x="225" y="186"/>
                  </a:cubicBezTo>
                  <a:cubicBezTo>
                    <a:pt x="217" y="187"/>
                    <a:pt x="217" y="187"/>
                    <a:pt x="217" y="187"/>
                  </a:cubicBezTo>
                  <a:cubicBezTo>
                    <a:pt x="216" y="187"/>
                    <a:pt x="214" y="189"/>
                    <a:pt x="214" y="192"/>
                  </a:cubicBezTo>
                  <a:cubicBezTo>
                    <a:pt x="215" y="200"/>
                    <a:pt x="215" y="200"/>
                    <a:pt x="215" y="200"/>
                  </a:cubicBezTo>
                  <a:cubicBezTo>
                    <a:pt x="215" y="203"/>
                    <a:pt x="216" y="204"/>
                    <a:pt x="218" y="204"/>
                  </a:cubicBezTo>
                  <a:cubicBezTo>
                    <a:pt x="225" y="203"/>
                    <a:pt x="225" y="203"/>
                    <a:pt x="225" y="203"/>
                  </a:cubicBezTo>
                  <a:cubicBezTo>
                    <a:pt x="227" y="203"/>
                    <a:pt x="228" y="201"/>
                    <a:pt x="228" y="199"/>
                  </a:cubicBezTo>
                  <a:close/>
                  <a:moveTo>
                    <a:pt x="250" y="196"/>
                  </a:moveTo>
                  <a:cubicBezTo>
                    <a:pt x="250" y="188"/>
                    <a:pt x="250" y="188"/>
                    <a:pt x="250" y="188"/>
                  </a:cubicBezTo>
                  <a:cubicBezTo>
                    <a:pt x="250" y="185"/>
                    <a:pt x="249" y="184"/>
                    <a:pt x="247" y="184"/>
                  </a:cubicBezTo>
                  <a:cubicBezTo>
                    <a:pt x="240" y="185"/>
                    <a:pt x="240" y="185"/>
                    <a:pt x="240" y="185"/>
                  </a:cubicBezTo>
                  <a:cubicBezTo>
                    <a:pt x="238" y="185"/>
                    <a:pt x="237" y="187"/>
                    <a:pt x="237" y="189"/>
                  </a:cubicBezTo>
                  <a:cubicBezTo>
                    <a:pt x="237" y="198"/>
                    <a:pt x="237" y="198"/>
                    <a:pt x="237" y="198"/>
                  </a:cubicBezTo>
                  <a:cubicBezTo>
                    <a:pt x="237" y="200"/>
                    <a:pt x="238" y="202"/>
                    <a:pt x="240" y="202"/>
                  </a:cubicBezTo>
                  <a:cubicBezTo>
                    <a:pt x="248" y="201"/>
                    <a:pt x="248" y="201"/>
                    <a:pt x="248" y="201"/>
                  </a:cubicBezTo>
                  <a:cubicBezTo>
                    <a:pt x="249" y="201"/>
                    <a:pt x="250" y="199"/>
                    <a:pt x="250" y="196"/>
                  </a:cubicBezTo>
                  <a:close/>
                  <a:moveTo>
                    <a:pt x="273" y="194"/>
                  </a:moveTo>
                  <a:cubicBezTo>
                    <a:pt x="273" y="185"/>
                    <a:pt x="273" y="185"/>
                    <a:pt x="273" y="185"/>
                  </a:cubicBezTo>
                  <a:cubicBezTo>
                    <a:pt x="273" y="183"/>
                    <a:pt x="272" y="181"/>
                    <a:pt x="270" y="181"/>
                  </a:cubicBezTo>
                  <a:cubicBezTo>
                    <a:pt x="263" y="182"/>
                    <a:pt x="263" y="182"/>
                    <a:pt x="263" y="182"/>
                  </a:cubicBezTo>
                  <a:cubicBezTo>
                    <a:pt x="261" y="182"/>
                    <a:pt x="260" y="184"/>
                    <a:pt x="260" y="186"/>
                  </a:cubicBezTo>
                  <a:cubicBezTo>
                    <a:pt x="260" y="195"/>
                    <a:pt x="260" y="195"/>
                    <a:pt x="260" y="195"/>
                  </a:cubicBezTo>
                  <a:cubicBezTo>
                    <a:pt x="260" y="198"/>
                    <a:pt x="261" y="199"/>
                    <a:pt x="263" y="199"/>
                  </a:cubicBezTo>
                  <a:cubicBezTo>
                    <a:pt x="270" y="198"/>
                    <a:pt x="270" y="198"/>
                    <a:pt x="270" y="198"/>
                  </a:cubicBezTo>
                  <a:cubicBezTo>
                    <a:pt x="272" y="198"/>
                    <a:pt x="273" y="196"/>
                    <a:pt x="273" y="194"/>
                  </a:cubicBezTo>
                  <a:close/>
                  <a:moveTo>
                    <a:pt x="296" y="191"/>
                  </a:moveTo>
                  <a:cubicBezTo>
                    <a:pt x="295" y="182"/>
                    <a:pt x="295" y="182"/>
                    <a:pt x="295" y="182"/>
                  </a:cubicBezTo>
                  <a:cubicBezTo>
                    <a:pt x="295" y="180"/>
                    <a:pt x="294" y="179"/>
                    <a:pt x="292" y="179"/>
                  </a:cubicBezTo>
                  <a:cubicBezTo>
                    <a:pt x="285" y="180"/>
                    <a:pt x="285" y="180"/>
                    <a:pt x="285" y="180"/>
                  </a:cubicBezTo>
                  <a:cubicBezTo>
                    <a:pt x="283" y="180"/>
                    <a:pt x="282" y="182"/>
                    <a:pt x="282" y="184"/>
                  </a:cubicBezTo>
                  <a:cubicBezTo>
                    <a:pt x="282" y="193"/>
                    <a:pt x="282" y="193"/>
                    <a:pt x="282" y="193"/>
                  </a:cubicBezTo>
                  <a:cubicBezTo>
                    <a:pt x="282" y="195"/>
                    <a:pt x="284" y="197"/>
                    <a:pt x="285" y="197"/>
                  </a:cubicBezTo>
                  <a:cubicBezTo>
                    <a:pt x="293" y="196"/>
                    <a:pt x="293" y="196"/>
                    <a:pt x="293" y="196"/>
                  </a:cubicBezTo>
                  <a:cubicBezTo>
                    <a:pt x="294" y="196"/>
                    <a:pt x="296" y="194"/>
                    <a:pt x="296" y="191"/>
                  </a:cubicBezTo>
                  <a:close/>
                  <a:moveTo>
                    <a:pt x="318" y="189"/>
                  </a:moveTo>
                  <a:cubicBezTo>
                    <a:pt x="318" y="180"/>
                    <a:pt x="318" y="180"/>
                    <a:pt x="318" y="180"/>
                  </a:cubicBezTo>
                  <a:cubicBezTo>
                    <a:pt x="318" y="178"/>
                    <a:pt x="317" y="176"/>
                    <a:pt x="315" y="176"/>
                  </a:cubicBezTo>
                  <a:cubicBezTo>
                    <a:pt x="308" y="177"/>
                    <a:pt x="308" y="177"/>
                    <a:pt x="308" y="177"/>
                  </a:cubicBezTo>
                  <a:cubicBezTo>
                    <a:pt x="306" y="177"/>
                    <a:pt x="305" y="179"/>
                    <a:pt x="305" y="181"/>
                  </a:cubicBezTo>
                  <a:cubicBezTo>
                    <a:pt x="305" y="190"/>
                    <a:pt x="305" y="190"/>
                    <a:pt x="305" y="190"/>
                  </a:cubicBezTo>
                  <a:cubicBezTo>
                    <a:pt x="305" y="193"/>
                    <a:pt x="306" y="194"/>
                    <a:pt x="308" y="194"/>
                  </a:cubicBezTo>
                  <a:cubicBezTo>
                    <a:pt x="315" y="193"/>
                    <a:pt x="315" y="193"/>
                    <a:pt x="315" y="193"/>
                  </a:cubicBezTo>
                  <a:cubicBezTo>
                    <a:pt x="317" y="193"/>
                    <a:pt x="318" y="191"/>
                    <a:pt x="318" y="189"/>
                  </a:cubicBezTo>
                  <a:close/>
                  <a:moveTo>
                    <a:pt x="341" y="186"/>
                  </a:moveTo>
                  <a:cubicBezTo>
                    <a:pt x="341" y="177"/>
                    <a:pt x="341" y="177"/>
                    <a:pt x="341" y="177"/>
                  </a:cubicBezTo>
                  <a:cubicBezTo>
                    <a:pt x="341" y="175"/>
                    <a:pt x="339" y="174"/>
                    <a:pt x="338" y="174"/>
                  </a:cubicBezTo>
                  <a:cubicBezTo>
                    <a:pt x="330" y="175"/>
                    <a:pt x="330" y="175"/>
                    <a:pt x="330" y="175"/>
                  </a:cubicBezTo>
                  <a:cubicBezTo>
                    <a:pt x="329" y="175"/>
                    <a:pt x="327" y="177"/>
                    <a:pt x="327" y="179"/>
                  </a:cubicBezTo>
                  <a:cubicBezTo>
                    <a:pt x="327" y="188"/>
                    <a:pt x="327" y="188"/>
                    <a:pt x="327" y="188"/>
                  </a:cubicBezTo>
                  <a:cubicBezTo>
                    <a:pt x="327" y="190"/>
                    <a:pt x="329" y="192"/>
                    <a:pt x="330" y="192"/>
                  </a:cubicBezTo>
                  <a:cubicBezTo>
                    <a:pt x="338" y="191"/>
                    <a:pt x="338" y="191"/>
                    <a:pt x="338" y="191"/>
                  </a:cubicBezTo>
                  <a:cubicBezTo>
                    <a:pt x="339" y="191"/>
                    <a:pt x="341" y="189"/>
                    <a:pt x="341" y="186"/>
                  </a:cubicBezTo>
                  <a:close/>
                  <a:moveTo>
                    <a:pt x="363" y="184"/>
                  </a:moveTo>
                  <a:cubicBezTo>
                    <a:pt x="363" y="175"/>
                    <a:pt x="363" y="175"/>
                    <a:pt x="363" y="175"/>
                  </a:cubicBezTo>
                  <a:cubicBezTo>
                    <a:pt x="363" y="173"/>
                    <a:pt x="362" y="171"/>
                    <a:pt x="360" y="171"/>
                  </a:cubicBezTo>
                  <a:cubicBezTo>
                    <a:pt x="353" y="172"/>
                    <a:pt x="353" y="172"/>
                    <a:pt x="353" y="172"/>
                  </a:cubicBezTo>
                  <a:cubicBezTo>
                    <a:pt x="351" y="172"/>
                    <a:pt x="350" y="174"/>
                    <a:pt x="350" y="176"/>
                  </a:cubicBezTo>
                  <a:cubicBezTo>
                    <a:pt x="350" y="185"/>
                    <a:pt x="350" y="185"/>
                    <a:pt x="350" y="185"/>
                  </a:cubicBezTo>
                  <a:cubicBezTo>
                    <a:pt x="350" y="188"/>
                    <a:pt x="351" y="189"/>
                    <a:pt x="353" y="189"/>
                  </a:cubicBezTo>
                  <a:cubicBezTo>
                    <a:pt x="360" y="188"/>
                    <a:pt x="360" y="188"/>
                    <a:pt x="360" y="188"/>
                  </a:cubicBezTo>
                  <a:cubicBezTo>
                    <a:pt x="362" y="188"/>
                    <a:pt x="363" y="186"/>
                    <a:pt x="363" y="184"/>
                  </a:cubicBezTo>
                  <a:close/>
                  <a:moveTo>
                    <a:pt x="386" y="181"/>
                  </a:moveTo>
                  <a:cubicBezTo>
                    <a:pt x="386" y="172"/>
                    <a:pt x="386" y="172"/>
                    <a:pt x="386" y="172"/>
                  </a:cubicBezTo>
                  <a:cubicBezTo>
                    <a:pt x="386" y="170"/>
                    <a:pt x="384" y="168"/>
                    <a:pt x="383" y="169"/>
                  </a:cubicBezTo>
                  <a:cubicBezTo>
                    <a:pt x="375" y="169"/>
                    <a:pt x="375" y="169"/>
                    <a:pt x="375" y="169"/>
                  </a:cubicBezTo>
                  <a:cubicBezTo>
                    <a:pt x="374" y="170"/>
                    <a:pt x="372" y="172"/>
                    <a:pt x="372" y="174"/>
                  </a:cubicBezTo>
                  <a:cubicBezTo>
                    <a:pt x="373" y="183"/>
                    <a:pt x="373" y="183"/>
                    <a:pt x="373" y="183"/>
                  </a:cubicBezTo>
                  <a:cubicBezTo>
                    <a:pt x="373" y="185"/>
                    <a:pt x="374" y="187"/>
                    <a:pt x="376" y="187"/>
                  </a:cubicBezTo>
                  <a:cubicBezTo>
                    <a:pt x="383" y="186"/>
                    <a:pt x="383" y="186"/>
                    <a:pt x="383" y="186"/>
                  </a:cubicBezTo>
                  <a:cubicBezTo>
                    <a:pt x="385" y="186"/>
                    <a:pt x="386" y="184"/>
                    <a:pt x="386" y="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sp>
          <p:nvSpPr>
            <p:cNvPr id="118" name="TextBox 117"/>
            <p:cNvSpPr txBox="1"/>
            <p:nvPr/>
          </p:nvSpPr>
          <p:spPr>
            <a:xfrm>
              <a:off x="3854108" y="1894830"/>
              <a:ext cx="1158094" cy="369332"/>
            </a:xfrm>
            <a:prstGeom prst="rect">
              <a:avLst/>
            </a:prstGeom>
            <a:noFill/>
          </p:spPr>
          <p:txBody>
            <a:bodyPr wrap="square" lIns="0" tIns="0" rIns="0" bIns="0" rtlCol="0">
              <a:spAutoFit/>
            </a:bodyPr>
            <a:lstStyle/>
            <a:p>
              <a:r>
                <a:rPr lang="en-US" sz="1200" b="1" spc="-1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COURIER SERVICE</a:t>
              </a:r>
              <a:endParaRPr lang="en-US" sz="1200" b="1" spc="-1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grpSp>
        <p:nvGrpSpPr>
          <p:cNvPr id="119" name="Group 118"/>
          <p:cNvGrpSpPr/>
          <p:nvPr/>
        </p:nvGrpSpPr>
        <p:grpSpPr>
          <a:xfrm>
            <a:off x="7301363" y="3049274"/>
            <a:ext cx="2057557" cy="2219137"/>
            <a:chOff x="5301380" y="3134710"/>
            <a:chExt cx="2057557" cy="2219137"/>
          </a:xfrm>
        </p:grpSpPr>
        <p:grpSp>
          <p:nvGrpSpPr>
            <p:cNvPr id="120" name="Group 119"/>
            <p:cNvGrpSpPr/>
            <p:nvPr/>
          </p:nvGrpSpPr>
          <p:grpSpPr>
            <a:xfrm>
              <a:off x="5736805" y="3134710"/>
              <a:ext cx="1622132" cy="2219137"/>
              <a:chOff x="5718566" y="2599960"/>
              <a:chExt cx="1762818" cy="2411598"/>
            </a:xfrm>
          </p:grpSpPr>
          <p:sp>
            <p:nvSpPr>
              <p:cNvPr id="122" name="Freeform 128"/>
              <p:cNvSpPr>
                <a:spLocks noChangeAspect="1"/>
              </p:cNvSpPr>
              <p:nvPr/>
            </p:nvSpPr>
            <p:spPr bwMode="black">
              <a:xfrm>
                <a:off x="6200840" y="2599960"/>
                <a:ext cx="1280544" cy="70514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457200" tIns="182880" rIns="0" bIns="41839" numCol="1" anchor="t" anchorCtr="0" compatLnSpc="1">
                <a:prstTxWarp prst="textNoShape">
                  <a:avLst/>
                </a:prstTxWarp>
              </a:bodyPr>
              <a:lstStyle/>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Microsoft</a:t>
                </a:r>
              </a:p>
              <a:p>
                <a:pPr>
                  <a:lnSpc>
                    <a:spcPct val="90000"/>
                  </a:lnSpc>
                </a:pPr>
                <a:r>
                  <a:rPr lang="en-US" sz="1000" dirty="0" smtClea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Azure Blob Storage</a:t>
                </a:r>
                <a:endParaRPr lang="en-US" sz="100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123" name="Rectangle 122"/>
              <p:cNvSpPr/>
              <p:nvPr/>
            </p:nvSpPr>
            <p:spPr bwMode="auto">
              <a:xfrm>
                <a:off x="5718566" y="2647950"/>
                <a:ext cx="873812" cy="17684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124" name="TextBox 123"/>
              <p:cNvSpPr txBox="1"/>
              <p:nvPr/>
            </p:nvSpPr>
            <p:spPr>
              <a:xfrm>
                <a:off x="6006642" y="4476406"/>
                <a:ext cx="1418096" cy="535152"/>
              </a:xfrm>
              <a:prstGeom prst="rect">
                <a:avLst/>
              </a:prstGeom>
              <a:noFill/>
            </p:spPr>
            <p:txBody>
              <a:bodyPr wrap="square" lIns="0" tIns="0" rIns="0" bIns="0" rtlCol="0">
                <a:spAutoFit/>
              </a:bodyPr>
              <a:lstStyle/>
              <a:p>
                <a:r>
                  <a:rPr lang="en-US" sz="1600" b="1" spc="-50" dirty="0" smtClean="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rPr>
                  <a:t>MS Regional Data center</a:t>
                </a:r>
                <a:endParaRPr lang="en-US" sz="1600" b="1" spc="-50" dirty="0">
                  <a:gradFill>
                    <a:gsLst>
                      <a:gs pos="2917">
                        <a:schemeClr val="tx2"/>
                      </a:gs>
                      <a:gs pos="30000">
                        <a:schemeClr val="tx2"/>
                      </a:gs>
                    </a:gsLst>
                    <a:lin ang="5400000" scaled="0"/>
                  </a:gradFill>
                  <a:latin typeface="Segoe UI Semibold" panose="020B0702040204020203" pitchFamily="34" charset="0"/>
                  <a:cs typeface="Segoe UI Semibold" panose="020B0702040204020203" pitchFamily="34" charset="0"/>
                </a:endParaRPr>
              </a:p>
            </p:txBody>
          </p:sp>
          <p:sp>
            <p:nvSpPr>
              <p:cNvPr id="125" name="Freeform 5"/>
              <p:cNvSpPr>
                <a:spLocks noEditPoints="1"/>
              </p:cNvSpPr>
              <p:nvPr/>
            </p:nvSpPr>
            <p:spPr bwMode="black">
              <a:xfrm flipH="1">
                <a:off x="5878896" y="2693172"/>
                <a:ext cx="1088205" cy="167564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121" name="Freeform 25"/>
            <p:cNvSpPr>
              <a:spLocks noEditPoints="1"/>
            </p:cNvSpPr>
            <p:nvPr/>
          </p:nvSpPr>
          <p:spPr bwMode="auto">
            <a:xfrm>
              <a:off x="5301380" y="4391264"/>
              <a:ext cx="509192" cy="369687"/>
            </a:xfrm>
            <a:custGeom>
              <a:avLst/>
              <a:gdLst>
                <a:gd name="T0" fmla="*/ 325 w 325"/>
                <a:gd name="T1" fmla="*/ 124 h 236"/>
                <a:gd name="T2" fmla="*/ 16 w 325"/>
                <a:gd name="T3" fmla="*/ 123 h 236"/>
                <a:gd name="T4" fmla="*/ 20 w 325"/>
                <a:gd name="T5" fmla="*/ 99 h 236"/>
                <a:gd name="T6" fmla="*/ 30 w 325"/>
                <a:gd name="T7" fmla="*/ 99 h 236"/>
                <a:gd name="T8" fmla="*/ 35 w 325"/>
                <a:gd name="T9" fmla="*/ 105 h 236"/>
                <a:gd name="T10" fmla="*/ 41 w 325"/>
                <a:gd name="T11" fmla="*/ 119 h 236"/>
                <a:gd name="T12" fmla="*/ 45 w 325"/>
                <a:gd name="T13" fmla="*/ 103 h 236"/>
                <a:gd name="T14" fmla="*/ 58 w 325"/>
                <a:gd name="T15" fmla="*/ 109 h 236"/>
                <a:gd name="T16" fmla="*/ 67 w 325"/>
                <a:gd name="T17" fmla="*/ 109 h 236"/>
                <a:gd name="T18" fmla="*/ 73 w 325"/>
                <a:gd name="T19" fmla="*/ 115 h 236"/>
                <a:gd name="T20" fmla="*/ 69 w 325"/>
                <a:gd name="T21" fmla="*/ 99 h 236"/>
                <a:gd name="T22" fmla="*/ 82 w 325"/>
                <a:gd name="T23" fmla="*/ 113 h 236"/>
                <a:gd name="T24" fmla="*/ 96 w 325"/>
                <a:gd name="T25" fmla="*/ 119 h 236"/>
                <a:gd name="T26" fmla="*/ 105 w 325"/>
                <a:gd name="T27" fmla="*/ 119 h 236"/>
                <a:gd name="T28" fmla="*/ 101 w 325"/>
                <a:gd name="T29" fmla="*/ 95 h 236"/>
                <a:gd name="T30" fmla="*/ 107 w 325"/>
                <a:gd name="T31" fmla="*/ 109 h 236"/>
                <a:gd name="T32" fmla="*/ 120 w 325"/>
                <a:gd name="T33" fmla="*/ 123 h 236"/>
                <a:gd name="T34" fmla="*/ 124 w 325"/>
                <a:gd name="T35" fmla="*/ 99 h 236"/>
                <a:gd name="T36" fmla="*/ 133 w 325"/>
                <a:gd name="T37" fmla="*/ 99 h 236"/>
                <a:gd name="T38" fmla="*/ 139 w 325"/>
                <a:gd name="T39" fmla="*/ 105 h 236"/>
                <a:gd name="T40" fmla="*/ 146 w 325"/>
                <a:gd name="T41" fmla="*/ 95 h 236"/>
                <a:gd name="T42" fmla="*/ 315 w 325"/>
                <a:gd name="T43" fmla="*/ 185 h 236"/>
                <a:gd name="T44" fmla="*/ 20 w 325"/>
                <a:gd name="T45" fmla="*/ 171 h 236"/>
                <a:gd name="T46" fmla="*/ 30 w 325"/>
                <a:gd name="T47" fmla="*/ 171 h 236"/>
                <a:gd name="T48" fmla="*/ 26 w 325"/>
                <a:gd name="T49" fmla="*/ 147 h 236"/>
                <a:gd name="T50" fmla="*/ 31 w 325"/>
                <a:gd name="T51" fmla="*/ 161 h 236"/>
                <a:gd name="T52" fmla="*/ 45 w 325"/>
                <a:gd name="T53" fmla="*/ 175 h 236"/>
                <a:gd name="T54" fmla="*/ 49 w 325"/>
                <a:gd name="T55" fmla="*/ 151 h 236"/>
                <a:gd name="T56" fmla="*/ 58 w 325"/>
                <a:gd name="T57" fmla="*/ 151 h 236"/>
                <a:gd name="T58" fmla="*/ 63 w 325"/>
                <a:gd name="T59" fmla="*/ 157 h 236"/>
                <a:gd name="T60" fmla="*/ 69 w 325"/>
                <a:gd name="T61" fmla="*/ 171 h 236"/>
                <a:gd name="T62" fmla="*/ 73 w 325"/>
                <a:gd name="T63" fmla="*/ 155 h 236"/>
                <a:gd name="T64" fmla="*/ 86 w 325"/>
                <a:gd name="T65" fmla="*/ 161 h 236"/>
                <a:gd name="T66" fmla="*/ 96 w 325"/>
                <a:gd name="T67" fmla="*/ 161 h 236"/>
                <a:gd name="T68" fmla="*/ 101 w 325"/>
                <a:gd name="T69" fmla="*/ 167 h 236"/>
                <a:gd name="T70" fmla="*/ 97 w 325"/>
                <a:gd name="T71" fmla="*/ 151 h 236"/>
                <a:gd name="T72" fmla="*/ 111 w 325"/>
                <a:gd name="T73" fmla="*/ 165 h 236"/>
                <a:gd name="T74" fmla="*/ 124 w 325"/>
                <a:gd name="T75" fmla="*/ 171 h 236"/>
                <a:gd name="T76" fmla="*/ 133 w 325"/>
                <a:gd name="T77" fmla="*/ 171 h 236"/>
                <a:gd name="T78" fmla="*/ 129 w 325"/>
                <a:gd name="T79" fmla="*/ 147 h 236"/>
                <a:gd name="T80" fmla="*/ 135 w 325"/>
                <a:gd name="T81" fmla="*/ 161 h 236"/>
                <a:gd name="T82" fmla="*/ 146 w 325"/>
                <a:gd name="T83" fmla="*/ 175 h 236"/>
                <a:gd name="T84" fmla="*/ 9 w 325"/>
                <a:gd name="T85" fmla="*/ 236 h 236"/>
                <a:gd name="T86" fmla="*/ 20 w 325"/>
                <a:gd name="T87" fmla="*/ 213 h 236"/>
                <a:gd name="T88" fmla="*/ 26 w 325"/>
                <a:gd name="T89" fmla="*/ 218 h 236"/>
                <a:gd name="T90" fmla="*/ 22 w 325"/>
                <a:gd name="T91" fmla="*/ 203 h 236"/>
                <a:gd name="T92" fmla="*/ 35 w 325"/>
                <a:gd name="T93" fmla="*/ 217 h 236"/>
                <a:gd name="T94" fmla="*/ 49 w 325"/>
                <a:gd name="T95" fmla="*/ 222 h 236"/>
                <a:gd name="T96" fmla="*/ 58 w 325"/>
                <a:gd name="T97" fmla="*/ 222 h 236"/>
                <a:gd name="T98" fmla="*/ 54 w 325"/>
                <a:gd name="T99" fmla="*/ 199 h 236"/>
                <a:gd name="T100" fmla="*/ 59 w 325"/>
                <a:gd name="T101" fmla="*/ 213 h 236"/>
                <a:gd name="T102" fmla="*/ 73 w 325"/>
                <a:gd name="T103" fmla="*/ 226 h 236"/>
                <a:gd name="T104" fmla="*/ 77 w 325"/>
                <a:gd name="T105" fmla="*/ 203 h 236"/>
                <a:gd name="T106" fmla="*/ 86 w 325"/>
                <a:gd name="T107" fmla="*/ 203 h 236"/>
                <a:gd name="T108" fmla="*/ 92 w 325"/>
                <a:gd name="T109" fmla="*/ 209 h 236"/>
                <a:gd name="T110" fmla="*/ 97 w 325"/>
                <a:gd name="T111" fmla="*/ 222 h 236"/>
                <a:gd name="T112" fmla="*/ 101 w 325"/>
                <a:gd name="T113" fmla="*/ 207 h 236"/>
                <a:gd name="T114" fmla="*/ 115 w 325"/>
                <a:gd name="T115" fmla="*/ 213 h 236"/>
                <a:gd name="T116" fmla="*/ 124 w 325"/>
                <a:gd name="T117" fmla="*/ 213 h 236"/>
                <a:gd name="T118" fmla="*/ 129 w 325"/>
                <a:gd name="T119" fmla="*/ 218 h 236"/>
                <a:gd name="T120" fmla="*/ 125 w 325"/>
                <a:gd name="T121" fmla="*/ 203 h 236"/>
                <a:gd name="T122" fmla="*/ 139 w 325"/>
                <a:gd name="T123" fmla="*/ 217 h 236"/>
                <a:gd name="T124" fmla="*/ 300 w 325"/>
                <a:gd name="T125"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236">
                  <a:moveTo>
                    <a:pt x="0" y="84"/>
                  </a:moveTo>
                  <a:cubicBezTo>
                    <a:pt x="0" y="84"/>
                    <a:pt x="0" y="84"/>
                    <a:pt x="22" y="9"/>
                  </a:cubicBezTo>
                  <a:cubicBezTo>
                    <a:pt x="23" y="4"/>
                    <a:pt x="26" y="0"/>
                    <a:pt x="31" y="0"/>
                  </a:cubicBezTo>
                  <a:cubicBezTo>
                    <a:pt x="31" y="0"/>
                    <a:pt x="31" y="0"/>
                    <a:pt x="294" y="0"/>
                  </a:cubicBezTo>
                  <a:cubicBezTo>
                    <a:pt x="299" y="0"/>
                    <a:pt x="301" y="5"/>
                    <a:pt x="303" y="9"/>
                  </a:cubicBezTo>
                  <a:cubicBezTo>
                    <a:pt x="303" y="9"/>
                    <a:pt x="303" y="9"/>
                    <a:pt x="325" y="84"/>
                  </a:cubicBezTo>
                  <a:cubicBezTo>
                    <a:pt x="322" y="81"/>
                    <a:pt x="319" y="80"/>
                    <a:pt x="315" y="80"/>
                  </a:cubicBezTo>
                  <a:cubicBezTo>
                    <a:pt x="315" y="80"/>
                    <a:pt x="315" y="80"/>
                    <a:pt x="9" y="80"/>
                  </a:cubicBezTo>
                  <a:cubicBezTo>
                    <a:pt x="6" y="80"/>
                    <a:pt x="2" y="81"/>
                    <a:pt x="0" y="84"/>
                  </a:cubicBezTo>
                  <a:close/>
                  <a:moveTo>
                    <a:pt x="325" y="94"/>
                  </a:moveTo>
                  <a:cubicBezTo>
                    <a:pt x="325" y="124"/>
                    <a:pt x="325" y="124"/>
                    <a:pt x="325" y="124"/>
                  </a:cubicBezTo>
                  <a:cubicBezTo>
                    <a:pt x="325" y="129"/>
                    <a:pt x="320" y="133"/>
                    <a:pt x="315" y="133"/>
                  </a:cubicBezTo>
                  <a:cubicBezTo>
                    <a:pt x="9" y="133"/>
                    <a:pt x="9" y="133"/>
                    <a:pt x="9" y="133"/>
                  </a:cubicBezTo>
                  <a:cubicBezTo>
                    <a:pt x="4" y="133"/>
                    <a:pt x="0" y="129"/>
                    <a:pt x="0" y="124"/>
                  </a:cubicBezTo>
                  <a:cubicBezTo>
                    <a:pt x="0" y="94"/>
                    <a:pt x="0" y="94"/>
                    <a:pt x="0" y="94"/>
                  </a:cubicBezTo>
                  <a:cubicBezTo>
                    <a:pt x="0" y="89"/>
                    <a:pt x="4" y="85"/>
                    <a:pt x="9" y="85"/>
                  </a:cubicBezTo>
                  <a:cubicBezTo>
                    <a:pt x="315" y="85"/>
                    <a:pt x="315" y="85"/>
                    <a:pt x="315" y="85"/>
                  </a:cubicBezTo>
                  <a:cubicBezTo>
                    <a:pt x="320" y="85"/>
                    <a:pt x="325" y="89"/>
                    <a:pt x="325" y="94"/>
                  </a:cubicBezTo>
                  <a:close/>
                  <a:moveTo>
                    <a:pt x="20" y="119"/>
                  </a:moveTo>
                  <a:cubicBezTo>
                    <a:pt x="20" y="117"/>
                    <a:pt x="19" y="115"/>
                    <a:pt x="16" y="115"/>
                  </a:cubicBezTo>
                  <a:cubicBezTo>
                    <a:pt x="14" y="115"/>
                    <a:pt x="12" y="117"/>
                    <a:pt x="12" y="119"/>
                  </a:cubicBezTo>
                  <a:cubicBezTo>
                    <a:pt x="12" y="121"/>
                    <a:pt x="14" y="123"/>
                    <a:pt x="16" y="123"/>
                  </a:cubicBezTo>
                  <a:cubicBezTo>
                    <a:pt x="19" y="123"/>
                    <a:pt x="20" y="121"/>
                    <a:pt x="20" y="119"/>
                  </a:cubicBezTo>
                  <a:close/>
                  <a:moveTo>
                    <a:pt x="20" y="109"/>
                  </a:moveTo>
                  <a:cubicBezTo>
                    <a:pt x="20" y="107"/>
                    <a:pt x="19" y="105"/>
                    <a:pt x="16" y="105"/>
                  </a:cubicBezTo>
                  <a:cubicBezTo>
                    <a:pt x="14" y="105"/>
                    <a:pt x="12" y="107"/>
                    <a:pt x="12" y="109"/>
                  </a:cubicBezTo>
                  <a:cubicBezTo>
                    <a:pt x="12" y="111"/>
                    <a:pt x="14" y="113"/>
                    <a:pt x="16" y="113"/>
                  </a:cubicBezTo>
                  <a:cubicBezTo>
                    <a:pt x="19" y="113"/>
                    <a:pt x="20" y="111"/>
                    <a:pt x="20" y="109"/>
                  </a:cubicBezTo>
                  <a:close/>
                  <a:moveTo>
                    <a:pt x="20" y="99"/>
                  </a:moveTo>
                  <a:cubicBezTo>
                    <a:pt x="20" y="97"/>
                    <a:pt x="19" y="95"/>
                    <a:pt x="16" y="95"/>
                  </a:cubicBezTo>
                  <a:cubicBezTo>
                    <a:pt x="14" y="95"/>
                    <a:pt x="12" y="97"/>
                    <a:pt x="12" y="99"/>
                  </a:cubicBezTo>
                  <a:cubicBezTo>
                    <a:pt x="12" y="101"/>
                    <a:pt x="14" y="103"/>
                    <a:pt x="16" y="103"/>
                  </a:cubicBezTo>
                  <a:cubicBezTo>
                    <a:pt x="19" y="103"/>
                    <a:pt x="20" y="101"/>
                    <a:pt x="20" y="99"/>
                  </a:cubicBezTo>
                  <a:close/>
                  <a:moveTo>
                    <a:pt x="30" y="119"/>
                  </a:moveTo>
                  <a:cubicBezTo>
                    <a:pt x="30" y="117"/>
                    <a:pt x="28" y="115"/>
                    <a:pt x="26" y="115"/>
                  </a:cubicBezTo>
                  <a:cubicBezTo>
                    <a:pt x="24" y="115"/>
                    <a:pt x="22" y="117"/>
                    <a:pt x="22" y="119"/>
                  </a:cubicBezTo>
                  <a:cubicBezTo>
                    <a:pt x="22" y="121"/>
                    <a:pt x="24" y="123"/>
                    <a:pt x="26" y="123"/>
                  </a:cubicBezTo>
                  <a:cubicBezTo>
                    <a:pt x="28" y="123"/>
                    <a:pt x="30" y="121"/>
                    <a:pt x="30" y="119"/>
                  </a:cubicBezTo>
                  <a:close/>
                  <a:moveTo>
                    <a:pt x="30" y="109"/>
                  </a:moveTo>
                  <a:cubicBezTo>
                    <a:pt x="30" y="107"/>
                    <a:pt x="28" y="105"/>
                    <a:pt x="26" y="105"/>
                  </a:cubicBezTo>
                  <a:cubicBezTo>
                    <a:pt x="24" y="105"/>
                    <a:pt x="22" y="107"/>
                    <a:pt x="22" y="109"/>
                  </a:cubicBezTo>
                  <a:cubicBezTo>
                    <a:pt x="22" y="111"/>
                    <a:pt x="24" y="113"/>
                    <a:pt x="26" y="113"/>
                  </a:cubicBezTo>
                  <a:cubicBezTo>
                    <a:pt x="28" y="113"/>
                    <a:pt x="30" y="111"/>
                    <a:pt x="30" y="109"/>
                  </a:cubicBezTo>
                  <a:close/>
                  <a:moveTo>
                    <a:pt x="30" y="99"/>
                  </a:moveTo>
                  <a:cubicBezTo>
                    <a:pt x="30" y="97"/>
                    <a:pt x="28" y="95"/>
                    <a:pt x="26" y="95"/>
                  </a:cubicBezTo>
                  <a:cubicBezTo>
                    <a:pt x="24" y="95"/>
                    <a:pt x="22" y="97"/>
                    <a:pt x="22" y="99"/>
                  </a:cubicBezTo>
                  <a:cubicBezTo>
                    <a:pt x="22" y="101"/>
                    <a:pt x="24" y="103"/>
                    <a:pt x="26" y="103"/>
                  </a:cubicBezTo>
                  <a:cubicBezTo>
                    <a:pt x="28" y="103"/>
                    <a:pt x="30" y="101"/>
                    <a:pt x="30" y="99"/>
                  </a:cubicBezTo>
                  <a:close/>
                  <a:moveTo>
                    <a:pt x="39" y="119"/>
                  </a:moveTo>
                  <a:cubicBezTo>
                    <a:pt x="39" y="117"/>
                    <a:pt x="37" y="115"/>
                    <a:pt x="35" y="115"/>
                  </a:cubicBezTo>
                  <a:cubicBezTo>
                    <a:pt x="33" y="115"/>
                    <a:pt x="31" y="117"/>
                    <a:pt x="31" y="119"/>
                  </a:cubicBezTo>
                  <a:cubicBezTo>
                    <a:pt x="31" y="121"/>
                    <a:pt x="33" y="123"/>
                    <a:pt x="35" y="123"/>
                  </a:cubicBezTo>
                  <a:cubicBezTo>
                    <a:pt x="37" y="123"/>
                    <a:pt x="39" y="121"/>
                    <a:pt x="39" y="119"/>
                  </a:cubicBezTo>
                  <a:close/>
                  <a:moveTo>
                    <a:pt x="39" y="109"/>
                  </a:moveTo>
                  <a:cubicBezTo>
                    <a:pt x="39" y="107"/>
                    <a:pt x="37" y="105"/>
                    <a:pt x="35" y="105"/>
                  </a:cubicBezTo>
                  <a:cubicBezTo>
                    <a:pt x="33" y="105"/>
                    <a:pt x="31" y="107"/>
                    <a:pt x="31" y="109"/>
                  </a:cubicBezTo>
                  <a:cubicBezTo>
                    <a:pt x="31" y="111"/>
                    <a:pt x="33" y="113"/>
                    <a:pt x="35" y="113"/>
                  </a:cubicBezTo>
                  <a:cubicBezTo>
                    <a:pt x="37" y="113"/>
                    <a:pt x="39" y="111"/>
                    <a:pt x="39" y="109"/>
                  </a:cubicBezTo>
                  <a:close/>
                  <a:moveTo>
                    <a:pt x="39" y="99"/>
                  </a:moveTo>
                  <a:cubicBezTo>
                    <a:pt x="39" y="97"/>
                    <a:pt x="37" y="95"/>
                    <a:pt x="35" y="95"/>
                  </a:cubicBezTo>
                  <a:cubicBezTo>
                    <a:pt x="33" y="95"/>
                    <a:pt x="31" y="97"/>
                    <a:pt x="31" y="99"/>
                  </a:cubicBezTo>
                  <a:cubicBezTo>
                    <a:pt x="31" y="101"/>
                    <a:pt x="33" y="103"/>
                    <a:pt x="35" y="103"/>
                  </a:cubicBezTo>
                  <a:cubicBezTo>
                    <a:pt x="37" y="103"/>
                    <a:pt x="39" y="101"/>
                    <a:pt x="39" y="99"/>
                  </a:cubicBezTo>
                  <a:close/>
                  <a:moveTo>
                    <a:pt x="49" y="119"/>
                  </a:moveTo>
                  <a:cubicBezTo>
                    <a:pt x="49" y="117"/>
                    <a:pt x="47" y="115"/>
                    <a:pt x="45" y="115"/>
                  </a:cubicBezTo>
                  <a:cubicBezTo>
                    <a:pt x="42" y="115"/>
                    <a:pt x="41" y="117"/>
                    <a:pt x="41" y="119"/>
                  </a:cubicBezTo>
                  <a:cubicBezTo>
                    <a:pt x="41" y="121"/>
                    <a:pt x="42" y="123"/>
                    <a:pt x="45" y="123"/>
                  </a:cubicBezTo>
                  <a:cubicBezTo>
                    <a:pt x="47" y="123"/>
                    <a:pt x="49" y="121"/>
                    <a:pt x="49" y="119"/>
                  </a:cubicBezTo>
                  <a:close/>
                  <a:moveTo>
                    <a:pt x="49" y="109"/>
                  </a:moveTo>
                  <a:cubicBezTo>
                    <a:pt x="49" y="107"/>
                    <a:pt x="47" y="105"/>
                    <a:pt x="45" y="105"/>
                  </a:cubicBezTo>
                  <a:cubicBezTo>
                    <a:pt x="42" y="105"/>
                    <a:pt x="41" y="107"/>
                    <a:pt x="41" y="109"/>
                  </a:cubicBezTo>
                  <a:cubicBezTo>
                    <a:pt x="41" y="111"/>
                    <a:pt x="42" y="113"/>
                    <a:pt x="45" y="113"/>
                  </a:cubicBezTo>
                  <a:cubicBezTo>
                    <a:pt x="47" y="113"/>
                    <a:pt x="49" y="111"/>
                    <a:pt x="49" y="109"/>
                  </a:cubicBezTo>
                  <a:close/>
                  <a:moveTo>
                    <a:pt x="49" y="99"/>
                  </a:moveTo>
                  <a:cubicBezTo>
                    <a:pt x="49" y="97"/>
                    <a:pt x="47" y="95"/>
                    <a:pt x="45" y="95"/>
                  </a:cubicBezTo>
                  <a:cubicBezTo>
                    <a:pt x="42" y="95"/>
                    <a:pt x="41" y="97"/>
                    <a:pt x="41" y="99"/>
                  </a:cubicBezTo>
                  <a:cubicBezTo>
                    <a:pt x="41" y="101"/>
                    <a:pt x="42" y="103"/>
                    <a:pt x="45" y="103"/>
                  </a:cubicBezTo>
                  <a:cubicBezTo>
                    <a:pt x="47" y="103"/>
                    <a:pt x="49" y="101"/>
                    <a:pt x="49" y="99"/>
                  </a:cubicBezTo>
                  <a:close/>
                  <a:moveTo>
                    <a:pt x="58" y="119"/>
                  </a:moveTo>
                  <a:cubicBezTo>
                    <a:pt x="58" y="117"/>
                    <a:pt x="56" y="115"/>
                    <a:pt x="54" y="115"/>
                  </a:cubicBezTo>
                  <a:cubicBezTo>
                    <a:pt x="52" y="115"/>
                    <a:pt x="50" y="117"/>
                    <a:pt x="50" y="119"/>
                  </a:cubicBezTo>
                  <a:cubicBezTo>
                    <a:pt x="50" y="121"/>
                    <a:pt x="52" y="123"/>
                    <a:pt x="54" y="123"/>
                  </a:cubicBezTo>
                  <a:cubicBezTo>
                    <a:pt x="56" y="123"/>
                    <a:pt x="58" y="121"/>
                    <a:pt x="58" y="119"/>
                  </a:cubicBezTo>
                  <a:close/>
                  <a:moveTo>
                    <a:pt x="58" y="109"/>
                  </a:moveTo>
                  <a:cubicBezTo>
                    <a:pt x="58" y="107"/>
                    <a:pt x="56" y="105"/>
                    <a:pt x="54" y="105"/>
                  </a:cubicBezTo>
                  <a:cubicBezTo>
                    <a:pt x="52" y="105"/>
                    <a:pt x="50" y="107"/>
                    <a:pt x="50" y="109"/>
                  </a:cubicBezTo>
                  <a:cubicBezTo>
                    <a:pt x="50" y="111"/>
                    <a:pt x="52" y="113"/>
                    <a:pt x="54" y="113"/>
                  </a:cubicBezTo>
                  <a:cubicBezTo>
                    <a:pt x="56" y="113"/>
                    <a:pt x="58" y="111"/>
                    <a:pt x="58" y="109"/>
                  </a:cubicBezTo>
                  <a:close/>
                  <a:moveTo>
                    <a:pt x="58" y="99"/>
                  </a:moveTo>
                  <a:cubicBezTo>
                    <a:pt x="58" y="97"/>
                    <a:pt x="56" y="95"/>
                    <a:pt x="54" y="95"/>
                  </a:cubicBezTo>
                  <a:cubicBezTo>
                    <a:pt x="52" y="95"/>
                    <a:pt x="50" y="97"/>
                    <a:pt x="50" y="99"/>
                  </a:cubicBezTo>
                  <a:cubicBezTo>
                    <a:pt x="50" y="101"/>
                    <a:pt x="52" y="103"/>
                    <a:pt x="54" y="103"/>
                  </a:cubicBezTo>
                  <a:cubicBezTo>
                    <a:pt x="56" y="103"/>
                    <a:pt x="58" y="101"/>
                    <a:pt x="58" y="99"/>
                  </a:cubicBezTo>
                  <a:close/>
                  <a:moveTo>
                    <a:pt x="67" y="119"/>
                  </a:moveTo>
                  <a:cubicBezTo>
                    <a:pt x="67" y="117"/>
                    <a:pt x="66" y="115"/>
                    <a:pt x="63" y="115"/>
                  </a:cubicBezTo>
                  <a:cubicBezTo>
                    <a:pt x="61" y="115"/>
                    <a:pt x="59" y="117"/>
                    <a:pt x="59" y="119"/>
                  </a:cubicBezTo>
                  <a:cubicBezTo>
                    <a:pt x="59" y="121"/>
                    <a:pt x="61" y="123"/>
                    <a:pt x="63" y="123"/>
                  </a:cubicBezTo>
                  <a:cubicBezTo>
                    <a:pt x="66" y="123"/>
                    <a:pt x="67" y="121"/>
                    <a:pt x="67" y="119"/>
                  </a:cubicBezTo>
                  <a:close/>
                  <a:moveTo>
                    <a:pt x="67" y="109"/>
                  </a:moveTo>
                  <a:cubicBezTo>
                    <a:pt x="67" y="107"/>
                    <a:pt x="66" y="105"/>
                    <a:pt x="63" y="105"/>
                  </a:cubicBezTo>
                  <a:cubicBezTo>
                    <a:pt x="61" y="105"/>
                    <a:pt x="59" y="107"/>
                    <a:pt x="59" y="109"/>
                  </a:cubicBezTo>
                  <a:cubicBezTo>
                    <a:pt x="59" y="111"/>
                    <a:pt x="61" y="113"/>
                    <a:pt x="63" y="113"/>
                  </a:cubicBezTo>
                  <a:cubicBezTo>
                    <a:pt x="66" y="113"/>
                    <a:pt x="67" y="111"/>
                    <a:pt x="67" y="109"/>
                  </a:cubicBezTo>
                  <a:close/>
                  <a:moveTo>
                    <a:pt x="67" y="99"/>
                  </a:moveTo>
                  <a:cubicBezTo>
                    <a:pt x="67" y="97"/>
                    <a:pt x="66" y="95"/>
                    <a:pt x="63" y="95"/>
                  </a:cubicBezTo>
                  <a:cubicBezTo>
                    <a:pt x="61" y="95"/>
                    <a:pt x="59" y="97"/>
                    <a:pt x="59" y="99"/>
                  </a:cubicBezTo>
                  <a:cubicBezTo>
                    <a:pt x="59" y="101"/>
                    <a:pt x="61" y="103"/>
                    <a:pt x="63" y="103"/>
                  </a:cubicBezTo>
                  <a:cubicBezTo>
                    <a:pt x="66" y="103"/>
                    <a:pt x="67" y="101"/>
                    <a:pt x="67" y="99"/>
                  </a:cubicBezTo>
                  <a:close/>
                  <a:moveTo>
                    <a:pt x="77" y="119"/>
                  </a:moveTo>
                  <a:cubicBezTo>
                    <a:pt x="77" y="117"/>
                    <a:pt x="75" y="115"/>
                    <a:pt x="73" y="115"/>
                  </a:cubicBezTo>
                  <a:cubicBezTo>
                    <a:pt x="71" y="115"/>
                    <a:pt x="69" y="117"/>
                    <a:pt x="69" y="119"/>
                  </a:cubicBezTo>
                  <a:cubicBezTo>
                    <a:pt x="69" y="121"/>
                    <a:pt x="71" y="123"/>
                    <a:pt x="73" y="123"/>
                  </a:cubicBezTo>
                  <a:cubicBezTo>
                    <a:pt x="75" y="123"/>
                    <a:pt x="77" y="121"/>
                    <a:pt x="77" y="119"/>
                  </a:cubicBezTo>
                  <a:close/>
                  <a:moveTo>
                    <a:pt x="77" y="109"/>
                  </a:moveTo>
                  <a:cubicBezTo>
                    <a:pt x="77" y="107"/>
                    <a:pt x="75" y="105"/>
                    <a:pt x="73" y="105"/>
                  </a:cubicBezTo>
                  <a:cubicBezTo>
                    <a:pt x="71" y="105"/>
                    <a:pt x="69" y="107"/>
                    <a:pt x="69" y="109"/>
                  </a:cubicBezTo>
                  <a:cubicBezTo>
                    <a:pt x="69" y="111"/>
                    <a:pt x="71" y="113"/>
                    <a:pt x="73" y="113"/>
                  </a:cubicBezTo>
                  <a:cubicBezTo>
                    <a:pt x="75" y="113"/>
                    <a:pt x="77" y="111"/>
                    <a:pt x="77" y="109"/>
                  </a:cubicBezTo>
                  <a:close/>
                  <a:moveTo>
                    <a:pt x="77" y="99"/>
                  </a:moveTo>
                  <a:cubicBezTo>
                    <a:pt x="77" y="97"/>
                    <a:pt x="75" y="95"/>
                    <a:pt x="73" y="95"/>
                  </a:cubicBezTo>
                  <a:cubicBezTo>
                    <a:pt x="71" y="95"/>
                    <a:pt x="69" y="97"/>
                    <a:pt x="69" y="99"/>
                  </a:cubicBezTo>
                  <a:cubicBezTo>
                    <a:pt x="69" y="101"/>
                    <a:pt x="71" y="103"/>
                    <a:pt x="73" y="103"/>
                  </a:cubicBezTo>
                  <a:cubicBezTo>
                    <a:pt x="75" y="103"/>
                    <a:pt x="77" y="101"/>
                    <a:pt x="77" y="99"/>
                  </a:cubicBezTo>
                  <a:close/>
                  <a:moveTo>
                    <a:pt x="86" y="119"/>
                  </a:moveTo>
                  <a:cubicBezTo>
                    <a:pt x="86" y="117"/>
                    <a:pt x="84" y="115"/>
                    <a:pt x="82" y="115"/>
                  </a:cubicBezTo>
                  <a:cubicBezTo>
                    <a:pt x="80" y="115"/>
                    <a:pt x="78" y="117"/>
                    <a:pt x="78" y="119"/>
                  </a:cubicBezTo>
                  <a:cubicBezTo>
                    <a:pt x="78" y="121"/>
                    <a:pt x="80" y="123"/>
                    <a:pt x="82" y="123"/>
                  </a:cubicBezTo>
                  <a:cubicBezTo>
                    <a:pt x="84" y="123"/>
                    <a:pt x="86" y="121"/>
                    <a:pt x="86" y="119"/>
                  </a:cubicBezTo>
                  <a:close/>
                  <a:moveTo>
                    <a:pt x="86" y="109"/>
                  </a:moveTo>
                  <a:cubicBezTo>
                    <a:pt x="86" y="107"/>
                    <a:pt x="84" y="105"/>
                    <a:pt x="82" y="105"/>
                  </a:cubicBezTo>
                  <a:cubicBezTo>
                    <a:pt x="80" y="105"/>
                    <a:pt x="78" y="107"/>
                    <a:pt x="78" y="109"/>
                  </a:cubicBezTo>
                  <a:cubicBezTo>
                    <a:pt x="78" y="111"/>
                    <a:pt x="80" y="113"/>
                    <a:pt x="82" y="113"/>
                  </a:cubicBezTo>
                  <a:cubicBezTo>
                    <a:pt x="84" y="113"/>
                    <a:pt x="86" y="111"/>
                    <a:pt x="86" y="109"/>
                  </a:cubicBezTo>
                  <a:close/>
                  <a:moveTo>
                    <a:pt x="86" y="99"/>
                  </a:moveTo>
                  <a:cubicBezTo>
                    <a:pt x="86" y="97"/>
                    <a:pt x="84" y="95"/>
                    <a:pt x="82" y="95"/>
                  </a:cubicBezTo>
                  <a:cubicBezTo>
                    <a:pt x="80" y="95"/>
                    <a:pt x="78" y="97"/>
                    <a:pt x="78" y="99"/>
                  </a:cubicBezTo>
                  <a:cubicBezTo>
                    <a:pt x="78" y="101"/>
                    <a:pt x="80" y="103"/>
                    <a:pt x="82" y="103"/>
                  </a:cubicBezTo>
                  <a:cubicBezTo>
                    <a:pt x="84" y="103"/>
                    <a:pt x="86" y="101"/>
                    <a:pt x="86" y="99"/>
                  </a:cubicBezTo>
                  <a:close/>
                  <a:moveTo>
                    <a:pt x="96" y="119"/>
                  </a:moveTo>
                  <a:cubicBezTo>
                    <a:pt x="96" y="117"/>
                    <a:pt x="94" y="115"/>
                    <a:pt x="92" y="115"/>
                  </a:cubicBezTo>
                  <a:cubicBezTo>
                    <a:pt x="89" y="115"/>
                    <a:pt x="88" y="117"/>
                    <a:pt x="88" y="119"/>
                  </a:cubicBezTo>
                  <a:cubicBezTo>
                    <a:pt x="88" y="121"/>
                    <a:pt x="89" y="123"/>
                    <a:pt x="92" y="123"/>
                  </a:cubicBezTo>
                  <a:cubicBezTo>
                    <a:pt x="94" y="123"/>
                    <a:pt x="96" y="121"/>
                    <a:pt x="96" y="119"/>
                  </a:cubicBezTo>
                  <a:close/>
                  <a:moveTo>
                    <a:pt x="96" y="109"/>
                  </a:moveTo>
                  <a:cubicBezTo>
                    <a:pt x="96" y="107"/>
                    <a:pt x="94" y="105"/>
                    <a:pt x="92" y="105"/>
                  </a:cubicBezTo>
                  <a:cubicBezTo>
                    <a:pt x="89" y="105"/>
                    <a:pt x="88" y="107"/>
                    <a:pt x="88" y="109"/>
                  </a:cubicBezTo>
                  <a:cubicBezTo>
                    <a:pt x="88" y="111"/>
                    <a:pt x="89" y="113"/>
                    <a:pt x="92" y="113"/>
                  </a:cubicBezTo>
                  <a:cubicBezTo>
                    <a:pt x="94" y="113"/>
                    <a:pt x="96" y="111"/>
                    <a:pt x="96" y="109"/>
                  </a:cubicBezTo>
                  <a:close/>
                  <a:moveTo>
                    <a:pt x="96" y="99"/>
                  </a:moveTo>
                  <a:cubicBezTo>
                    <a:pt x="96" y="97"/>
                    <a:pt x="94" y="95"/>
                    <a:pt x="92" y="95"/>
                  </a:cubicBezTo>
                  <a:cubicBezTo>
                    <a:pt x="89" y="95"/>
                    <a:pt x="88" y="97"/>
                    <a:pt x="88" y="99"/>
                  </a:cubicBezTo>
                  <a:cubicBezTo>
                    <a:pt x="88" y="101"/>
                    <a:pt x="89" y="103"/>
                    <a:pt x="92" y="103"/>
                  </a:cubicBezTo>
                  <a:cubicBezTo>
                    <a:pt x="94" y="103"/>
                    <a:pt x="96" y="101"/>
                    <a:pt x="96" y="99"/>
                  </a:cubicBezTo>
                  <a:close/>
                  <a:moveTo>
                    <a:pt x="105" y="119"/>
                  </a:moveTo>
                  <a:cubicBezTo>
                    <a:pt x="105" y="117"/>
                    <a:pt x="103" y="115"/>
                    <a:pt x="101" y="115"/>
                  </a:cubicBezTo>
                  <a:cubicBezTo>
                    <a:pt x="99" y="115"/>
                    <a:pt x="97" y="117"/>
                    <a:pt x="97" y="119"/>
                  </a:cubicBezTo>
                  <a:cubicBezTo>
                    <a:pt x="97" y="121"/>
                    <a:pt x="99" y="123"/>
                    <a:pt x="101" y="123"/>
                  </a:cubicBezTo>
                  <a:cubicBezTo>
                    <a:pt x="103" y="123"/>
                    <a:pt x="105" y="121"/>
                    <a:pt x="105" y="119"/>
                  </a:cubicBezTo>
                  <a:close/>
                  <a:moveTo>
                    <a:pt x="105" y="109"/>
                  </a:moveTo>
                  <a:cubicBezTo>
                    <a:pt x="105" y="107"/>
                    <a:pt x="103" y="105"/>
                    <a:pt x="101" y="105"/>
                  </a:cubicBezTo>
                  <a:cubicBezTo>
                    <a:pt x="99" y="105"/>
                    <a:pt x="97" y="107"/>
                    <a:pt x="97" y="109"/>
                  </a:cubicBezTo>
                  <a:cubicBezTo>
                    <a:pt x="97" y="111"/>
                    <a:pt x="99" y="113"/>
                    <a:pt x="101" y="113"/>
                  </a:cubicBezTo>
                  <a:cubicBezTo>
                    <a:pt x="103" y="113"/>
                    <a:pt x="105" y="111"/>
                    <a:pt x="105" y="109"/>
                  </a:cubicBezTo>
                  <a:close/>
                  <a:moveTo>
                    <a:pt x="105" y="99"/>
                  </a:moveTo>
                  <a:cubicBezTo>
                    <a:pt x="105" y="97"/>
                    <a:pt x="103" y="95"/>
                    <a:pt x="101" y="95"/>
                  </a:cubicBezTo>
                  <a:cubicBezTo>
                    <a:pt x="99" y="95"/>
                    <a:pt x="97" y="97"/>
                    <a:pt x="97" y="99"/>
                  </a:cubicBezTo>
                  <a:cubicBezTo>
                    <a:pt x="97" y="101"/>
                    <a:pt x="99" y="103"/>
                    <a:pt x="101" y="103"/>
                  </a:cubicBezTo>
                  <a:cubicBezTo>
                    <a:pt x="103" y="103"/>
                    <a:pt x="105" y="101"/>
                    <a:pt x="105" y="99"/>
                  </a:cubicBezTo>
                  <a:close/>
                  <a:moveTo>
                    <a:pt x="115" y="119"/>
                  </a:moveTo>
                  <a:cubicBezTo>
                    <a:pt x="115" y="117"/>
                    <a:pt x="113" y="115"/>
                    <a:pt x="111" y="115"/>
                  </a:cubicBezTo>
                  <a:cubicBezTo>
                    <a:pt x="108" y="115"/>
                    <a:pt x="107" y="117"/>
                    <a:pt x="107" y="119"/>
                  </a:cubicBezTo>
                  <a:cubicBezTo>
                    <a:pt x="107" y="121"/>
                    <a:pt x="108" y="123"/>
                    <a:pt x="111" y="123"/>
                  </a:cubicBezTo>
                  <a:cubicBezTo>
                    <a:pt x="113" y="123"/>
                    <a:pt x="115" y="121"/>
                    <a:pt x="115" y="119"/>
                  </a:cubicBezTo>
                  <a:close/>
                  <a:moveTo>
                    <a:pt x="115" y="109"/>
                  </a:moveTo>
                  <a:cubicBezTo>
                    <a:pt x="115" y="107"/>
                    <a:pt x="113" y="105"/>
                    <a:pt x="111" y="105"/>
                  </a:cubicBezTo>
                  <a:cubicBezTo>
                    <a:pt x="108" y="105"/>
                    <a:pt x="107" y="107"/>
                    <a:pt x="107" y="109"/>
                  </a:cubicBezTo>
                  <a:cubicBezTo>
                    <a:pt x="107" y="111"/>
                    <a:pt x="108" y="113"/>
                    <a:pt x="111" y="113"/>
                  </a:cubicBezTo>
                  <a:cubicBezTo>
                    <a:pt x="113" y="113"/>
                    <a:pt x="115" y="111"/>
                    <a:pt x="115" y="109"/>
                  </a:cubicBezTo>
                  <a:close/>
                  <a:moveTo>
                    <a:pt x="115" y="99"/>
                  </a:moveTo>
                  <a:cubicBezTo>
                    <a:pt x="115" y="97"/>
                    <a:pt x="113" y="95"/>
                    <a:pt x="111" y="95"/>
                  </a:cubicBezTo>
                  <a:cubicBezTo>
                    <a:pt x="108" y="95"/>
                    <a:pt x="107" y="97"/>
                    <a:pt x="107" y="99"/>
                  </a:cubicBezTo>
                  <a:cubicBezTo>
                    <a:pt x="107" y="101"/>
                    <a:pt x="108" y="103"/>
                    <a:pt x="111" y="103"/>
                  </a:cubicBezTo>
                  <a:cubicBezTo>
                    <a:pt x="113" y="103"/>
                    <a:pt x="115" y="101"/>
                    <a:pt x="115" y="99"/>
                  </a:cubicBezTo>
                  <a:close/>
                  <a:moveTo>
                    <a:pt x="124" y="119"/>
                  </a:moveTo>
                  <a:cubicBezTo>
                    <a:pt x="124" y="117"/>
                    <a:pt x="122" y="115"/>
                    <a:pt x="120" y="115"/>
                  </a:cubicBezTo>
                  <a:cubicBezTo>
                    <a:pt x="118" y="115"/>
                    <a:pt x="116" y="117"/>
                    <a:pt x="116" y="119"/>
                  </a:cubicBezTo>
                  <a:cubicBezTo>
                    <a:pt x="116" y="121"/>
                    <a:pt x="118" y="123"/>
                    <a:pt x="120" y="123"/>
                  </a:cubicBezTo>
                  <a:cubicBezTo>
                    <a:pt x="122" y="123"/>
                    <a:pt x="124" y="121"/>
                    <a:pt x="124" y="119"/>
                  </a:cubicBezTo>
                  <a:close/>
                  <a:moveTo>
                    <a:pt x="124" y="109"/>
                  </a:moveTo>
                  <a:cubicBezTo>
                    <a:pt x="124" y="107"/>
                    <a:pt x="122" y="105"/>
                    <a:pt x="120" y="105"/>
                  </a:cubicBezTo>
                  <a:cubicBezTo>
                    <a:pt x="118" y="105"/>
                    <a:pt x="116" y="107"/>
                    <a:pt x="116" y="109"/>
                  </a:cubicBezTo>
                  <a:cubicBezTo>
                    <a:pt x="116" y="111"/>
                    <a:pt x="118" y="113"/>
                    <a:pt x="120" y="113"/>
                  </a:cubicBezTo>
                  <a:cubicBezTo>
                    <a:pt x="122" y="113"/>
                    <a:pt x="124" y="111"/>
                    <a:pt x="124" y="109"/>
                  </a:cubicBezTo>
                  <a:close/>
                  <a:moveTo>
                    <a:pt x="124" y="99"/>
                  </a:moveTo>
                  <a:cubicBezTo>
                    <a:pt x="124" y="97"/>
                    <a:pt x="122" y="95"/>
                    <a:pt x="120" y="95"/>
                  </a:cubicBezTo>
                  <a:cubicBezTo>
                    <a:pt x="118" y="95"/>
                    <a:pt x="116" y="97"/>
                    <a:pt x="116" y="99"/>
                  </a:cubicBezTo>
                  <a:cubicBezTo>
                    <a:pt x="116" y="101"/>
                    <a:pt x="118" y="103"/>
                    <a:pt x="120" y="103"/>
                  </a:cubicBezTo>
                  <a:cubicBezTo>
                    <a:pt x="122" y="103"/>
                    <a:pt x="124" y="101"/>
                    <a:pt x="124" y="99"/>
                  </a:cubicBezTo>
                  <a:close/>
                  <a:moveTo>
                    <a:pt x="133" y="119"/>
                  </a:moveTo>
                  <a:cubicBezTo>
                    <a:pt x="133" y="117"/>
                    <a:pt x="132" y="115"/>
                    <a:pt x="129" y="115"/>
                  </a:cubicBezTo>
                  <a:cubicBezTo>
                    <a:pt x="127" y="115"/>
                    <a:pt x="125" y="117"/>
                    <a:pt x="125" y="119"/>
                  </a:cubicBezTo>
                  <a:cubicBezTo>
                    <a:pt x="125" y="121"/>
                    <a:pt x="127" y="123"/>
                    <a:pt x="129" y="123"/>
                  </a:cubicBezTo>
                  <a:cubicBezTo>
                    <a:pt x="132" y="123"/>
                    <a:pt x="133" y="121"/>
                    <a:pt x="133" y="119"/>
                  </a:cubicBezTo>
                  <a:close/>
                  <a:moveTo>
                    <a:pt x="133" y="109"/>
                  </a:moveTo>
                  <a:cubicBezTo>
                    <a:pt x="133" y="107"/>
                    <a:pt x="132" y="105"/>
                    <a:pt x="129" y="105"/>
                  </a:cubicBezTo>
                  <a:cubicBezTo>
                    <a:pt x="127" y="105"/>
                    <a:pt x="125" y="107"/>
                    <a:pt x="125" y="109"/>
                  </a:cubicBezTo>
                  <a:cubicBezTo>
                    <a:pt x="125" y="111"/>
                    <a:pt x="127" y="113"/>
                    <a:pt x="129" y="113"/>
                  </a:cubicBezTo>
                  <a:cubicBezTo>
                    <a:pt x="132" y="113"/>
                    <a:pt x="133" y="111"/>
                    <a:pt x="133" y="109"/>
                  </a:cubicBezTo>
                  <a:close/>
                  <a:moveTo>
                    <a:pt x="133" y="99"/>
                  </a:moveTo>
                  <a:cubicBezTo>
                    <a:pt x="133" y="97"/>
                    <a:pt x="132" y="95"/>
                    <a:pt x="129" y="95"/>
                  </a:cubicBezTo>
                  <a:cubicBezTo>
                    <a:pt x="127" y="95"/>
                    <a:pt x="125" y="97"/>
                    <a:pt x="125" y="99"/>
                  </a:cubicBezTo>
                  <a:cubicBezTo>
                    <a:pt x="125" y="101"/>
                    <a:pt x="127" y="103"/>
                    <a:pt x="129" y="103"/>
                  </a:cubicBezTo>
                  <a:cubicBezTo>
                    <a:pt x="132" y="103"/>
                    <a:pt x="133" y="101"/>
                    <a:pt x="133" y="99"/>
                  </a:cubicBezTo>
                  <a:close/>
                  <a:moveTo>
                    <a:pt x="143" y="119"/>
                  </a:moveTo>
                  <a:cubicBezTo>
                    <a:pt x="143" y="117"/>
                    <a:pt x="141" y="115"/>
                    <a:pt x="139" y="115"/>
                  </a:cubicBezTo>
                  <a:cubicBezTo>
                    <a:pt x="137" y="115"/>
                    <a:pt x="135" y="117"/>
                    <a:pt x="135" y="119"/>
                  </a:cubicBezTo>
                  <a:cubicBezTo>
                    <a:pt x="135" y="121"/>
                    <a:pt x="137" y="123"/>
                    <a:pt x="139" y="123"/>
                  </a:cubicBezTo>
                  <a:cubicBezTo>
                    <a:pt x="141" y="123"/>
                    <a:pt x="143" y="121"/>
                    <a:pt x="143" y="119"/>
                  </a:cubicBezTo>
                  <a:close/>
                  <a:moveTo>
                    <a:pt x="143" y="109"/>
                  </a:moveTo>
                  <a:cubicBezTo>
                    <a:pt x="143" y="107"/>
                    <a:pt x="141" y="105"/>
                    <a:pt x="139" y="105"/>
                  </a:cubicBezTo>
                  <a:cubicBezTo>
                    <a:pt x="137" y="105"/>
                    <a:pt x="135" y="107"/>
                    <a:pt x="135" y="109"/>
                  </a:cubicBezTo>
                  <a:cubicBezTo>
                    <a:pt x="135" y="111"/>
                    <a:pt x="137" y="113"/>
                    <a:pt x="139" y="113"/>
                  </a:cubicBezTo>
                  <a:cubicBezTo>
                    <a:pt x="141" y="113"/>
                    <a:pt x="143" y="111"/>
                    <a:pt x="143" y="109"/>
                  </a:cubicBezTo>
                  <a:close/>
                  <a:moveTo>
                    <a:pt x="143" y="99"/>
                  </a:moveTo>
                  <a:cubicBezTo>
                    <a:pt x="143" y="97"/>
                    <a:pt x="141" y="95"/>
                    <a:pt x="139" y="95"/>
                  </a:cubicBezTo>
                  <a:cubicBezTo>
                    <a:pt x="137" y="95"/>
                    <a:pt x="135" y="97"/>
                    <a:pt x="135" y="99"/>
                  </a:cubicBezTo>
                  <a:cubicBezTo>
                    <a:pt x="135" y="101"/>
                    <a:pt x="137" y="103"/>
                    <a:pt x="139" y="103"/>
                  </a:cubicBezTo>
                  <a:cubicBezTo>
                    <a:pt x="141" y="103"/>
                    <a:pt x="143" y="101"/>
                    <a:pt x="143" y="99"/>
                  </a:cubicBezTo>
                  <a:close/>
                  <a:moveTo>
                    <a:pt x="313" y="109"/>
                  </a:moveTo>
                  <a:cubicBezTo>
                    <a:pt x="313" y="102"/>
                    <a:pt x="307" y="95"/>
                    <a:pt x="300" y="95"/>
                  </a:cubicBezTo>
                  <a:cubicBezTo>
                    <a:pt x="300" y="95"/>
                    <a:pt x="300" y="95"/>
                    <a:pt x="146" y="95"/>
                  </a:cubicBezTo>
                  <a:cubicBezTo>
                    <a:pt x="146" y="95"/>
                    <a:pt x="146" y="95"/>
                    <a:pt x="146" y="123"/>
                  </a:cubicBezTo>
                  <a:cubicBezTo>
                    <a:pt x="146" y="123"/>
                    <a:pt x="146" y="123"/>
                    <a:pt x="300" y="123"/>
                  </a:cubicBezTo>
                  <a:cubicBezTo>
                    <a:pt x="307" y="123"/>
                    <a:pt x="313" y="116"/>
                    <a:pt x="313" y="109"/>
                  </a:cubicBezTo>
                  <a:close/>
                  <a:moveTo>
                    <a:pt x="299" y="101"/>
                  </a:moveTo>
                  <a:cubicBezTo>
                    <a:pt x="294" y="101"/>
                    <a:pt x="291" y="105"/>
                    <a:pt x="291" y="109"/>
                  </a:cubicBezTo>
                  <a:cubicBezTo>
                    <a:pt x="291" y="113"/>
                    <a:pt x="294" y="117"/>
                    <a:pt x="299" y="117"/>
                  </a:cubicBezTo>
                  <a:cubicBezTo>
                    <a:pt x="303" y="117"/>
                    <a:pt x="307" y="113"/>
                    <a:pt x="307" y="109"/>
                  </a:cubicBezTo>
                  <a:cubicBezTo>
                    <a:pt x="307" y="105"/>
                    <a:pt x="303" y="101"/>
                    <a:pt x="299" y="101"/>
                  </a:cubicBezTo>
                  <a:close/>
                  <a:moveTo>
                    <a:pt x="325" y="146"/>
                  </a:moveTo>
                  <a:cubicBezTo>
                    <a:pt x="325" y="175"/>
                    <a:pt x="325" y="175"/>
                    <a:pt x="325" y="175"/>
                  </a:cubicBezTo>
                  <a:cubicBezTo>
                    <a:pt x="325" y="180"/>
                    <a:pt x="320" y="185"/>
                    <a:pt x="315" y="185"/>
                  </a:cubicBezTo>
                  <a:cubicBezTo>
                    <a:pt x="9" y="185"/>
                    <a:pt x="9" y="185"/>
                    <a:pt x="9" y="185"/>
                  </a:cubicBezTo>
                  <a:cubicBezTo>
                    <a:pt x="4" y="185"/>
                    <a:pt x="0" y="180"/>
                    <a:pt x="0" y="175"/>
                  </a:cubicBezTo>
                  <a:cubicBezTo>
                    <a:pt x="0" y="146"/>
                    <a:pt x="0" y="146"/>
                    <a:pt x="0" y="146"/>
                  </a:cubicBezTo>
                  <a:cubicBezTo>
                    <a:pt x="0" y="141"/>
                    <a:pt x="4" y="137"/>
                    <a:pt x="9" y="137"/>
                  </a:cubicBezTo>
                  <a:cubicBezTo>
                    <a:pt x="315" y="137"/>
                    <a:pt x="315" y="137"/>
                    <a:pt x="315" y="137"/>
                  </a:cubicBezTo>
                  <a:cubicBezTo>
                    <a:pt x="320" y="137"/>
                    <a:pt x="325" y="141"/>
                    <a:pt x="325" y="146"/>
                  </a:cubicBezTo>
                  <a:close/>
                  <a:moveTo>
                    <a:pt x="20" y="171"/>
                  </a:moveTo>
                  <a:cubicBezTo>
                    <a:pt x="20" y="168"/>
                    <a:pt x="19" y="167"/>
                    <a:pt x="16" y="167"/>
                  </a:cubicBezTo>
                  <a:cubicBezTo>
                    <a:pt x="14" y="167"/>
                    <a:pt x="12" y="168"/>
                    <a:pt x="12" y="171"/>
                  </a:cubicBezTo>
                  <a:cubicBezTo>
                    <a:pt x="12" y="173"/>
                    <a:pt x="14" y="175"/>
                    <a:pt x="16" y="175"/>
                  </a:cubicBezTo>
                  <a:cubicBezTo>
                    <a:pt x="19" y="175"/>
                    <a:pt x="20" y="173"/>
                    <a:pt x="20" y="171"/>
                  </a:cubicBezTo>
                  <a:close/>
                  <a:moveTo>
                    <a:pt x="20" y="161"/>
                  </a:moveTo>
                  <a:cubicBezTo>
                    <a:pt x="20" y="159"/>
                    <a:pt x="19" y="157"/>
                    <a:pt x="16" y="157"/>
                  </a:cubicBezTo>
                  <a:cubicBezTo>
                    <a:pt x="14" y="157"/>
                    <a:pt x="12" y="159"/>
                    <a:pt x="12" y="161"/>
                  </a:cubicBezTo>
                  <a:cubicBezTo>
                    <a:pt x="12" y="163"/>
                    <a:pt x="14" y="165"/>
                    <a:pt x="16" y="165"/>
                  </a:cubicBezTo>
                  <a:cubicBezTo>
                    <a:pt x="19" y="165"/>
                    <a:pt x="20" y="163"/>
                    <a:pt x="20" y="161"/>
                  </a:cubicBezTo>
                  <a:close/>
                  <a:moveTo>
                    <a:pt x="20" y="151"/>
                  </a:moveTo>
                  <a:cubicBezTo>
                    <a:pt x="20" y="149"/>
                    <a:pt x="19" y="147"/>
                    <a:pt x="16" y="147"/>
                  </a:cubicBezTo>
                  <a:cubicBezTo>
                    <a:pt x="14" y="147"/>
                    <a:pt x="12" y="149"/>
                    <a:pt x="12" y="151"/>
                  </a:cubicBezTo>
                  <a:cubicBezTo>
                    <a:pt x="12" y="153"/>
                    <a:pt x="14" y="155"/>
                    <a:pt x="16" y="155"/>
                  </a:cubicBezTo>
                  <a:cubicBezTo>
                    <a:pt x="19" y="155"/>
                    <a:pt x="20" y="153"/>
                    <a:pt x="20" y="151"/>
                  </a:cubicBezTo>
                  <a:close/>
                  <a:moveTo>
                    <a:pt x="30" y="171"/>
                  </a:moveTo>
                  <a:cubicBezTo>
                    <a:pt x="30" y="168"/>
                    <a:pt x="28" y="167"/>
                    <a:pt x="26" y="167"/>
                  </a:cubicBezTo>
                  <a:cubicBezTo>
                    <a:pt x="24" y="167"/>
                    <a:pt x="22" y="168"/>
                    <a:pt x="22" y="171"/>
                  </a:cubicBezTo>
                  <a:cubicBezTo>
                    <a:pt x="22" y="173"/>
                    <a:pt x="24" y="175"/>
                    <a:pt x="26" y="175"/>
                  </a:cubicBezTo>
                  <a:cubicBezTo>
                    <a:pt x="28" y="175"/>
                    <a:pt x="30" y="173"/>
                    <a:pt x="30" y="171"/>
                  </a:cubicBezTo>
                  <a:close/>
                  <a:moveTo>
                    <a:pt x="30" y="161"/>
                  </a:moveTo>
                  <a:cubicBezTo>
                    <a:pt x="30" y="159"/>
                    <a:pt x="28" y="157"/>
                    <a:pt x="26" y="157"/>
                  </a:cubicBezTo>
                  <a:cubicBezTo>
                    <a:pt x="24" y="157"/>
                    <a:pt x="22" y="159"/>
                    <a:pt x="22" y="161"/>
                  </a:cubicBezTo>
                  <a:cubicBezTo>
                    <a:pt x="22" y="163"/>
                    <a:pt x="24" y="165"/>
                    <a:pt x="26" y="165"/>
                  </a:cubicBezTo>
                  <a:cubicBezTo>
                    <a:pt x="28" y="165"/>
                    <a:pt x="30" y="163"/>
                    <a:pt x="30" y="161"/>
                  </a:cubicBezTo>
                  <a:close/>
                  <a:moveTo>
                    <a:pt x="30" y="151"/>
                  </a:moveTo>
                  <a:cubicBezTo>
                    <a:pt x="30" y="149"/>
                    <a:pt x="28" y="147"/>
                    <a:pt x="26" y="147"/>
                  </a:cubicBezTo>
                  <a:cubicBezTo>
                    <a:pt x="24" y="147"/>
                    <a:pt x="22" y="149"/>
                    <a:pt x="22" y="151"/>
                  </a:cubicBezTo>
                  <a:cubicBezTo>
                    <a:pt x="22" y="153"/>
                    <a:pt x="24" y="155"/>
                    <a:pt x="26" y="155"/>
                  </a:cubicBezTo>
                  <a:cubicBezTo>
                    <a:pt x="28" y="155"/>
                    <a:pt x="30" y="153"/>
                    <a:pt x="30" y="151"/>
                  </a:cubicBezTo>
                  <a:close/>
                  <a:moveTo>
                    <a:pt x="39" y="171"/>
                  </a:moveTo>
                  <a:cubicBezTo>
                    <a:pt x="39" y="168"/>
                    <a:pt x="37" y="167"/>
                    <a:pt x="35" y="167"/>
                  </a:cubicBezTo>
                  <a:cubicBezTo>
                    <a:pt x="33" y="167"/>
                    <a:pt x="31" y="168"/>
                    <a:pt x="31" y="171"/>
                  </a:cubicBezTo>
                  <a:cubicBezTo>
                    <a:pt x="31" y="173"/>
                    <a:pt x="33" y="175"/>
                    <a:pt x="35" y="175"/>
                  </a:cubicBezTo>
                  <a:cubicBezTo>
                    <a:pt x="37" y="175"/>
                    <a:pt x="39" y="173"/>
                    <a:pt x="39" y="171"/>
                  </a:cubicBezTo>
                  <a:close/>
                  <a:moveTo>
                    <a:pt x="39" y="161"/>
                  </a:moveTo>
                  <a:cubicBezTo>
                    <a:pt x="39" y="159"/>
                    <a:pt x="37" y="157"/>
                    <a:pt x="35" y="157"/>
                  </a:cubicBezTo>
                  <a:cubicBezTo>
                    <a:pt x="33" y="157"/>
                    <a:pt x="31" y="159"/>
                    <a:pt x="31" y="161"/>
                  </a:cubicBezTo>
                  <a:cubicBezTo>
                    <a:pt x="31" y="163"/>
                    <a:pt x="33" y="165"/>
                    <a:pt x="35" y="165"/>
                  </a:cubicBezTo>
                  <a:cubicBezTo>
                    <a:pt x="37" y="165"/>
                    <a:pt x="39" y="163"/>
                    <a:pt x="39" y="161"/>
                  </a:cubicBezTo>
                  <a:close/>
                  <a:moveTo>
                    <a:pt x="39" y="151"/>
                  </a:moveTo>
                  <a:cubicBezTo>
                    <a:pt x="39" y="149"/>
                    <a:pt x="37" y="147"/>
                    <a:pt x="35" y="147"/>
                  </a:cubicBezTo>
                  <a:cubicBezTo>
                    <a:pt x="33" y="147"/>
                    <a:pt x="31" y="149"/>
                    <a:pt x="31" y="151"/>
                  </a:cubicBezTo>
                  <a:cubicBezTo>
                    <a:pt x="31" y="153"/>
                    <a:pt x="33" y="155"/>
                    <a:pt x="35" y="155"/>
                  </a:cubicBezTo>
                  <a:cubicBezTo>
                    <a:pt x="37" y="155"/>
                    <a:pt x="39" y="153"/>
                    <a:pt x="39" y="151"/>
                  </a:cubicBezTo>
                  <a:close/>
                  <a:moveTo>
                    <a:pt x="49" y="171"/>
                  </a:moveTo>
                  <a:cubicBezTo>
                    <a:pt x="49" y="168"/>
                    <a:pt x="47" y="167"/>
                    <a:pt x="45" y="167"/>
                  </a:cubicBezTo>
                  <a:cubicBezTo>
                    <a:pt x="42" y="167"/>
                    <a:pt x="41" y="168"/>
                    <a:pt x="41" y="171"/>
                  </a:cubicBezTo>
                  <a:cubicBezTo>
                    <a:pt x="41" y="173"/>
                    <a:pt x="42" y="175"/>
                    <a:pt x="45" y="175"/>
                  </a:cubicBezTo>
                  <a:cubicBezTo>
                    <a:pt x="47" y="175"/>
                    <a:pt x="49" y="173"/>
                    <a:pt x="49" y="171"/>
                  </a:cubicBezTo>
                  <a:close/>
                  <a:moveTo>
                    <a:pt x="49" y="161"/>
                  </a:moveTo>
                  <a:cubicBezTo>
                    <a:pt x="49" y="159"/>
                    <a:pt x="47" y="157"/>
                    <a:pt x="45" y="157"/>
                  </a:cubicBezTo>
                  <a:cubicBezTo>
                    <a:pt x="42" y="157"/>
                    <a:pt x="41" y="159"/>
                    <a:pt x="41" y="161"/>
                  </a:cubicBezTo>
                  <a:cubicBezTo>
                    <a:pt x="41" y="163"/>
                    <a:pt x="42" y="165"/>
                    <a:pt x="45" y="165"/>
                  </a:cubicBezTo>
                  <a:cubicBezTo>
                    <a:pt x="47" y="165"/>
                    <a:pt x="49" y="163"/>
                    <a:pt x="49" y="161"/>
                  </a:cubicBezTo>
                  <a:close/>
                  <a:moveTo>
                    <a:pt x="49" y="151"/>
                  </a:moveTo>
                  <a:cubicBezTo>
                    <a:pt x="49" y="149"/>
                    <a:pt x="47" y="147"/>
                    <a:pt x="45" y="147"/>
                  </a:cubicBezTo>
                  <a:cubicBezTo>
                    <a:pt x="42" y="147"/>
                    <a:pt x="41" y="149"/>
                    <a:pt x="41" y="151"/>
                  </a:cubicBezTo>
                  <a:cubicBezTo>
                    <a:pt x="41" y="153"/>
                    <a:pt x="42" y="155"/>
                    <a:pt x="45" y="155"/>
                  </a:cubicBezTo>
                  <a:cubicBezTo>
                    <a:pt x="47" y="155"/>
                    <a:pt x="49" y="153"/>
                    <a:pt x="49" y="151"/>
                  </a:cubicBezTo>
                  <a:close/>
                  <a:moveTo>
                    <a:pt x="58" y="171"/>
                  </a:moveTo>
                  <a:cubicBezTo>
                    <a:pt x="58" y="168"/>
                    <a:pt x="56" y="167"/>
                    <a:pt x="54" y="167"/>
                  </a:cubicBezTo>
                  <a:cubicBezTo>
                    <a:pt x="52" y="167"/>
                    <a:pt x="50" y="168"/>
                    <a:pt x="50" y="171"/>
                  </a:cubicBezTo>
                  <a:cubicBezTo>
                    <a:pt x="50" y="173"/>
                    <a:pt x="52" y="175"/>
                    <a:pt x="54" y="175"/>
                  </a:cubicBezTo>
                  <a:cubicBezTo>
                    <a:pt x="56" y="175"/>
                    <a:pt x="58" y="173"/>
                    <a:pt x="58" y="171"/>
                  </a:cubicBezTo>
                  <a:close/>
                  <a:moveTo>
                    <a:pt x="58" y="161"/>
                  </a:moveTo>
                  <a:cubicBezTo>
                    <a:pt x="58" y="159"/>
                    <a:pt x="56" y="157"/>
                    <a:pt x="54" y="157"/>
                  </a:cubicBezTo>
                  <a:cubicBezTo>
                    <a:pt x="52" y="157"/>
                    <a:pt x="50" y="159"/>
                    <a:pt x="50" y="161"/>
                  </a:cubicBezTo>
                  <a:cubicBezTo>
                    <a:pt x="50" y="163"/>
                    <a:pt x="52" y="165"/>
                    <a:pt x="54" y="165"/>
                  </a:cubicBezTo>
                  <a:cubicBezTo>
                    <a:pt x="56" y="165"/>
                    <a:pt x="58" y="163"/>
                    <a:pt x="58" y="161"/>
                  </a:cubicBezTo>
                  <a:close/>
                  <a:moveTo>
                    <a:pt x="58" y="151"/>
                  </a:moveTo>
                  <a:cubicBezTo>
                    <a:pt x="58" y="149"/>
                    <a:pt x="56" y="147"/>
                    <a:pt x="54" y="147"/>
                  </a:cubicBezTo>
                  <a:cubicBezTo>
                    <a:pt x="52" y="147"/>
                    <a:pt x="50" y="149"/>
                    <a:pt x="50" y="151"/>
                  </a:cubicBezTo>
                  <a:cubicBezTo>
                    <a:pt x="50" y="153"/>
                    <a:pt x="52" y="155"/>
                    <a:pt x="54" y="155"/>
                  </a:cubicBezTo>
                  <a:cubicBezTo>
                    <a:pt x="56" y="155"/>
                    <a:pt x="58" y="153"/>
                    <a:pt x="58" y="151"/>
                  </a:cubicBezTo>
                  <a:close/>
                  <a:moveTo>
                    <a:pt x="67" y="171"/>
                  </a:moveTo>
                  <a:cubicBezTo>
                    <a:pt x="67" y="168"/>
                    <a:pt x="66" y="167"/>
                    <a:pt x="63" y="167"/>
                  </a:cubicBezTo>
                  <a:cubicBezTo>
                    <a:pt x="61" y="167"/>
                    <a:pt x="59" y="168"/>
                    <a:pt x="59" y="171"/>
                  </a:cubicBezTo>
                  <a:cubicBezTo>
                    <a:pt x="59" y="173"/>
                    <a:pt x="61" y="175"/>
                    <a:pt x="63" y="175"/>
                  </a:cubicBezTo>
                  <a:cubicBezTo>
                    <a:pt x="66" y="175"/>
                    <a:pt x="67" y="173"/>
                    <a:pt x="67" y="171"/>
                  </a:cubicBezTo>
                  <a:close/>
                  <a:moveTo>
                    <a:pt x="67" y="161"/>
                  </a:moveTo>
                  <a:cubicBezTo>
                    <a:pt x="67" y="159"/>
                    <a:pt x="66" y="157"/>
                    <a:pt x="63" y="157"/>
                  </a:cubicBezTo>
                  <a:cubicBezTo>
                    <a:pt x="61" y="157"/>
                    <a:pt x="59" y="159"/>
                    <a:pt x="59" y="161"/>
                  </a:cubicBezTo>
                  <a:cubicBezTo>
                    <a:pt x="59" y="163"/>
                    <a:pt x="61" y="165"/>
                    <a:pt x="63" y="165"/>
                  </a:cubicBezTo>
                  <a:cubicBezTo>
                    <a:pt x="66" y="165"/>
                    <a:pt x="67" y="163"/>
                    <a:pt x="67" y="161"/>
                  </a:cubicBezTo>
                  <a:close/>
                  <a:moveTo>
                    <a:pt x="67" y="151"/>
                  </a:moveTo>
                  <a:cubicBezTo>
                    <a:pt x="67" y="149"/>
                    <a:pt x="66" y="147"/>
                    <a:pt x="63" y="147"/>
                  </a:cubicBezTo>
                  <a:cubicBezTo>
                    <a:pt x="61" y="147"/>
                    <a:pt x="59" y="149"/>
                    <a:pt x="59" y="151"/>
                  </a:cubicBezTo>
                  <a:cubicBezTo>
                    <a:pt x="59" y="153"/>
                    <a:pt x="61" y="155"/>
                    <a:pt x="63" y="155"/>
                  </a:cubicBezTo>
                  <a:cubicBezTo>
                    <a:pt x="66" y="155"/>
                    <a:pt x="67" y="153"/>
                    <a:pt x="67" y="151"/>
                  </a:cubicBezTo>
                  <a:close/>
                  <a:moveTo>
                    <a:pt x="77" y="171"/>
                  </a:moveTo>
                  <a:cubicBezTo>
                    <a:pt x="77" y="168"/>
                    <a:pt x="75" y="167"/>
                    <a:pt x="73" y="167"/>
                  </a:cubicBezTo>
                  <a:cubicBezTo>
                    <a:pt x="71" y="167"/>
                    <a:pt x="69" y="168"/>
                    <a:pt x="69" y="171"/>
                  </a:cubicBezTo>
                  <a:cubicBezTo>
                    <a:pt x="69" y="173"/>
                    <a:pt x="71" y="175"/>
                    <a:pt x="73" y="175"/>
                  </a:cubicBezTo>
                  <a:cubicBezTo>
                    <a:pt x="75" y="175"/>
                    <a:pt x="77" y="173"/>
                    <a:pt x="77" y="171"/>
                  </a:cubicBezTo>
                  <a:close/>
                  <a:moveTo>
                    <a:pt x="77" y="161"/>
                  </a:moveTo>
                  <a:cubicBezTo>
                    <a:pt x="77" y="159"/>
                    <a:pt x="75" y="157"/>
                    <a:pt x="73" y="157"/>
                  </a:cubicBezTo>
                  <a:cubicBezTo>
                    <a:pt x="71" y="157"/>
                    <a:pt x="69" y="159"/>
                    <a:pt x="69" y="161"/>
                  </a:cubicBezTo>
                  <a:cubicBezTo>
                    <a:pt x="69" y="163"/>
                    <a:pt x="71" y="165"/>
                    <a:pt x="73" y="165"/>
                  </a:cubicBezTo>
                  <a:cubicBezTo>
                    <a:pt x="75" y="165"/>
                    <a:pt x="77" y="163"/>
                    <a:pt x="77" y="161"/>
                  </a:cubicBezTo>
                  <a:close/>
                  <a:moveTo>
                    <a:pt x="77" y="151"/>
                  </a:moveTo>
                  <a:cubicBezTo>
                    <a:pt x="77" y="149"/>
                    <a:pt x="75" y="147"/>
                    <a:pt x="73" y="147"/>
                  </a:cubicBezTo>
                  <a:cubicBezTo>
                    <a:pt x="71" y="147"/>
                    <a:pt x="69" y="149"/>
                    <a:pt x="69" y="151"/>
                  </a:cubicBezTo>
                  <a:cubicBezTo>
                    <a:pt x="69" y="153"/>
                    <a:pt x="71" y="155"/>
                    <a:pt x="73" y="155"/>
                  </a:cubicBezTo>
                  <a:cubicBezTo>
                    <a:pt x="75" y="155"/>
                    <a:pt x="77" y="153"/>
                    <a:pt x="77" y="151"/>
                  </a:cubicBezTo>
                  <a:close/>
                  <a:moveTo>
                    <a:pt x="86" y="171"/>
                  </a:moveTo>
                  <a:cubicBezTo>
                    <a:pt x="86" y="168"/>
                    <a:pt x="84" y="167"/>
                    <a:pt x="82" y="167"/>
                  </a:cubicBezTo>
                  <a:cubicBezTo>
                    <a:pt x="80" y="167"/>
                    <a:pt x="78" y="168"/>
                    <a:pt x="78" y="171"/>
                  </a:cubicBezTo>
                  <a:cubicBezTo>
                    <a:pt x="78" y="173"/>
                    <a:pt x="80" y="175"/>
                    <a:pt x="82" y="175"/>
                  </a:cubicBezTo>
                  <a:cubicBezTo>
                    <a:pt x="84" y="175"/>
                    <a:pt x="86" y="173"/>
                    <a:pt x="86" y="171"/>
                  </a:cubicBezTo>
                  <a:close/>
                  <a:moveTo>
                    <a:pt x="86" y="161"/>
                  </a:moveTo>
                  <a:cubicBezTo>
                    <a:pt x="86" y="159"/>
                    <a:pt x="84" y="157"/>
                    <a:pt x="82" y="157"/>
                  </a:cubicBezTo>
                  <a:cubicBezTo>
                    <a:pt x="80" y="157"/>
                    <a:pt x="78" y="159"/>
                    <a:pt x="78" y="161"/>
                  </a:cubicBezTo>
                  <a:cubicBezTo>
                    <a:pt x="78" y="163"/>
                    <a:pt x="80" y="165"/>
                    <a:pt x="82" y="165"/>
                  </a:cubicBezTo>
                  <a:cubicBezTo>
                    <a:pt x="84" y="165"/>
                    <a:pt x="86" y="163"/>
                    <a:pt x="86" y="161"/>
                  </a:cubicBezTo>
                  <a:close/>
                  <a:moveTo>
                    <a:pt x="86" y="151"/>
                  </a:moveTo>
                  <a:cubicBezTo>
                    <a:pt x="86" y="149"/>
                    <a:pt x="84" y="147"/>
                    <a:pt x="82" y="147"/>
                  </a:cubicBezTo>
                  <a:cubicBezTo>
                    <a:pt x="80" y="147"/>
                    <a:pt x="78" y="149"/>
                    <a:pt x="78" y="151"/>
                  </a:cubicBezTo>
                  <a:cubicBezTo>
                    <a:pt x="78" y="153"/>
                    <a:pt x="80" y="155"/>
                    <a:pt x="82" y="155"/>
                  </a:cubicBezTo>
                  <a:cubicBezTo>
                    <a:pt x="84" y="155"/>
                    <a:pt x="86" y="153"/>
                    <a:pt x="86" y="151"/>
                  </a:cubicBezTo>
                  <a:close/>
                  <a:moveTo>
                    <a:pt x="96" y="171"/>
                  </a:moveTo>
                  <a:cubicBezTo>
                    <a:pt x="96" y="168"/>
                    <a:pt x="94" y="167"/>
                    <a:pt x="92" y="167"/>
                  </a:cubicBezTo>
                  <a:cubicBezTo>
                    <a:pt x="89" y="167"/>
                    <a:pt x="88" y="168"/>
                    <a:pt x="88" y="171"/>
                  </a:cubicBezTo>
                  <a:cubicBezTo>
                    <a:pt x="88" y="173"/>
                    <a:pt x="89" y="175"/>
                    <a:pt x="92" y="175"/>
                  </a:cubicBezTo>
                  <a:cubicBezTo>
                    <a:pt x="94" y="175"/>
                    <a:pt x="96" y="173"/>
                    <a:pt x="96" y="171"/>
                  </a:cubicBezTo>
                  <a:close/>
                  <a:moveTo>
                    <a:pt x="96" y="161"/>
                  </a:moveTo>
                  <a:cubicBezTo>
                    <a:pt x="96" y="159"/>
                    <a:pt x="94" y="157"/>
                    <a:pt x="92" y="157"/>
                  </a:cubicBezTo>
                  <a:cubicBezTo>
                    <a:pt x="89" y="157"/>
                    <a:pt x="88" y="159"/>
                    <a:pt x="88" y="161"/>
                  </a:cubicBezTo>
                  <a:cubicBezTo>
                    <a:pt x="88" y="163"/>
                    <a:pt x="89" y="165"/>
                    <a:pt x="92" y="165"/>
                  </a:cubicBezTo>
                  <a:cubicBezTo>
                    <a:pt x="94" y="165"/>
                    <a:pt x="96" y="163"/>
                    <a:pt x="96" y="161"/>
                  </a:cubicBezTo>
                  <a:close/>
                  <a:moveTo>
                    <a:pt x="96" y="151"/>
                  </a:moveTo>
                  <a:cubicBezTo>
                    <a:pt x="96" y="149"/>
                    <a:pt x="94" y="147"/>
                    <a:pt x="92" y="147"/>
                  </a:cubicBezTo>
                  <a:cubicBezTo>
                    <a:pt x="89" y="147"/>
                    <a:pt x="88" y="149"/>
                    <a:pt x="88" y="151"/>
                  </a:cubicBezTo>
                  <a:cubicBezTo>
                    <a:pt x="88" y="153"/>
                    <a:pt x="89" y="155"/>
                    <a:pt x="92" y="155"/>
                  </a:cubicBezTo>
                  <a:cubicBezTo>
                    <a:pt x="94" y="155"/>
                    <a:pt x="96" y="153"/>
                    <a:pt x="96" y="151"/>
                  </a:cubicBezTo>
                  <a:close/>
                  <a:moveTo>
                    <a:pt x="105" y="171"/>
                  </a:moveTo>
                  <a:cubicBezTo>
                    <a:pt x="105" y="168"/>
                    <a:pt x="103" y="167"/>
                    <a:pt x="101" y="167"/>
                  </a:cubicBezTo>
                  <a:cubicBezTo>
                    <a:pt x="99" y="167"/>
                    <a:pt x="97" y="168"/>
                    <a:pt x="97" y="171"/>
                  </a:cubicBezTo>
                  <a:cubicBezTo>
                    <a:pt x="97" y="173"/>
                    <a:pt x="99" y="175"/>
                    <a:pt x="101" y="175"/>
                  </a:cubicBezTo>
                  <a:cubicBezTo>
                    <a:pt x="103" y="175"/>
                    <a:pt x="105" y="173"/>
                    <a:pt x="105" y="171"/>
                  </a:cubicBezTo>
                  <a:close/>
                  <a:moveTo>
                    <a:pt x="105" y="161"/>
                  </a:moveTo>
                  <a:cubicBezTo>
                    <a:pt x="105" y="159"/>
                    <a:pt x="103" y="157"/>
                    <a:pt x="101" y="157"/>
                  </a:cubicBezTo>
                  <a:cubicBezTo>
                    <a:pt x="99" y="157"/>
                    <a:pt x="97" y="159"/>
                    <a:pt x="97" y="161"/>
                  </a:cubicBezTo>
                  <a:cubicBezTo>
                    <a:pt x="97" y="163"/>
                    <a:pt x="99" y="165"/>
                    <a:pt x="101" y="165"/>
                  </a:cubicBezTo>
                  <a:cubicBezTo>
                    <a:pt x="103" y="165"/>
                    <a:pt x="105" y="163"/>
                    <a:pt x="105" y="161"/>
                  </a:cubicBezTo>
                  <a:close/>
                  <a:moveTo>
                    <a:pt x="105" y="151"/>
                  </a:moveTo>
                  <a:cubicBezTo>
                    <a:pt x="105" y="149"/>
                    <a:pt x="103" y="147"/>
                    <a:pt x="101" y="147"/>
                  </a:cubicBezTo>
                  <a:cubicBezTo>
                    <a:pt x="99" y="147"/>
                    <a:pt x="97" y="149"/>
                    <a:pt x="97" y="151"/>
                  </a:cubicBezTo>
                  <a:cubicBezTo>
                    <a:pt x="97" y="153"/>
                    <a:pt x="99" y="155"/>
                    <a:pt x="101" y="155"/>
                  </a:cubicBezTo>
                  <a:cubicBezTo>
                    <a:pt x="103" y="155"/>
                    <a:pt x="105" y="153"/>
                    <a:pt x="105" y="151"/>
                  </a:cubicBezTo>
                  <a:close/>
                  <a:moveTo>
                    <a:pt x="115" y="171"/>
                  </a:moveTo>
                  <a:cubicBezTo>
                    <a:pt x="115" y="168"/>
                    <a:pt x="113" y="167"/>
                    <a:pt x="111" y="167"/>
                  </a:cubicBezTo>
                  <a:cubicBezTo>
                    <a:pt x="108" y="167"/>
                    <a:pt x="107" y="168"/>
                    <a:pt x="107" y="171"/>
                  </a:cubicBezTo>
                  <a:cubicBezTo>
                    <a:pt x="107" y="173"/>
                    <a:pt x="108" y="175"/>
                    <a:pt x="111" y="175"/>
                  </a:cubicBezTo>
                  <a:cubicBezTo>
                    <a:pt x="113" y="175"/>
                    <a:pt x="115" y="173"/>
                    <a:pt x="115" y="171"/>
                  </a:cubicBezTo>
                  <a:close/>
                  <a:moveTo>
                    <a:pt x="115" y="161"/>
                  </a:moveTo>
                  <a:cubicBezTo>
                    <a:pt x="115" y="159"/>
                    <a:pt x="113" y="157"/>
                    <a:pt x="111" y="157"/>
                  </a:cubicBezTo>
                  <a:cubicBezTo>
                    <a:pt x="108" y="157"/>
                    <a:pt x="107" y="159"/>
                    <a:pt x="107" y="161"/>
                  </a:cubicBezTo>
                  <a:cubicBezTo>
                    <a:pt x="107" y="163"/>
                    <a:pt x="108" y="165"/>
                    <a:pt x="111" y="165"/>
                  </a:cubicBezTo>
                  <a:cubicBezTo>
                    <a:pt x="113" y="165"/>
                    <a:pt x="115" y="163"/>
                    <a:pt x="115" y="161"/>
                  </a:cubicBezTo>
                  <a:close/>
                  <a:moveTo>
                    <a:pt x="115" y="151"/>
                  </a:moveTo>
                  <a:cubicBezTo>
                    <a:pt x="115" y="149"/>
                    <a:pt x="113" y="147"/>
                    <a:pt x="111" y="147"/>
                  </a:cubicBezTo>
                  <a:cubicBezTo>
                    <a:pt x="108" y="147"/>
                    <a:pt x="107" y="149"/>
                    <a:pt x="107" y="151"/>
                  </a:cubicBezTo>
                  <a:cubicBezTo>
                    <a:pt x="107" y="153"/>
                    <a:pt x="108" y="155"/>
                    <a:pt x="111" y="155"/>
                  </a:cubicBezTo>
                  <a:cubicBezTo>
                    <a:pt x="113" y="155"/>
                    <a:pt x="115" y="153"/>
                    <a:pt x="115" y="151"/>
                  </a:cubicBezTo>
                  <a:close/>
                  <a:moveTo>
                    <a:pt x="124" y="171"/>
                  </a:moveTo>
                  <a:cubicBezTo>
                    <a:pt x="124" y="168"/>
                    <a:pt x="122" y="167"/>
                    <a:pt x="120" y="167"/>
                  </a:cubicBezTo>
                  <a:cubicBezTo>
                    <a:pt x="118" y="167"/>
                    <a:pt x="116" y="168"/>
                    <a:pt x="116" y="171"/>
                  </a:cubicBezTo>
                  <a:cubicBezTo>
                    <a:pt x="116" y="173"/>
                    <a:pt x="118" y="175"/>
                    <a:pt x="120" y="175"/>
                  </a:cubicBezTo>
                  <a:cubicBezTo>
                    <a:pt x="122" y="175"/>
                    <a:pt x="124" y="173"/>
                    <a:pt x="124" y="171"/>
                  </a:cubicBezTo>
                  <a:close/>
                  <a:moveTo>
                    <a:pt x="124" y="161"/>
                  </a:moveTo>
                  <a:cubicBezTo>
                    <a:pt x="124" y="159"/>
                    <a:pt x="122" y="157"/>
                    <a:pt x="120" y="157"/>
                  </a:cubicBezTo>
                  <a:cubicBezTo>
                    <a:pt x="118" y="157"/>
                    <a:pt x="116" y="159"/>
                    <a:pt x="116" y="161"/>
                  </a:cubicBezTo>
                  <a:cubicBezTo>
                    <a:pt x="116" y="163"/>
                    <a:pt x="118" y="165"/>
                    <a:pt x="120" y="165"/>
                  </a:cubicBezTo>
                  <a:cubicBezTo>
                    <a:pt x="122" y="165"/>
                    <a:pt x="124" y="163"/>
                    <a:pt x="124" y="161"/>
                  </a:cubicBezTo>
                  <a:close/>
                  <a:moveTo>
                    <a:pt x="124" y="151"/>
                  </a:moveTo>
                  <a:cubicBezTo>
                    <a:pt x="124" y="149"/>
                    <a:pt x="122" y="147"/>
                    <a:pt x="120" y="147"/>
                  </a:cubicBezTo>
                  <a:cubicBezTo>
                    <a:pt x="118" y="147"/>
                    <a:pt x="116" y="149"/>
                    <a:pt x="116" y="151"/>
                  </a:cubicBezTo>
                  <a:cubicBezTo>
                    <a:pt x="116" y="153"/>
                    <a:pt x="118" y="155"/>
                    <a:pt x="120" y="155"/>
                  </a:cubicBezTo>
                  <a:cubicBezTo>
                    <a:pt x="122" y="155"/>
                    <a:pt x="124" y="153"/>
                    <a:pt x="124" y="151"/>
                  </a:cubicBezTo>
                  <a:close/>
                  <a:moveTo>
                    <a:pt x="133" y="171"/>
                  </a:moveTo>
                  <a:cubicBezTo>
                    <a:pt x="133" y="168"/>
                    <a:pt x="132" y="167"/>
                    <a:pt x="129" y="167"/>
                  </a:cubicBezTo>
                  <a:cubicBezTo>
                    <a:pt x="127" y="167"/>
                    <a:pt x="125" y="168"/>
                    <a:pt x="125" y="171"/>
                  </a:cubicBezTo>
                  <a:cubicBezTo>
                    <a:pt x="125" y="173"/>
                    <a:pt x="127" y="175"/>
                    <a:pt x="129" y="175"/>
                  </a:cubicBezTo>
                  <a:cubicBezTo>
                    <a:pt x="132" y="175"/>
                    <a:pt x="133" y="173"/>
                    <a:pt x="133" y="171"/>
                  </a:cubicBezTo>
                  <a:close/>
                  <a:moveTo>
                    <a:pt x="133" y="161"/>
                  </a:moveTo>
                  <a:cubicBezTo>
                    <a:pt x="133" y="159"/>
                    <a:pt x="132" y="157"/>
                    <a:pt x="129" y="157"/>
                  </a:cubicBezTo>
                  <a:cubicBezTo>
                    <a:pt x="127" y="157"/>
                    <a:pt x="125" y="159"/>
                    <a:pt x="125" y="161"/>
                  </a:cubicBezTo>
                  <a:cubicBezTo>
                    <a:pt x="125" y="163"/>
                    <a:pt x="127" y="165"/>
                    <a:pt x="129" y="165"/>
                  </a:cubicBezTo>
                  <a:cubicBezTo>
                    <a:pt x="132" y="165"/>
                    <a:pt x="133" y="163"/>
                    <a:pt x="133" y="161"/>
                  </a:cubicBezTo>
                  <a:close/>
                  <a:moveTo>
                    <a:pt x="133" y="151"/>
                  </a:moveTo>
                  <a:cubicBezTo>
                    <a:pt x="133" y="149"/>
                    <a:pt x="132" y="147"/>
                    <a:pt x="129" y="147"/>
                  </a:cubicBezTo>
                  <a:cubicBezTo>
                    <a:pt x="127" y="147"/>
                    <a:pt x="125" y="149"/>
                    <a:pt x="125" y="151"/>
                  </a:cubicBezTo>
                  <a:cubicBezTo>
                    <a:pt x="125" y="153"/>
                    <a:pt x="127" y="155"/>
                    <a:pt x="129" y="155"/>
                  </a:cubicBezTo>
                  <a:cubicBezTo>
                    <a:pt x="132" y="155"/>
                    <a:pt x="133" y="153"/>
                    <a:pt x="133" y="151"/>
                  </a:cubicBezTo>
                  <a:close/>
                  <a:moveTo>
                    <a:pt x="143" y="171"/>
                  </a:moveTo>
                  <a:cubicBezTo>
                    <a:pt x="143" y="168"/>
                    <a:pt x="141" y="167"/>
                    <a:pt x="139" y="167"/>
                  </a:cubicBezTo>
                  <a:cubicBezTo>
                    <a:pt x="137" y="167"/>
                    <a:pt x="135" y="168"/>
                    <a:pt x="135" y="171"/>
                  </a:cubicBezTo>
                  <a:cubicBezTo>
                    <a:pt x="135" y="173"/>
                    <a:pt x="137" y="175"/>
                    <a:pt x="139" y="175"/>
                  </a:cubicBezTo>
                  <a:cubicBezTo>
                    <a:pt x="141" y="175"/>
                    <a:pt x="143" y="173"/>
                    <a:pt x="143" y="171"/>
                  </a:cubicBezTo>
                  <a:close/>
                  <a:moveTo>
                    <a:pt x="143" y="161"/>
                  </a:moveTo>
                  <a:cubicBezTo>
                    <a:pt x="143" y="159"/>
                    <a:pt x="141" y="157"/>
                    <a:pt x="139" y="157"/>
                  </a:cubicBezTo>
                  <a:cubicBezTo>
                    <a:pt x="137" y="157"/>
                    <a:pt x="135" y="159"/>
                    <a:pt x="135" y="161"/>
                  </a:cubicBezTo>
                  <a:cubicBezTo>
                    <a:pt x="135" y="163"/>
                    <a:pt x="137" y="165"/>
                    <a:pt x="139" y="165"/>
                  </a:cubicBezTo>
                  <a:cubicBezTo>
                    <a:pt x="141" y="165"/>
                    <a:pt x="143" y="163"/>
                    <a:pt x="143" y="161"/>
                  </a:cubicBezTo>
                  <a:close/>
                  <a:moveTo>
                    <a:pt x="143" y="151"/>
                  </a:moveTo>
                  <a:cubicBezTo>
                    <a:pt x="143" y="149"/>
                    <a:pt x="141" y="147"/>
                    <a:pt x="139" y="147"/>
                  </a:cubicBezTo>
                  <a:cubicBezTo>
                    <a:pt x="137" y="147"/>
                    <a:pt x="135" y="149"/>
                    <a:pt x="135" y="151"/>
                  </a:cubicBezTo>
                  <a:cubicBezTo>
                    <a:pt x="135" y="153"/>
                    <a:pt x="137" y="155"/>
                    <a:pt x="139" y="155"/>
                  </a:cubicBezTo>
                  <a:cubicBezTo>
                    <a:pt x="141" y="155"/>
                    <a:pt x="143" y="153"/>
                    <a:pt x="143" y="151"/>
                  </a:cubicBezTo>
                  <a:close/>
                  <a:moveTo>
                    <a:pt x="313" y="161"/>
                  </a:moveTo>
                  <a:cubicBezTo>
                    <a:pt x="313" y="153"/>
                    <a:pt x="307" y="147"/>
                    <a:pt x="300" y="147"/>
                  </a:cubicBezTo>
                  <a:cubicBezTo>
                    <a:pt x="300" y="147"/>
                    <a:pt x="300" y="147"/>
                    <a:pt x="146" y="147"/>
                  </a:cubicBezTo>
                  <a:cubicBezTo>
                    <a:pt x="146" y="147"/>
                    <a:pt x="146" y="147"/>
                    <a:pt x="146" y="175"/>
                  </a:cubicBezTo>
                  <a:cubicBezTo>
                    <a:pt x="146" y="175"/>
                    <a:pt x="146" y="175"/>
                    <a:pt x="300" y="175"/>
                  </a:cubicBezTo>
                  <a:cubicBezTo>
                    <a:pt x="307" y="175"/>
                    <a:pt x="313" y="168"/>
                    <a:pt x="313" y="161"/>
                  </a:cubicBezTo>
                  <a:close/>
                  <a:moveTo>
                    <a:pt x="299" y="153"/>
                  </a:moveTo>
                  <a:cubicBezTo>
                    <a:pt x="294" y="153"/>
                    <a:pt x="291" y="156"/>
                    <a:pt x="291" y="161"/>
                  </a:cubicBezTo>
                  <a:cubicBezTo>
                    <a:pt x="291" y="165"/>
                    <a:pt x="294" y="169"/>
                    <a:pt x="299" y="169"/>
                  </a:cubicBezTo>
                  <a:cubicBezTo>
                    <a:pt x="303" y="169"/>
                    <a:pt x="307" y="165"/>
                    <a:pt x="307" y="161"/>
                  </a:cubicBezTo>
                  <a:cubicBezTo>
                    <a:pt x="307" y="156"/>
                    <a:pt x="303" y="153"/>
                    <a:pt x="299" y="153"/>
                  </a:cubicBezTo>
                  <a:close/>
                  <a:moveTo>
                    <a:pt x="325" y="198"/>
                  </a:moveTo>
                  <a:cubicBezTo>
                    <a:pt x="325" y="227"/>
                    <a:pt x="325" y="227"/>
                    <a:pt x="325" y="227"/>
                  </a:cubicBezTo>
                  <a:cubicBezTo>
                    <a:pt x="325" y="232"/>
                    <a:pt x="320" y="236"/>
                    <a:pt x="315" y="236"/>
                  </a:cubicBezTo>
                  <a:cubicBezTo>
                    <a:pt x="9" y="236"/>
                    <a:pt x="9" y="236"/>
                    <a:pt x="9" y="236"/>
                  </a:cubicBezTo>
                  <a:cubicBezTo>
                    <a:pt x="4" y="236"/>
                    <a:pt x="0" y="232"/>
                    <a:pt x="0" y="227"/>
                  </a:cubicBezTo>
                  <a:cubicBezTo>
                    <a:pt x="0" y="198"/>
                    <a:pt x="0" y="198"/>
                    <a:pt x="0" y="198"/>
                  </a:cubicBezTo>
                  <a:cubicBezTo>
                    <a:pt x="0" y="192"/>
                    <a:pt x="4" y="189"/>
                    <a:pt x="9" y="189"/>
                  </a:cubicBezTo>
                  <a:cubicBezTo>
                    <a:pt x="315" y="189"/>
                    <a:pt x="315" y="189"/>
                    <a:pt x="315" y="189"/>
                  </a:cubicBezTo>
                  <a:cubicBezTo>
                    <a:pt x="320" y="189"/>
                    <a:pt x="325" y="192"/>
                    <a:pt x="325" y="198"/>
                  </a:cubicBezTo>
                  <a:close/>
                  <a:moveTo>
                    <a:pt x="20" y="222"/>
                  </a:moveTo>
                  <a:cubicBezTo>
                    <a:pt x="20" y="220"/>
                    <a:pt x="19" y="218"/>
                    <a:pt x="16" y="218"/>
                  </a:cubicBezTo>
                  <a:cubicBezTo>
                    <a:pt x="14" y="218"/>
                    <a:pt x="12" y="220"/>
                    <a:pt x="12" y="222"/>
                  </a:cubicBezTo>
                  <a:cubicBezTo>
                    <a:pt x="12" y="224"/>
                    <a:pt x="14" y="226"/>
                    <a:pt x="16" y="226"/>
                  </a:cubicBezTo>
                  <a:cubicBezTo>
                    <a:pt x="19" y="226"/>
                    <a:pt x="20" y="224"/>
                    <a:pt x="20" y="222"/>
                  </a:cubicBezTo>
                  <a:close/>
                  <a:moveTo>
                    <a:pt x="20" y="213"/>
                  </a:moveTo>
                  <a:cubicBezTo>
                    <a:pt x="20" y="211"/>
                    <a:pt x="19" y="209"/>
                    <a:pt x="16" y="209"/>
                  </a:cubicBezTo>
                  <a:cubicBezTo>
                    <a:pt x="14" y="209"/>
                    <a:pt x="12" y="211"/>
                    <a:pt x="12" y="213"/>
                  </a:cubicBezTo>
                  <a:cubicBezTo>
                    <a:pt x="12" y="215"/>
                    <a:pt x="14" y="217"/>
                    <a:pt x="16" y="217"/>
                  </a:cubicBezTo>
                  <a:cubicBezTo>
                    <a:pt x="19" y="217"/>
                    <a:pt x="20" y="215"/>
                    <a:pt x="20" y="213"/>
                  </a:cubicBezTo>
                  <a:close/>
                  <a:moveTo>
                    <a:pt x="20" y="203"/>
                  </a:moveTo>
                  <a:cubicBezTo>
                    <a:pt x="20" y="200"/>
                    <a:pt x="19" y="199"/>
                    <a:pt x="16" y="199"/>
                  </a:cubicBezTo>
                  <a:cubicBezTo>
                    <a:pt x="14" y="199"/>
                    <a:pt x="12" y="200"/>
                    <a:pt x="12" y="203"/>
                  </a:cubicBezTo>
                  <a:cubicBezTo>
                    <a:pt x="12" y="205"/>
                    <a:pt x="14" y="207"/>
                    <a:pt x="16" y="207"/>
                  </a:cubicBezTo>
                  <a:cubicBezTo>
                    <a:pt x="19" y="207"/>
                    <a:pt x="20" y="205"/>
                    <a:pt x="20" y="203"/>
                  </a:cubicBezTo>
                  <a:close/>
                  <a:moveTo>
                    <a:pt x="30" y="222"/>
                  </a:moveTo>
                  <a:cubicBezTo>
                    <a:pt x="30" y="220"/>
                    <a:pt x="28" y="218"/>
                    <a:pt x="26" y="218"/>
                  </a:cubicBezTo>
                  <a:cubicBezTo>
                    <a:pt x="24" y="218"/>
                    <a:pt x="22" y="220"/>
                    <a:pt x="22" y="222"/>
                  </a:cubicBezTo>
                  <a:cubicBezTo>
                    <a:pt x="22" y="224"/>
                    <a:pt x="24" y="226"/>
                    <a:pt x="26" y="226"/>
                  </a:cubicBezTo>
                  <a:cubicBezTo>
                    <a:pt x="28" y="226"/>
                    <a:pt x="30" y="224"/>
                    <a:pt x="30" y="222"/>
                  </a:cubicBezTo>
                  <a:close/>
                  <a:moveTo>
                    <a:pt x="30" y="213"/>
                  </a:moveTo>
                  <a:cubicBezTo>
                    <a:pt x="30" y="211"/>
                    <a:pt x="28" y="209"/>
                    <a:pt x="26" y="209"/>
                  </a:cubicBezTo>
                  <a:cubicBezTo>
                    <a:pt x="24" y="209"/>
                    <a:pt x="22" y="211"/>
                    <a:pt x="22" y="213"/>
                  </a:cubicBezTo>
                  <a:cubicBezTo>
                    <a:pt x="22" y="215"/>
                    <a:pt x="24" y="217"/>
                    <a:pt x="26" y="217"/>
                  </a:cubicBezTo>
                  <a:cubicBezTo>
                    <a:pt x="28" y="217"/>
                    <a:pt x="30" y="215"/>
                    <a:pt x="30" y="213"/>
                  </a:cubicBezTo>
                  <a:close/>
                  <a:moveTo>
                    <a:pt x="30" y="203"/>
                  </a:moveTo>
                  <a:cubicBezTo>
                    <a:pt x="30" y="200"/>
                    <a:pt x="28" y="199"/>
                    <a:pt x="26" y="199"/>
                  </a:cubicBezTo>
                  <a:cubicBezTo>
                    <a:pt x="24" y="199"/>
                    <a:pt x="22" y="200"/>
                    <a:pt x="22" y="203"/>
                  </a:cubicBezTo>
                  <a:cubicBezTo>
                    <a:pt x="22" y="205"/>
                    <a:pt x="24" y="207"/>
                    <a:pt x="26" y="207"/>
                  </a:cubicBezTo>
                  <a:cubicBezTo>
                    <a:pt x="28" y="207"/>
                    <a:pt x="30" y="205"/>
                    <a:pt x="30" y="203"/>
                  </a:cubicBezTo>
                  <a:close/>
                  <a:moveTo>
                    <a:pt x="39" y="222"/>
                  </a:moveTo>
                  <a:cubicBezTo>
                    <a:pt x="39" y="220"/>
                    <a:pt x="37" y="218"/>
                    <a:pt x="35" y="218"/>
                  </a:cubicBezTo>
                  <a:cubicBezTo>
                    <a:pt x="33" y="218"/>
                    <a:pt x="31" y="220"/>
                    <a:pt x="31" y="222"/>
                  </a:cubicBezTo>
                  <a:cubicBezTo>
                    <a:pt x="31" y="224"/>
                    <a:pt x="33" y="226"/>
                    <a:pt x="35" y="226"/>
                  </a:cubicBezTo>
                  <a:cubicBezTo>
                    <a:pt x="37" y="226"/>
                    <a:pt x="39" y="224"/>
                    <a:pt x="39" y="222"/>
                  </a:cubicBezTo>
                  <a:close/>
                  <a:moveTo>
                    <a:pt x="39" y="213"/>
                  </a:moveTo>
                  <a:cubicBezTo>
                    <a:pt x="39" y="211"/>
                    <a:pt x="37" y="209"/>
                    <a:pt x="35" y="209"/>
                  </a:cubicBezTo>
                  <a:cubicBezTo>
                    <a:pt x="33" y="209"/>
                    <a:pt x="31" y="211"/>
                    <a:pt x="31" y="213"/>
                  </a:cubicBezTo>
                  <a:cubicBezTo>
                    <a:pt x="31" y="215"/>
                    <a:pt x="33" y="217"/>
                    <a:pt x="35" y="217"/>
                  </a:cubicBezTo>
                  <a:cubicBezTo>
                    <a:pt x="37" y="217"/>
                    <a:pt x="39" y="215"/>
                    <a:pt x="39" y="213"/>
                  </a:cubicBezTo>
                  <a:close/>
                  <a:moveTo>
                    <a:pt x="39" y="203"/>
                  </a:moveTo>
                  <a:cubicBezTo>
                    <a:pt x="39" y="200"/>
                    <a:pt x="37" y="199"/>
                    <a:pt x="35" y="199"/>
                  </a:cubicBezTo>
                  <a:cubicBezTo>
                    <a:pt x="33" y="199"/>
                    <a:pt x="31" y="200"/>
                    <a:pt x="31" y="203"/>
                  </a:cubicBezTo>
                  <a:cubicBezTo>
                    <a:pt x="31" y="205"/>
                    <a:pt x="33" y="207"/>
                    <a:pt x="35" y="207"/>
                  </a:cubicBezTo>
                  <a:cubicBezTo>
                    <a:pt x="37" y="207"/>
                    <a:pt x="39" y="205"/>
                    <a:pt x="39" y="203"/>
                  </a:cubicBezTo>
                  <a:close/>
                  <a:moveTo>
                    <a:pt x="49" y="222"/>
                  </a:moveTo>
                  <a:cubicBezTo>
                    <a:pt x="49" y="220"/>
                    <a:pt x="47" y="218"/>
                    <a:pt x="45" y="218"/>
                  </a:cubicBezTo>
                  <a:cubicBezTo>
                    <a:pt x="42" y="218"/>
                    <a:pt x="41" y="220"/>
                    <a:pt x="41" y="222"/>
                  </a:cubicBezTo>
                  <a:cubicBezTo>
                    <a:pt x="41" y="224"/>
                    <a:pt x="42" y="226"/>
                    <a:pt x="45" y="226"/>
                  </a:cubicBezTo>
                  <a:cubicBezTo>
                    <a:pt x="47" y="226"/>
                    <a:pt x="49" y="224"/>
                    <a:pt x="49" y="222"/>
                  </a:cubicBezTo>
                  <a:close/>
                  <a:moveTo>
                    <a:pt x="49" y="213"/>
                  </a:moveTo>
                  <a:cubicBezTo>
                    <a:pt x="49" y="211"/>
                    <a:pt x="47" y="209"/>
                    <a:pt x="45" y="209"/>
                  </a:cubicBezTo>
                  <a:cubicBezTo>
                    <a:pt x="42" y="209"/>
                    <a:pt x="41" y="211"/>
                    <a:pt x="41" y="213"/>
                  </a:cubicBezTo>
                  <a:cubicBezTo>
                    <a:pt x="41" y="215"/>
                    <a:pt x="42" y="217"/>
                    <a:pt x="45" y="217"/>
                  </a:cubicBezTo>
                  <a:cubicBezTo>
                    <a:pt x="47" y="217"/>
                    <a:pt x="49" y="215"/>
                    <a:pt x="49" y="213"/>
                  </a:cubicBezTo>
                  <a:close/>
                  <a:moveTo>
                    <a:pt x="49" y="203"/>
                  </a:moveTo>
                  <a:cubicBezTo>
                    <a:pt x="49" y="200"/>
                    <a:pt x="47" y="199"/>
                    <a:pt x="45" y="199"/>
                  </a:cubicBezTo>
                  <a:cubicBezTo>
                    <a:pt x="42" y="199"/>
                    <a:pt x="41" y="200"/>
                    <a:pt x="41" y="203"/>
                  </a:cubicBezTo>
                  <a:cubicBezTo>
                    <a:pt x="41" y="205"/>
                    <a:pt x="42" y="207"/>
                    <a:pt x="45" y="207"/>
                  </a:cubicBezTo>
                  <a:cubicBezTo>
                    <a:pt x="47" y="207"/>
                    <a:pt x="49" y="205"/>
                    <a:pt x="49" y="203"/>
                  </a:cubicBezTo>
                  <a:close/>
                  <a:moveTo>
                    <a:pt x="58" y="222"/>
                  </a:moveTo>
                  <a:cubicBezTo>
                    <a:pt x="58" y="220"/>
                    <a:pt x="56" y="218"/>
                    <a:pt x="54" y="218"/>
                  </a:cubicBezTo>
                  <a:cubicBezTo>
                    <a:pt x="52" y="218"/>
                    <a:pt x="50" y="220"/>
                    <a:pt x="50" y="222"/>
                  </a:cubicBezTo>
                  <a:cubicBezTo>
                    <a:pt x="50" y="224"/>
                    <a:pt x="52" y="226"/>
                    <a:pt x="54" y="226"/>
                  </a:cubicBezTo>
                  <a:cubicBezTo>
                    <a:pt x="56" y="226"/>
                    <a:pt x="58" y="224"/>
                    <a:pt x="58" y="222"/>
                  </a:cubicBezTo>
                  <a:close/>
                  <a:moveTo>
                    <a:pt x="58" y="213"/>
                  </a:moveTo>
                  <a:cubicBezTo>
                    <a:pt x="58" y="211"/>
                    <a:pt x="56" y="209"/>
                    <a:pt x="54" y="209"/>
                  </a:cubicBezTo>
                  <a:cubicBezTo>
                    <a:pt x="52" y="209"/>
                    <a:pt x="50" y="211"/>
                    <a:pt x="50" y="213"/>
                  </a:cubicBezTo>
                  <a:cubicBezTo>
                    <a:pt x="50" y="215"/>
                    <a:pt x="52" y="217"/>
                    <a:pt x="54" y="217"/>
                  </a:cubicBezTo>
                  <a:cubicBezTo>
                    <a:pt x="56" y="217"/>
                    <a:pt x="58" y="215"/>
                    <a:pt x="58" y="213"/>
                  </a:cubicBezTo>
                  <a:close/>
                  <a:moveTo>
                    <a:pt x="58" y="203"/>
                  </a:moveTo>
                  <a:cubicBezTo>
                    <a:pt x="58" y="200"/>
                    <a:pt x="56" y="199"/>
                    <a:pt x="54" y="199"/>
                  </a:cubicBezTo>
                  <a:cubicBezTo>
                    <a:pt x="52" y="199"/>
                    <a:pt x="50" y="200"/>
                    <a:pt x="50" y="203"/>
                  </a:cubicBezTo>
                  <a:cubicBezTo>
                    <a:pt x="50" y="205"/>
                    <a:pt x="52" y="207"/>
                    <a:pt x="54" y="207"/>
                  </a:cubicBezTo>
                  <a:cubicBezTo>
                    <a:pt x="56" y="207"/>
                    <a:pt x="58" y="205"/>
                    <a:pt x="58" y="203"/>
                  </a:cubicBezTo>
                  <a:close/>
                  <a:moveTo>
                    <a:pt x="67" y="222"/>
                  </a:moveTo>
                  <a:cubicBezTo>
                    <a:pt x="67" y="220"/>
                    <a:pt x="66" y="218"/>
                    <a:pt x="63" y="218"/>
                  </a:cubicBezTo>
                  <a:cubicBezTo>
                    <a:pt x="61" y="218"/>
                    <a:pt x="59" y="220"/>
                    <a:pt x="59" y="222"/>
                  </a:cubicBezTo>
                  <a:cubicBezTo>
                    <a:pt x="59" y="224"/>
                    <a:pt x="61" y="226"/>
                    <a:pt x="63" y="226"/>
                  </a:cubicBezTo>
                  <a:cubicBezTo>
                    <a:pt x="66" y="226"/>
                    <a:pt x="67" y="224"/>
                    <a:pt x="67" y="222"/>
                  </a:cubicBezTo>
                  <a:close/>
                  <a:moveTo>
                    <a:pt x="67" y="213"/>
                  </a:moveTo>
                  <a:cubicBezTo>
                    <a:pt x="67" y="211"/>
                    <a:pt x="66" y="209"/>
                    <a:pt x="63" y="209"/>
                  </a:cubicBezTo>
                  <a:cubicBezTo>
                    <a:pt x="61" y="209"/>
                    <a:pt x="59" y="211"/>
                    <a:pt x="59" y="213"/>
                  </a:cubicBezTo>
                  <a:cubicBezTo>
                    <a:pt x="59" y="215"/>
                    <a:pt x="61" y="217"/>
                    <a:pt x="63" y="217"/>
                  </a:cubicBezTo>
                  <a:cubicBezTo>
                    <a:pt x="66" y="217"/>
                    <a:pt x="67" y="215"/>
                    <a:pt x="67" y="213"/>
                  </a:cubicBezTo>
                  <a:close/>
                  <a:moveTo>
                    <a:pt x="67" y="203"/>
                  </a:moveTo>
                  <a:cubicBezTo>
                    <a:pt x="67" y="200"/>
                    <a:pt x="66" y="199"/>
                    <a:pt x="63" y="199"/>
                  </a:cubicBezTo>
                  <a:cubicBezTo>
                    <a:pt x="61" y="199"/>
                    <a:pt x="59" y="200"/>
                    <a:pt x="59" y="203"/>
                  </a:cubicBezTo>
                  <a:cubicBezTo>
                    <a:pt x="59" y="205"/>
                    <a:pt x="61" y="207"/>
                    <a:pt x="63" y="207"/>
                  </a:cubicBezTo>
                  <a:cubicBezTo>
                    <a:pt x="66" y="207"/>
                    <a:pt x="67" y="205"/>
                    <a:pt x="67" y="203"/>
                  </a:cubicBezTo>
                  <a:close/>
                  <a:moveTo>
                    <a:pt x="77" y="222"/>
                  </a:moveTo>
                  <a:cubicBezTo>
                    <a:pt x="77" y="220"/>
                    <a:pt x="75" y="218"/>
                    <a:pt x="73" y="218"/>
                  </a:cubicBezTo>
                  <a:cubicBezTo>
                    <a:pt x="71" y="218"/>
                    <a:pt x="69" y="220"/>
                    <a:pt x="69" y="222"/>
                  </a:cubicBezTo>
                  <a:cubicBezTo>
                    <a:pt x="69" y="224"/>
                    <a:pt x="71" y="226"/>
                    <a:pt x="73" y="226"/>
                  </a:cubicBezTo>
                  <a:cubicBezTo>
                    <a:pt x="75" y="226"/>
                    <a:pt x="77" y="224"/>
                    <a:pt x="77" y="222"/>
                  </a:cubicBezTo>
                  <a:close/>
                  <a:moveTo>
                    <a:pt x="77" y="213"/>
                  </a:moveTo>
                  <a:cubicBezTo>
                    <a:pt x="77" y="211"/>
                    <a:pt x="75" y="209"/>
                    <a:pt x="73" y="209"/>
                  </a:cubicBezTo>
                  <a:cubicBezTo>
                    <a:pt x="71" y="209"/>
                    <a:pt x="69" y="211"/>
                    <a:pt x="69" y="213"/>
                  </a:cubicBezTo>
                  <a:cubicBezTo>
                    <a:pt x="69" y="215"/>
                    <a:pt x="71" y="217"/>
                    <a:pt x="73" y="217"/>
                  </a:cubicBezTo>
                  <a:cubicBezTo>
                    <a:pt x="75" y="217"/>
                    <a:pt x="77" y="215"/>
                    <a:pt x="77" y="213"/>
                  </a:cubicBezTo>
                  <a:close/>
                  <a:moveTo>
                    <a:pt x="77" y="203"/>
                  </a:moveTo>
                  <a:cubicBezTo>
                    <a:pt x="77" y="200"/>
                    <a:pt x="75" y="199"/>
                    <a:pt x="73" y="199"/>
                  </a:cubicBezTo>
                  <a:cubicBezTo>
                    <a:pt x="71" y="199"/>
                    <a:pt x="69" y="200"/>
                    <a:pt x="69" y="203"/>
                  </a:cubicBezTo>
                  <a:cubicBezTo>
                    <a:pt x="69" y="205"/>
                    <a:pt x="71" y="207"/>
                    <a:pt x="73" y="207"/>
                  </a:cubicBezTo>
                  <a:cubicBezTo>
                    <a:pt x="75" y="207"/>
                    <a:pt x="77" y="205"/>
                    <a:pt x="77" y="203"/>
                  </a:cubicBezTo>
                  <a:close/>
                  <a:moveTo>
                    <a:pt x="86" y="222"/>
                  </a:moveTo>
                  <a:cubicBezTo>
                    <a:pt x="86" y="220"/>
                    <a:pt x="84" y="218"/>
                    <a:pt x="82" y="218"/>
                  </a:cubicBezTo>
                  <a:cubicBezTo>
                    <a:pt x="80" y="218"/>
                    <a:pt x="78" y="220"/>
                    <a:pt x="78" y="222"/>
                  </a:cubicBezTo>
                  <a:cubicBezTo>
                    <a:pt x="78" y="224"/>
                    <a:pt x="80" y="226"/>
                    <a:pt x="82" y="226"/>
                  </a:cubicBezTo>
                  <a:cubicBezTo>
                    <a:pt x="84" y="226"/>
                    <a:pt x="86" y="224"/>
                    <a:pt x="86" y="222"/>
                  </a:cubicBezTo>
                  <a:close/>
                  <a:moveTo>
                    <a:pt x="86" y="213"/>
                  </a:moveTo>
                  <a:cubicBezTo>
                    <a:pt x="86" y="211"/>
                    <a:pt x="84" y="209"/>
                    <a:pt x="82" y="209"/>
                  </a:cubicBezTo>
                  <a:cubicBezTo>
                    <a:pt x="80" y="209"/>
                    <a:pt x="78" y="211"/>
                    <a:pt x="78" y="213"/>
                  </a:cubicBezTo>
                  <a:cubicBezTo>
                    <a:pt x="78" y="215"/>
                    <a:pt x="80" y="217"/>
                    <a:pt x="82" y="217"/>
                  </a:cubicBezTo>
                  <a:cubicBezTo>
                    <a:pt x="84" y="217"/>
                    <a:pt x="86" y="215"/>
                    <a:pt x="86" y="213"/>
                  </a:cubicBezTo>
                  <a:close/>
                  <a:moveTo>
                    <a:pt x="86" y="203"/>
                  </a:moveTo>
                  <a:cubicBezTo>
                    <a:pt x="86" y="200"/>
                    <a:pt x="84" y="199"/>
                    <a:pt x="82" y="199"/>
                  </a:cubicBezTo>
                  <a:cubicBezTo>
                    <a:pt x="80" y="199"/>
                    <a:pt x="78" y="200"/>
                    <a:pt x="78" y="203"/>
                  </a:cubicBezTo>
                  <a:cubicBezTo>
                    <a:pt x="78" y="205"/>
                    <a:pt x="80" y="207"/>
                    <a:pt x="82" y="207"/>
                  </a:cubicBezTo>
                  <a:cubicBezTo>
                    <a:pt x="84" y="207"/>
                    <a:pt x="86" y="205"/>
                    <a:pt x="86" y="203"/>
                  </a:cubicBezTo>
                  <a:close/>
                  <a:moveTo>
                    <a:pt x="96" y="222"/>
                  </a:moveTo>
                  <a:cubicBezTo>
                    <a:pt x="96" y="220"/>
                    <a:pt x="94" y="218"/>
                    <a:pt x="92" y="218"/>
                  </a:cubicBezTo>
                  <a:cubicBezTo>
                    <a:pt x="89" y="218"/>
                    <a:pt x="88" y="220"/>
                    <a:pt x="88" y="222"/>
                  </a:cubicBezTo>
                  <a:cubicBezTo>
                    <a:pt x="88" y="224"/>
                    <a:pt x="89" y="226"/>
                    <a:pt x="92" y="226"/>
                  </a:cubicBezTo>
                  <a:cubicBezTo>
                    <a:pt x="94" y="226"/>
                    <a:pt x="96" y="224"/>
                    <a:pt x="96" y="222"/>
                  </a:cubicBezTo>
                  <a:close/>
                  <a:moveTo>
                    <a:pt x="96" y="213"/>
                  </a:moveTo>
                  <a:cubicBezTo>
                    <a:pt x="96" y="211"/>
                    <a:pt x="94" y="209"/>
                    <a:pt x="92" y="209"/>
                  </a:cubicBezTo>
                  <a:cubicBezTo>
                    <a:pt x="89" y="209"/>
                    <a:pt x="88" y="211"/>
                    <a:pt x="88" y="213"/>
                  </a:cubicBezTo>
                  <a:cubicBezTo>
                    <a:pt x="88" y="215"/>
                    <a:pt x="89" y="217"/>
                    <a:pt x="92" y="217"/>
                  </a:cubicBezTo>
                  <a:cubicBezTo>
                    <a:pt x="94" y="217"/>
                    <a:pt x="96" y="215"/>
                    <a:pt x="96" y="213"/>
                  </a:cubicBezTo>
                  <a:close/>
                  <a:moveTo>
                    <a:pt x="96" y="203"/>
                  </a:moveTo>
                  <a:cubicBezTo>
                    <a:pt x="96" y="200"/>
                    <a:pt x="94" y="199"/>
                    <a:pt x="92" y="199"/>
                  </a:cubicBezTo>
                  <a:cubicBezTo>
                    <a:pt x="89" y="199"/>
                    <a:pt x="88" y="200"/>
                    <a:pt x="88" y="203"/>
                  </a:cubicBezTo>
                  <a:cubicBezTo>
                    <a:pt x="88" y="205"/>
                    <a:pt x="89" y="207"/>
                    <a:pt x="92" y="207"/>
                  </a:cubicBezTo>
                  <a:cubicBezTo>
                    <a:pt x="94" y="207"/>
                    <a:pt x="96" y="205"/>
                    <a:pt x="96" y="203"/>
                  </a:cubicBezTo>
                  <a:close/>
                  <a:moveTo>
                    <a:pt x="105" y="222"/>
                  </a:moveTo>
                  <a:cubicBezTo>
                    <a:pt x="105" y="220"/>
                    <a:pt x="103" y="218"/>
                    <a:pt x="101" y="218"/>
                  </a:cubicBezTo>
                  <a:cubicBezTo>
                    <a:pt x="99" y="218"/>
                    <a:pt x="97" y="220"/>
                    <a:pt x="97" y="222"/>
                  </a:cubicBezTo>
                  <a:cubicBezTo>
                    <a:pt x="97" y="224"/>
                    <a:pt x="99" y="226"/>
                    <a:pt x="101" y="226"/>
                  </a:cubicBezTo>
                  <a:cubicBezTo>
                    <a:pt x="103" y="226"/>
                    <a:pt x="105" y="224"/>
                    <a:pt x="105" y="222"/>
                  </a:cubicBezTo>
                  <a:close/>
                  <a:moveTo>
                    <a:pt x="105" y="213"/>
                  </a:moveTo>
                  <a:cubicBezTo>
                    <a:pt x="105" y="211"/>
                    <a:pt x="103" y="209"/>
                    <a:pt x="101" y="209"/>
                  </a:cubicBezTo>
                  <a:cubicBezTo>
                    <a:pt x="99" y="209"/>
                    <a:pt x="97" y="211"/>
                    <a:pt x="97" y="213"/>
                  </a:cubicBezTo>
                  <a:cubicBezTo>
                    <a:pt x="97" y="215"/>
                    <a:pt x="99" y="217"/>
                    <a:pt x="101" y="217"/>
                  </a:cubicBezTo>
                  <a:cubicBezTo>
                    <a:pt x="103" y="217"/>
                    <a:pt x="105" y="215"/>
                    <a:pt x="105" y="213"/>
                  </a:cubicBezTo>
                  <a:close/>
                  <a:moveTo>
                    <a:pt x="105" y="203"/>
                  </a:moveTo>
                  <a:cubicBezTo>
                    <a:pt x="105" y="200"/>
                    <a:pt x="103" y="199"/>
                    <a:pt x="101" y="199"/>
                  </a:cubicBezTo>
                  <a:cubicBezTo>
                    <a:pt x="99" y="199"/>
                    <a:pt x="97" y="200"/>
                    <a:pt x="97" y="203"/>
                  </a:cubicBezTo>
                  <a:cubicBezTo>
                    <a:pt x="97" y="205"/>
                    <a:pt x="99" y="207"/>
                    <a:pt x="101" y="207"/>
                  </a:cubicBezTo>
                  <a:cubicBezTo>
                    <a:pt x="103" y="207"/>
                    <a:pt x="105" y="205"/>
                    <a:pt x="105" y="203"/>
                  </a:cubicBezTo>
                  <a:close/>
                  <a:moveTo>
                    <a:pt x="115" y="222"/>
                  </a:moveTo>
                  <a:cubicBezTo>
                    <a:pt x="115" y="220"/>
                    <a:pt x="113" y="218"/>
                    <a:pt x="111" y="218"/>
                  </a:cubicBezTo>
                  <a:cubicBezTo>
                    <a:pt x="108" y="218"/>
                    <a:pt x="107" y="220"/>
                    <a:pt x="107" y="222"/>
                  </a:cubicBezTo>
                  <a:cubicBezTo>
                    <a:pt x="107" y="224"/>
                    <a:pt x="108" y="226"/>
                    <a:pt x="111" y="226"/>
                  </a:cubicBezTo>
                  <a:cubicBezTo>
                    <a:pt x="113" y="226"/>
                    <a:pt x="115" y="224"/>
                    <a:pt x="115" y="222"/>
                  </a:cubicBezTo>
                  <a:close/>
                  <a:moveTo>
                    <a:pt x="115" y="213"/>
                  </a:moveTo>
                  <a:cubicBezTo>
                    <a:pt x="115" y="211"/>
                    <a:pt x="113" y="209"/>
                    <a:pt x="111" y="209"/>
                  </a:cubicBezTo>
                  <a:cubicBezTo>
                    <a:pt x="108" y="209"/>
                    <a:pt x="107" y="211"/>
                    <a:pt x="107" y="213"/>
                  </a:cubicBezTo>
                  <a:cubicBezTo>
                    <a:pt x="107" y="215"/>
                    <a:pt x="108" y="217"/>
                    <a:pt x="111" y="217"/>
                  </a:cubicBezTo>
                  <a:cubicBezTo>
                    <a:pt x="113" y="217"/>
                    <a:pt x="115" y="215"/>
                    <a:pt x="115" y="213"/>
                  </a:cubicBezTo>
                  <a:close/>
                  <a:moveTo>
                    <a:pt x="115" y="203"/>
                  </a:moveTo>
                  <a:cubicBezTo>
                    <a:pt x="115" y="200"/>
                    <a:pt x="113" y="199"/>
                    <a:pt x="111" y="199"/>
                  </a:cubicBezTo>
                  <a:cubicBezTo>
                    <a:pt x="108" y="199"/>
                    <a:pt x="107" y="200"/>
                    <a:pt x="107" y="203"/>
                  </a:cubicBezTo>
                  <a:cubicBezTo>
                    <a:pt x="107" y="205"/>
                    <a:pt x="108" y="207"/>
                    <a:pt x="111" y="207"/>
                  </a:cubicBezTo>
                  <a:cubicBezTo>
                    <a:pt x="113" y="207"/>
                    <a:pt x="115" y="205"/>
                    <a:pt x="115" y="203"/>
                  </a:cubicBezTo>
                  <a:close/>
                  <a:moveTo>
                    <a:pt x="124" y="222"/>
                  </a:moveTo>
                  <a:cubicBezTo>
                    <a:pt x="124" y="220"/>
                    <a:pt x="122" y="218"/>
                    <a:pt x="120" y="218"/>
                  </a:cubicBezTo>
                  <a:cubicBezTo>
                    <a:pt x="118" y="218"/>
                    <a:pt x="116" y="220"/>
                    <a:pt x="116" y="222"/>
                  </a:cubicBezTo>
                  <a:cubicBezTo>
                    <a:pt x="116" y="224"/>
                    <a:pt x="118" y="226"/>
                    <a:pt x="120" y="226"/>
                  </a:cubicBezTo>
                  <a:cubicBezTo>
                    <a:pt x="122" y="226"/>
                    <a:pt x="124" y="224"/>
                    <a:pt x="124" y="222"/>
                  </a:cubicBezTo>
                  <a:close/>
                  <a:moveTo>
                    <a:pt x="124" y="213"/>
                  </a:moveTo>
                  <a:cubicBezTo>
                    <a:pt x="124" y="211"/>
                    <a:pt x="122" y="209"/>
                    <a:pt x="120" y="209"/>
                  </a:cubicBezTo>
                  <a:cubicBezTo>
                    <a:pt x="118" y="209"/>
                    <a:pt x="116" y="211"/>
                    <a:pt x="116" y="213"/>
                  </a:cubicBezTo>
                  <a:cubicBezTo>
                    <a:pt x="116" y="215"/>
                    <a:pt x="118" y="217"/>
                    <a:pt x="120" y="217"/>
                  </a:cubicBezTo>
                  <a:cubicBezTo>
                    <a:pt x="122" y="217"/>
                    <a:pt x="124" y="215"/>
                    <a:pt x="124" y="213"/>
                  </a:cubicBezTo>
                  <a:close/>
                  <a:moveTo>
                    <a:pt x="124" y="203"/>
                  </a:moveTo>
                  <a:cubicBezTo>
                    <a:pt x="124" y="200"/>
                    <a:pt x="122" y="199"/>
                    <a:pt x="120" y="199"/>
                  </a:cubicBezTo>
                  <a:cubicBezTo>
                    <a:pt x="118" y="199"/>
                    <a:pt x="116" y="200"/>
                    <a:pt x="116" y="203"/>
                  </a:cubicBezTo>
                  <a:cubicBezTo>
                    <a:pt x="116" y="205"/>
                    <a:pt x="118" y="207"/>
                    <a:pt x="120" y="207"/>
                  </a:cubicBezTo>
                  <a:cubicBezTo>
                    <a:pt x="122" y="207"/>
                    <a:pt x="124" y="205"/>
                    <a:pt x="124" y="203"/>
                  </a:cubicBezTo>
                  <a:close/>
                  <a:moveTo>
                    <a:pt x="133" y="222"/>
                  </a:moveTo>
                  <a:cubicBezTo>
                    <a:pt x="133" y="220"/>
                    <a:pt x="132" y="218"/>
                    <a:pt x="129" y="218"/>
                  </a:cubicBezTo>
                  <a:cubicBezTo>
                    <a:pt x="127" y="218"/>
                    <a:pt x="125" y="220"/>
                    <a:pt x="125" y="222"/>
                  </a:cubicBezTo>
                  <a:cubicBezTo>
                    <a:pt x="125" y="224"/>
                    <a:pt x="127" y="226"/>
                    <a:pt x="129" y="226"/>
                  </a:cubicBezTo>
                  <a:cubicBezTo>
                    <a:pt x="132" y="226"/>
                    <a:pt x="133" y="224"/>
                    <a:pt x="133" y="222"/>
                  </a:cubicBezTo>
                  <a:close/>
                  <a:moveTo>
                    <a:pt x="133" y="213"/>
                  </a:moveTo>
                  <a:cubicBezTo>
                    <a:pt x="133" y="211"/>
                    <a:pt x="132" y="209"/>
                    <a:pt x="129" y="209"/>
                  </a:cubicBezTo>
                  <a:cubicBezTo>
                    <a:pt x="127" y="209"/>
                    <a:pt x="125" y="211"/>
                    <a:pt x="125" y="213"/>
                  </a:cubicBezTo>
                  <a:cubicBezTo>
                    <a:pt x="125" y="215"/>
                    <a:pt x="127" y="217"/>
                    <a:pt x="129" y="217"/>
                  </a:cubicBezTo>
                  <a:cubicBezTo>
                    <a:pt x="132" y="217"/>
                    <a:pt x="133" y="215"/>
                    <a:pt x="133" y="213"/>
                  </a:cubicBezTo>
                  <a:close/>
                  <a:moveTo>
                    <a:pt x="133" y="203"/>
                  </a:moveTo>
                  <a:cubicBezTo>
                    <a:pt x="133" y="200"/>
                    <a:pt x="132" y="199"/>
                    <a:pt x="129" y="199"/>
                  </a:cubicBezTo>
                  <a:cubicBezTo>
                    <a:pt x="127" y="199"/>
                    <a:pt x="125" y="200"/>
                    <a:pt x="125" y="203"/>
                  </a:cubicBezTo>
                  <a:cubicBezTo>
                    <a:pt x="125" y="205"/>
                    <a:pt x="127" y="207"/>
                    <a:pt x="129" y="207"/>
                  </a:cubicBezTo>
                  <a:cubicBezTo>
                    <a:pt x="132" y="207"/>
                    <a:pt x="133" y="205"/>
                    <a:pt x="133" y="203"/>
                  </a:cubicBezTo>
                  <a:close/>
                  <a:moveTo>
                    <a:pt x="143" y="222"/>
                  </a:moveTo>
                  <a:cubicBezTo>
                    <a:pt x="143" y="220"/>
                    <a:pt x="141" y="218"/>
                    <a:pt x="139" y="218"/>
                  </a:cubicBezTo>
                  <a:cubicBezTo>
                    <a:pt x="137" y="218"/>
                    <a:pt x="135" y="220"/>
                    <a:pt x="135" y="222"/>
                  </a:cubicBezTo>
                  <a:cubicBezTo>
                    <a:pt x="135" y="224"/>
                    <a:pt x="137" y="226"/>
                    <a:pt x="139" y="226"/>
                  </a:cubicBezTo>
                  <a:cubicBezTo>
                    <a:pt x="141" y="226"/>
                    <a:pt x="143" y="224"/>
                    <a:pt x="143" y="222"/>
                  </a:cubicBezTo>
                  <a:close/>
                  <a:moveTo>
                    <a:pt x="143" y="213"/>
                  </a:moveTo>
                  <a:cubicBezTo>
                    <a:pt x="143" y="211"/>
                    <a:pt x="141" y="209"/>
                    <a:pt x="139" y="209"/>
                  </a:cubicBezTo>
                  <a:cubicBezTo>
                    <a:pt x="137" y="209"/>
                    <a:pt x="135" y="211"/>
                    <a:pt x="135" y="213"/>
                  </a:cubicBezTo>
                  <a:cubicBezTo>
                    <a:pt x="135" y="215"/>
                    <a:pt x="137" y="217"/>
                    <a:pt x="139" y="217"/>
                  </a:cubicBezTo>
                  <a:cubicBezTo>
                    <a:pt x="141" y="217"/>
                    <a:pt x="143" y="215"/>
                    <a:pt x="143" y="213"/>
                  </a:cubicBezTo>
                  <a:close/>
                  <a:moveTo>
                    <a:pt x="143" y="203"/>
                  </a:moveTo>
                  <a:cubicBezTo>
                    <a:pt x="143" y="200"/>
                    <a:pt x="141" y="199"/>
                    <a:pt x="139" y="199"/>
                  </a:cubicBezTo>
                  <a:cubicBezTo>
                    <a:pt x="137" y="199"/>
                    <a:pt x="135" y="200"/>
                    <a:pt x="135" y="203"/>
                  </a:cubicBezTo>
                  <a:cubicBezTo>
                    <a:pt x="135" y="205"/>
                    <a:pt x="137" y="207"/>
                    <a:pt x="139" y="207"/>
                  </a:cubicBezTo>
                  <a:cubicBezTo>
                    <a:pt x="141" y="207"/>
                    <a:pt x="143" y="205"/>
                    <a:pt x="143" y="203"/>
                  </a:cubicBezTo>
                  <a:close/>
                  <a:moveTo>
                    <a:pt x="313" y="212"/>
                  </a:moveTo>
                  <a:cubicBezTo>
                    <a:pt x="313" y="205"/>
                    <a:pt x="307" y="199"/>
                    <a:pt x="300" y="199"/>
                  </a:cubicBezTo>
                  <a:cubicBezTo>
                    <a:pt x="300" y="199"/>
                    <a:pt x="300" y="199"/>
                    <a:pt x="146" y="199"/>
                  </a:cubicBezTo>
                  <a:cubicBezTo>
                    <a:pt x="146" y="199"/>
                    <a:pt x="146" y="199"/>
                    <a:pt x="146" y="226"/>
                  </a:cubicBezTo>
                  <a:cubicBezTo>
                    <a:pt x="146" y="226"/>
                    <a:pt x="146" y="226"/>
                    <a:pt x="300" y="226"/>
                  </a:cubicBezTo>
                  <a:cubicBezTo>
                    <a:pt x="307" y="226"/>
                    <a:pt x="313" y="220"/>
                    <a:pt x="313" y="212"/>
                  </a:cubicBezTo>
                  <a:close/>
                  <a:moveTo>
                    <a:pt x="299" y="204"/>
                  </a:moveTo>
                  <a:cubicBezTo>
                    <a:pt x="294" y="204"/>
                    <a:pt x="291" y="208"/>
                    <a:pt x="291" y="212"/>
                  </a:cubicBezTo>
                  <a:cubicBezTo>
                    <a:pt x="291" y="217"/>
                    <a:pt x="294" y="220"/>
                    <a:pt x="299" y="220"/>
                  </a:cubicBezTo>
                  <a:cubicBezTo>
                    <a:pt x="303" y="220"/>
                    <a:pt x="307" y="217"/>
                    <a:pt x="307" y="212"/>
                  </a:cubicBezTo>
                  <a:cubicBezTo>
                    <a:pt x="307" y="208"/>
                    <a:pt x="303" y="204"/>
                    <a:pt x="299" y="20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126" name="Title 1"/>
          <p:cNvSpPr txBox="1">
            <a:spLocks/>
          </p:cNvSpPr>
          <p:nvPr/>
        </p:nvSpPr>
        <p:spPr>
          <a:xfrm>
            <a:off x="274638" y="263054"/>
            <a:ext cx="9144000" cy="766364"/>
          </a:xfrm>
          <a:prstGeom prst="rect">
            <a:avLst/>
          </a:prstGeom>
        </p:spPr>
        <p:txBody>
          <a:bodyPr lIns="91440" rIns="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gradFill>
                  <a:gsLst>
                    <a:gs pos="1250">
                      <a:srgbClr val="00188F"/>
                    </a:gs>
                    <a:gs pos="100000">
                      <a:srgbClr val="00188F"/>
                    </a:gs>
                  </a:gsLst>
                  <a:lin ang="5400000" scaled="0"/>
                </a:gradFill>
              </a:rPr>
              <a:t>Store, backup, recover your data</a:t>
            </a:r>
            <a:endParaRPr lang="en-US" dirty="0">
              <a:gradFill>
                <a:gsLst>
                  <a:gs pos="1250">
                    <a:srgbClr val="00188F"/>
                  </a:gs>
                  <a:gs pos="100000">
                    <a:srgbClr val="00188F"/>
                  </a:gs>
                </a:gsLst>
                <a:lin ang="5400000" scaled="0"/>
              </a:gradFill>
            </a:endParaRPr>
          </a:p>
        </p:txBody>
      </p:sp>
      <p:grpSp>
        <p:nvGrpSpPr>
          <p:cNvPr id="127" name="Group 126"/>
          <p:cNvGrpSpPr/>
          <p:nvPr/>
        </p:nvGrpSpPr>
        <p:grpSpPr>
          <a:xfrm>
            <a:off x="5618747" y="3590900"/>
            <a:ext cx="1207629" cy="1207626"/>
            <a:chOff x="1755277" y="-1055867"/>
            <a:chExt cx="1207629" cy="1207626"/>
          </a:xfrm>
        </p:grpSpPr>
        <p:grpSp>
          <p:nvGrpSpPr>
            <p:cNvPr id="128" name="Group 127"/>
            <p:cNvGrpSpPr/>
            <p:nvPr/>
          </p:nvGrpSpPr>
          <p:grpSpPr>
            <a:xfrm>
              <a:off x="2028133" y="-766257"/>
              <a:ext cx="712207" cy="623645"/>
              <a:chOff x="6212945" y="1985876"/>
              <a:chExt cx="1519238" cy="1330326"/>
            </a:xfrm>
            <a:solidFill>
              <a:schemeClr val="accent2"/>
            </a:solidFill>
          </p:grpSpPr>
          <p:sp>
            <p:nvSpPr>
              <p:cNvPr id="130" name="Freeform 5"/>
              <p:cNvSpPr>
                <a:spLocks/>
              </p:cNvSpPr>
              <p:nvPr/>
            </p:nvSpPr>
            <p:spPr bwMode="auto">
              <a:xfrm>
                <a:off x="6749520" y="1985876"/>
                <a:ext cx="665163" cy="593725"/>
              </a:xfrm>
              <a:custGeom>
                <a:avLst/>
                <a:gdLst>
                  <a:gd name="T0" fmla="*/ 80 w 176"/>
                  <a:gd name="T1" fmla="*/ 145 h 157"/>
                  <a:gd name="T2" fmla="*/ 80 w 176"/>
                  <a:gd name="T3" fmla="*/ 144 h 157"/>
                  <a:gd name="T4" fmla="*/ 51 w 176"/>
                  <a:gd name="T5" fmla="*/ 136 h 157"/>
                  <a:gd name="T6" fmla="*/ 56 w 176"/>
                  <a:gd name="T7" fmla="*/ 119 h 157"/>
                  <a:gd name="T8" fmla="*/ 84 w 176"/>
                  <a:gd name="T9" fmla="*/ 127 h 157"/>
                  <a:gd name="T10" fmla="*/ 103 w 176"/>
                  <a:gd name="T11" fmla="*/ 113 h 157"/>
                  <a:gd name="T12" fmla="*/ 83 w 176"/>
                  <a:gd name="T13" fmla="*/ 95 h 157"/>
                  <a:gd name="T14" fmla="*/ 52 w 176"/>
                  <a:gd name="T15" fmla="*/ 63 h 157"/>
                  <a:gd name="T16" fmla="*/ 81 w 176"/>
                  <a:gd name="T17" fmla="*/ 32 h 157"/>
                  <a:gd name="T18" fmla="*/ 81 w 176"/>
                  <a:gd name="T19" fmla="*/ 14 h 157"/>
                  <a:gd name="T20" fmla="*/ 96 w 176"/>
                  <a:gd name="T21" fmla="*/ 14 h 157"/>
                  <a:gd name="T22" fmla="*/ 96 w 176"/>
                  <a:gd name="T23" fmla="*/ 31 h 157"/>
                  <a:gd name="T24" fmla="*/ 121 w 176"/>
                  <a:gd name="T25" fmla="*/ 37 h 157"/>
                  <a:gd name="T26" fmla="*/ 116 w 176"/>
                  <a:gd name="T27" fmla="*/ 54 h 157"/>
                  <a:gd name="T28" fmla="*/ 92 w 176"/>
                  <a:gd name="T29" fmla="*/ 48 h 157"/>
                  <a:gd name="T30" fmla="*/ 74 w 176"/>
                  <a:gd name="T31" fmla="*/ 60 h 157"/>
                  <a:gd name="T32" fmla="*/ 96 w 176"/>
                  <a:gd name="T33" fmla="*/ 78 h 157"/>
                  <a:gd name="T34" fmla="*/ 125 w 176"/>
                  <a:gd name="T35" fmla="*/ 111 h 157"/>
                  <a:gd name="T36" fmla="*/ 95 w 176"/>
                  <a:gd name="T37" fmla="*/ 143 h 157"/>
                  <a:gd name="T38" fmla="*/ 95 w 176"/>
                  <a:gd name="T39" fmla="*/ 145 h 157"/>
                  <a:gd name="T40" fmla="*/ 113 w 176"/>
                  <a:gd name="T41" fmla="*/ 145 h 157"/>
                  <a:gd name="T42" fmla="*/ 143 w 176"/>
                  <a:gd name="T43" fmla="*/ 157 h 157"/>
                  <a:gd name="T44" fmla="*/ 176 w 176"/>
                  <a:gd name="T45" fmla="*/ 88 h 157"/>
                  <a:gd name="T46" fmla="*/ 88 w 176"/>
                  <a:gd name="T47" fmla="*/ 0 h 157"/>
                  <a:gd name="T48" fmla="*/ 0 w 176"/>
                  <a:gd name="T49" fmla="*/ 88 h 157"/>
                  <a:gd name="T50" fmla="*/ 21 w 176"/>
                  <a:gd name="T51" fmla="*/ 145 h 157"/>
                  <a:gd name="T52" fmla="*/ 80 w 176"/>
                  <a:gd name="T53" fmla="*/ 14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57">
                    <a:moveTo>
                      <a:pt x="80" y="145"/>
                    </a:moveTo>
                    <a:cubicBezTo>
                      <a:pt x="80" y="144"/>
                      <a:pt x="80" y="144"/>
                      <a:pt x="80" y="144"/>
                    </a:cubicBezTo>
                    <a:cubicBezTo>
                      <a:pt x="69" y="144"/>
                      <a:pt x="58" y="141"/>
                      <a:pt x="51" y="136"/>
                    </a:cubicBezTo>
                    <a:cubicBezTo>
                      <a:pt x="56" y="119"/>
                      <a:pt x="56" y="119"/>
                      <a:pt x="56" y="119"/>
                    </a:cubicBezTo>
                    <a:cubicBezTo>
                      <a:pt x="63" y="124"/>
                      <a:pt x="73" y="127"/>
                      <a:pt x="84" y="127"/>
                    </a:cubicBezTo>
                    <a:cubicBezTo>
                      <a:pt x="95" y="127"/>
                      <a:pt x="103" y="122"/>
                      <a:pt x="103" y="113"/>
                    </a:cubicBezTo>
                    <a:cubicBezTo>
                      <a:pt x="103" y="105"/>
                      <a:pt x="97" y="100"/>
                      <a:pt x="83" y="95"/>
                    </a:cubicBezTo>
                    <a:cubicBezTo>
                      <a:pt x="64" y="88"/>
                      <a:pt x="52" y="79"/>
                      <a:pt x="52" y="63"/>
                    </a:cubicBezTo>
                    <a:cubicBezTo>
                      <a:pt x="52" y="47"/>
                      <a:pt x="63" y="35"/>
                      <a:pt x="81" y="32"/>
                    </a:cubicBezTo>
                    <a:cubicBezTo>
                      <a:pt x="81" y="14"/>
                      <a:pt x="81" y="14"/>
                      <a:pt x="81" y="14"/>
                    </a:cubicBezTo>
                    <a:cubicBezTo>
                      <a:pt x="96" y="14"/>
                      <a:pt x="96" y="14"/>
                      <a:pt x="96" y="14"/>
                    </a:cubicBezTo>
                    <a:cubicBezTo>
                      <a:pt x="96" y="31"/>
                      <a:pt x="96" y="31"/>
                      <a:pt x="96" y="31"/>
                    </a:cubicBezTo>
                    <a:cubicBezTo>
                      <a:pt x="107" y="31"/>
                      <a:pt x="115" y="34"/>
                      <a:pt x="121" y="37"/>
                    </a:cubicBezTo>
                    <a:cubicBezTo>
                      <a:pt x="116" y="54"/>
                      <a:pt x="116" y="54"/>
                      <a:pt x="116" y="54"/>
                    </a:cubicBezTo>
                    <a:cubicBezTo>
                      <a:pt x="112" y="52"/>
                      <a:pt x="104" y="48"/>
                      <a:pt x="92" y="48"/>
                    </a:cubicBezTo>
                    <a:cubicBezTo>
                      <a:pt x="79" y="48"/>
                      <a:pt x="74" y="54"/>
                      <a:pt x="74" y="60"/>
                    </a:cubicBezTo>
                    <a:cubicBezTo>
                      <a:pt x="74" y="68"/>
                      <a:pt x="81" y="72"/>
                      <a:pt x="96" y="78"/>
                    </a:cubicBezTo>
                    <a:cubicBezTo>
                      <a:pt x="117" y="85"/>
                      <a:pt x="125" y="95"/>
                      <a:pt x="125" y="111"/>
                    </a:cubicBezTo>
                    <a:cubicBezTo>
                      <a:pt x="125" y="127"/>
                      <a:pt x="115" y="140"/>
                      <a:pt x="95" y="143"/>
                    </a:cubicBezTo>
                    <a:cubicBezTo>
                      <a:pt x="95" y="145"/>
                      <a:pt x="95" y="145"/>
                      <a:pt x="95" y="145"/>
                    </a:cubicBezTo>
                    <a:cubicBezTo>
                      <a:pt x="113" y="145"/>
                      <a:pt x="113" y="145"/>
                      <a:pt x="113" y="145"/>
                    </a:cubicBezTo>
                    <a:cubicBezTo>
                      <a:pt x="125" y="145"/>
                      <a:pt x="135" y="150"/>
                      <a:pt x="143" y="157"/>
                    </a:cubicBezTo>
                    <a:cubicBezTo>
                      <a:pt x="163" y="141"/>
                      <a:pt x="176" y="116"/>
                      <a:pt x="176" y="88"/>
                    </a:cubicBezTo>
                    <a:cubicBezTo>
                      <a:pt x="176" y="39"/>
                      <a:pt x="137" y="0"/>
                      <a:pt x="88" y="0"/>
                    </a:cubicBezTo>
                    <a:cubicBezTo>
                      <a:pt x="40" y="0"/>
                      <a:pt x="0" y="39"/>
                      <a:pt x="0" y="88"/>
                    </a:cubicBezTo>
                    <a:cubicBezTo>
                      <a:pt x="0" y="110"/>
                      <a:pt x="8" y="129"/>
                      <a:pt x="21" y="145"/>
                    </a:cubicBezTo>
                    <a:cubicBezTo>
                      <a:pt x="80" y="145"/>
                      <a:pt x="80" y="145"/>
                      <a:pt x="80"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p:cNvSpPr>
                <a:spLocks/>
              </p:cNvSpPr>
              <p:nvPr/>
            </p:nvSpPr>
            <p:spPr bwMode="auto">
              <a:xfrm>
                <a:off x="6212945" y="2514514"/>
                <a:ext cx="1519238" cy="801688"/>
              </a:xfrm>
              <a:custGeom>
                <a:avLst/>
                <a:gdLst>
                  <a:gd name="T0" fmla="*/ 367 w 402"/>
                  <a:gd name="T1" fmla="*/ 8 h 212"/>
                  <a:gd name="T2" fmla="*/ 299 w 402"/>
                  <a:gd name="T3" fmla="*/ 76 h 212"/>
                  <a:gd name="T4" fmla="*/ 193 w 402"/>
                  <a:gd name="T5" fmla="*/ 76 h 212"/>
                  <a:gd name="T6" fmla="*/ 189 w 402"/>
                  <a:gd name="T7" fmla="*/ 72 h 212"/>
                  <a:gd name="T8" fmla="*/ 189 w 402"/>
                  <a:gd name="T9" fmla="*/ 68 h 212"/>
                  <a:gd name="T10" fmla="*/ 193 w 402"/>
                  <a:gd name="T11" fmla="*/ 65 h 212"/>
                  <a:gd name="T12" fmla="*/ 255 w 402"/>
                  <a:gd name="T13" fmla="*/ 65 h 212"/>
                  <a:gd name="T14" fmla="*/ 275 w 402"/>
                  <a:gd name="T15" fmla="*/ 45 h 212"/>
                  <a:gd name="T16" fmla="*/ 255 w 402"/>
                  <a:gd name="T17" fmla="*/ 26 h 212"/>
                  <a:gd name="T18" fmla="*/ 103 w 402"/>
                  <a:gd name="T19" fmla="*/ 26 h 212"/>
                  <a:gd name="T20" fmla="*/ 90 w 402"/>
                  <a:gd name="T21" fmla="*/ 32 h 212"/>
                  <a:gd name="T22" fmla="*/ 6 w 402"/>
                  <a:gd name="T23" fmla="*/ 116 h 212"/>
                  <a:gd name="T24" fmla="*/ 0 w 402"/>
                  <a:gd name="T25" fmla="*/ 130 h 212"/>
                  <a:gd name="T26" fmla="*/ 0 w 402"/>
                  <a:gd name="T27" fmla="*/ 194 h 212"/>
                  <a:gd name="T28" fmla="*/ 6 w 402"/>
                  <a:gd name="T29" fmla="*/ 207 h 212"/>
                  <a:gd name="T30" fmla="*/ 19 w 402"/>
                  <a:gd name="T31" fmla="*/ 212 h 212"/>
                  <a:gd name="T32" fmla="*/ 33 w 402"/>
                  <a:gd name="T33" fmla="*/ 207 h 212"/>
                  <a:gd name="T34" fmla="*/ 111 w 402"/>
                  <a:gd name="T35" fmla="*/ 128 h 212"/>
                  <a:gd name="T36" fmla="*/ 293 w 402"/>
                  <a:gd name="T37" fmla="*/ 128 h 212"/>
                  <a:gd name="T38" fmla="*/ 307 w 402"/>
                  <a:gd name="T39" fmla="*/ 123 h 212"/>
                  <a:gd name="T40" fmla="*/ 394 w 402"/>
                  <a:gd name="T41" fmla="*/ 35 h 212"/>
                  <a:gd name="T42" fmla="*/ 394 w 402"/>
                  <a:gd name="T43" fmla="*/ 8 h 212"/>
                  <a:gd name="T44" fmla="*/ 367 w 402"/>
                  <a:gd name="T45" fmla="*/ 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212">
                    <a:moveTo>
                      <a:pt x="367" y="8"/>
                    </a:moveTo>
                    <a:cubicBezTo>
                      <a:pt x="299" y="76"/>
                      <a:pt x="299" y="76"/>
                      <a:pt x="299" y="76"/>
                    </a:cubicBezTo>
                    <a:cubicBezTo>
                      <a:pt x="193" y="76"/>
                      <a:pt x="193" y="76"/>
                      <a:pt x="193" y="76"/>
                    </a:cubicBezTo>
                    <a:cubicBezTo>
                      <a:pt x="191" y="76"/>
                      <a:pt x="189" y="74"/>
                      <a:pt x="189" y="72"/>
                    </a:cubicBezTo>
                    <a:cubicBezTo>
                      <a:pt x="189" y="68"/>
                      <a:pt x="189" y="68"/>
                      <a:pt x="189" y="68"/>
                    </a:cubicBezTo>
                    <a:cubicBezTo>
                      <a:pt x="189" y="66"/>
                      <a:pt x="191" y="65"/>
                      <a:pt x="193" y="65"/>
                    </a:cubicBezTo>
                    <a:cubicBezTo>
                      <a:pt x="255" y="65"/>
                      <a:pt x="255" y="65"/>
                      <a:pt x="255" y="65"/>
                    </a:cubicBezTo>
                    <a:cubicBezTo>
                      <a:pt x="266" y="65"/>
                      <a:pt x="275" y="56"/>
                      <a:pt x="275" y="45"/>
                    </a:cubicBezTo>
                    <a:cubicBezTo>
                      <a:pt x="275" y="35"/>
                      <a:pt x="266" y="26"/>
                      <a:pt x="255" y="26"/>
                    </a:cubicBezTo>
                    <a:cubicBezTo>
                      <a:pt x="103" y="26"/>
                      <a:pt x="103" y="26"/>
                      <a:pt x="103" y="26"/>
                    </a:cubicBezTo>
                    <a:cubicBezTo>
                      <a:pt x="98" y="26"/>
                      <a:pt x="93" y="28"/>
                      <a:pt x="90" y="32"/>
                    </a:cubicBezTo>
                    <a:cubicBezTo>
                      <a:pt x="6" y="116"/>
                      <a:pt x="6" y="116"/>
                      <a:pt x="6" y="116"/>
                    </a:cubicBezTo>
                    <a:cubicBezTo>
                      <a:pt x="2" y="119"/>
                      <a:pt x="0" y="124"/>
                      <a:pt x="0" y="130"/>
                    </a:cubicBezTo>
                    <a:cubicBezTo>
                      <a:pt x="0" y="133"/>
                      <a:pt x="0" y="191"/>
                      <a:pt x="0" y="194"/>
                    </a:cubicBezTo>
                    <a:cubicBezTo>
                      <a:pt x="0" y="198"/>
                      <a:pt x="2" y="203"/>
                      <a:pt x="6" y="207"/>
                    </a:cubicBezTo>
                    <a:cubicBezTo>
                      <a:pt x="9" y="210"/>
                      <a:pt x="14" y="212"/>
                      <a:pt x="19" y="212"/>
                    </a:cubicBezTo>
                    <a:cubicBezTo>
                      <a:pt x="24" y="212"/>
                      <a:pt x="29" y="210"/>
                      <a:pt x="33" y="207"/>
                    </a:cubicBezTo>
                    <a:cubicBezTo>
                      <a:pt x="111" y="128"/>
                      <a:pt x="111" y="128"/>
                      <a:pt x="111" y="128"/>
                    </a:cubicBezTo>
                    <a:cubicBezTo>
                      <a:pt x="293" y="128"/>
                      <a:pt x="293" y="128"/>
                      <a:pt x="293" y="128"/>
                    </a:cubicBezTo>
                    <a:cubicBezTo>
                      <a:pt x="298" y="128"/>
                      <a:pt x="303" y="126"/>
                      <a:pt x="307" y="123"/>
                    </a:cubicBezTo>
                    <a:cubicBezTo>
                      <a:pt x="394" y="35"/>
                      <a:pt x="394" y="35"/>
                      <a:pt x="394" y="35"/>
                    </a:cubicBezTo>
                    <a:cubicBezTo>
                      <a:pt x="402" y="28"/>
                      <a:pt x="402" y="15"/>
                      <a:pt x="394" y="8"/>
                    </a:cubicBezTo>
                    <a:cubicBezTo>
                      <a:pt x="387" y="0"/>
                      <a:pt x="375" y="0"/>
                      <a:pt x="36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9" name="Freeform 98"/>
            <p:cNvSpPr>
              <a:spLocks noEditPoints="1"/>
            </p:cNvSpPr>
            <p:nvPr/>
          </p:nvSpPr>
          <p:spPr bwMode="auto">
            <a:xfrm>
              <a:off x="1755277" y="-1055867"/>
              <a:ext cx="1207629" cy="1207626"/>
            </a:xfrm>
            <a:custGeom>
              <a:avLst/>
              <a:gdLst>
                <a:gd name="T0" fmla="*/ 0 w 353"/>
                <a:gd name="T1" fmla="*/ 177 h 353"/>
                <a:gd name="T2" fmla="*/ 177 w 353"/>
                <a:gd name="T3" fmla="*/ 0 h 353"/>
                <a:gd name="T4" fmla="*/ 177 w 353"/>
                <a:gd name="T5" fmla="*/ 0 h 353"/>
                <a:gd name="T6" fmla="*/ 353 w 353"/>
                <a:gd name="T7" fmla="*/ 177 h 353"/>
                <a:gd name="T8" fmla="*/ 353 w 353"/>
                <a:gd name="T9" fmla="*/ 177 h 353"/>
                <a:gd name="T10" fmla="*/ 177 w 353"/>
                <a:gd name="T11" fmla="*/ 353 h 353"/>
                <a:gd name="T12" fmla="*/ 177 w 353"/>
                <a:gd name="T13" fmla="*/ 353 h 353"/>
                <a:gd name="T14" fmla="*/ 0 w 353"/>
                <a:gd name="T15" fmla="*/ 177 h 353"/>
                <a:gd name="T16" fmla="*/ 71 w 353"/>
                <a:gd name="T17" fmla="*/ 71 h 353"/>
                <a:gd name="T18" fmla="*/ 27 w 353"/>
                <a:gd name="T19" fmla="*/ 177 h 353"/>
                <a:gd name="T20" fmla="*/ 27 w 353"/>
                <a:gd name="T21" fmla="*/ 177 h 353"/>
                <a:gd name="T22" fmla="*/ 71 w 353"/>
                <a:gd name="T23" fmla="*/ 283 h 353"/>
                <a:gd name="T24" fmla="*/ 71 w 353"/>
                <a:gd name="T25" fmla="*/ 283 h 353"/>
                <a:gd name="T26" fmla="*/ 177 w 353"/>
                <a:gd name="T27" fmla="*/ 326 h 353"/>
                <a:gd name="T28" fmla="*/ 177 w 353"/>
                <a:gd name="T29" fmla="*/ 326 h 353"/>
                <a:gd name="T30" fmla="*/ 283 w 353"/>
                <a:gd name="T31" fmla="*/ 283 h 353"/>
                <a:gd name="T32" fmla="*/ 283 w 353"/>
                <a:gd name="T33" fmla="*/ 283 h 353"/>
                <a:gd name="T34" fmla="*/ 327 w 353"/>
                <a:gd name="T35" fmla="*/ 177 h 353"/>
                <a:gd name="T36" fmla="*/ 327 w 353"/>
                <a:gd name="T37" fmla="*/ 177 h 353"/>
                <a:gd name="T38" fmla="*/ 283 w 353"/>
                <a:gd name="T39" fmla="*/ 71 h 353"/>
                <a:gd name="T40" fmla="*/ 283 w 353"/>
                <a:gd name="T41" fmla="*/ 71 h 353"/>
                <a:gd name="T42" fmla="*/ 177 w 353"/>
                <a:gd name="T43" fmla="*/ 27 h 353"/>
                <a:gd name="T44" fmla="*/ 177 w 353"/>
                <a:gd name="T45" fmla="*/ 27 h 353"/>
                <a:gd name="T46" fmla="*/ 71 w 353"/>
                <a:gd name="T47" fmla="*/ 7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3" h="353">
                  <a:moveTo>
                    <a:pt x="0" y="177"/>
                  </a:moveTo>
                  <a:cubicBezTo>
                    <a:pt x="0" y="79"/>
                    <a:pt x="79" y="0"/>
                    <a:pt x="177" y="0"/>
                  </a:cubicBezTo>
                  <a:cubicBezTo>
                    <a:pt x="177" y="0"/>
                    <a:pt x="177" y="0"/>
                    <a:pt x="177" y="0"/>
                  </a:cubicBezTo>
                  <a:cubicBezTo>
                    <a:pt x="274" y="0"/>
                    <a:pt x="353" y="79"/>
                    <a:pt x="353" y="177"/>
                  </a:cubicBezTo>
                  <a:cubicBezTo>
                    <a:pt x="353" y="177"/>
                    <a:pt x="353" y="177"/>
                    <a:pt x="353" y="177"/>
                  </a:cubicBezTo>
                  <a:cubicBezTo>
                    <a:pt x="353" y="274"/>
                    <a:pt x="274" y="353"/>
                    <a:pt x="177" y="353"/>
                  </a:cubicBezTo>
                  <a:cubicBezTo>
                    <a:pt x="177" y="353"/>
                    <a:pt x="177" y="353"/>
                    <a:pt x="177" y="353"/>
                  </a:cubicBezTo>
                  <a:cubicBezTo>
                    <a:pt x="79" y="353"/>
                    <a:pt x="0" y="274"/>
                    <a:pt x="0" y="177"/>
                  </a:cubicBezTo>
                  <a:close/>
                  <a:moveTo>
                    <a:pt x="71" y="71"/>
                  </a:moveTo>
                  <a:cubicBezTo>
                    <a:pt x="44" y="98"/>
                    <a:pt x="27" y="135"/>
                    <a:pt x="27" y="177"/>
                  </a:cubicBezTo>
                  <a:cubicBezTo>
                    <a:pt x="27" y="177"/>
                    <a:pt x="27" y="177"/>
                    <a:pt x="27" y="177"/>
                  </a:cubicBezTo>
                  <a:cubicBezTo>
                    <a:pt x="27" y="218"/>
                    <a:pt x="44" y="255"/>
                    <a:pt x="71" y="283"/>
                  </a:cubicBezTo>
                  <a:cubicBezTo>
                    <a:pt x="71" y="283"/>
                    <a:pt x="71" y="283"/>
                    <a:pt x="71" y="283"/>
                  </a:cubicBezTo>
                  <a:cubicBezTo>
                    <a:pt x="98" y="310"/>
                    <a:pt x="135" y="326"/>
                    <a:pt x="177" y="326"/>
                  </a:cubicBezTo>
                  <a:cubicBezTo>
                    <a:pt x="177" y="326"/>
                    <a:pt x="177" y="326"/>
                    <a:pt x="177" y="326"/>
                  </a:cubicBezTo>
                  <a:cubicBezTo>
                    <a:pt x="218" y="326"/>
                    <a:pt x="256" y="310"/>
                    <a:pt x="283" y="283"/>
                  </a:cubicBezTo>
                  <a:cubicBezTo>
                    <a:pt x="283" y="283"/>
                    <a:pt x="283" y="283"/>
                    <a:pt x="283" y="283"/>
                  </a:cubicBezTo>
                  <a:cubicBezTo>
                    <a:pt x="310" y="255"/>
                    <a:pt x="327" y="218"/>
                    <a:pt x="327" y="177"/>
                  </a:cubicBezTo>
                  <a:cubicBezTo>
                    <a:pt x="327" y="177"/>
                    <a:pt x="327" y="177"/>
                    <a:pt x="327" y="177"/>
                  </a:cubicBezTo>
                  <a:cubicBezTo>
                    <a:pt x="327" y="135"/>
                    <a:pt x="310" y="98"/>
                    <a:pt x="283" y="71"/>
                  </a:cubicBezTo>
                  <a:cubicBezTo>
                    <a:pt x="283" y="71"/>
                    <a:pt x="283" y="71"/>
                    <a:pt x="283" y="71"/>
                  </a:cubicBezTo>
                  <a:cubicBezTo>
                    <a:pt x="256" y="44"/>
                    <a:pt x="218" y="27"/>
                    <a:pt x="177" y="27"/>
                  </a:cubicBezTo>
                  <a:cubicBezTo>
                    <a:pt x="177" y="27"/>
                    <a:pt x="177" y="27"/>
                    <a:pt x="177" y="27"/>
                  </a:cubicBezTo>
                  <a:cubicBezTo>
                    <a:pt x="135" y="27"/>
                    <a:pt x="98" y="44"/>
                    <a:pt x="71" y="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solidFill>
                  <a:srgbClr val="000000"/>
                </a:solidFill>
                <a:effectLst/>
                <a:uLnTx/>
                <a:uFillTx/>
              </a:endParaRPr>
            </a:p>
          </p:txBody>
        </p:sp>
      </p:grpSp>
    </p:spTree>
    <p:extLst>
      <p:ext uri="{BB962C8B-B14F-4D97-AF65-F5344CB8AC3E}">
        <p14:creationId xmlns:p14="http://schemas.microsoft.com/office/powerpoint/2010/main" val="19442211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25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1000"/>
                                        <p:tgtEl>
                                          <p:spTgt spid="101"/>
                                        </p:tgtEl>
                                      </p:cBhvr>
                                    </p:animEffect>
                                  </p:childTnLst>
                                </p:cTn>
                              </p:par>
                              <p:par>
                                <p:cTn id="8" presetID="10" presetClass="entr" presetSubtype="0" fill="hold" nodeType="withEffect">
                                  <p:stCondLst>
                                    <p:cond delay="225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par>
                          <p:cTn id="11" fill="hold">
                            <p:stCondLst>
                              <p:cond delay="2750"/>
                            </p:stCondLst>
                            <p:childTnLst>
                              <p:par>
                                <p:cTn id="12" presetID="10" presetClass="entr" presetSubtype="0"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fade">
                                      <p:cBhvr>
                                        <p:cTn id="14" dur="500"/>
                                        <p:tgtEl>
                                          <p:spTgt spid="107"/>
                                        </p:tgtEl>
                                      </p:cBhvr>
                                    </p:animEffect>
                                  </p:childTnLst>
                                </p:cTn>
                              </p:par>
                            </p:childTnLst>
                          </p:cTn>
                        </p:par>
                        <p:par>
                          <p:cTn id="15" fill="hold">
                            <p:stCondLst>
                              <p:cond delay="3250"/>
                            </p:stCondLst>
                            <p:childTnLst>
                              <p:par>
                                <p:cTn id="16" presetID="10" presetClass="entr" presetSubtype="0" fill="hold" nodeType="after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450"/>
                                        <p:tgtEl>
                                          <p:spTgt spid="115"/>
                                        </p:tgtEl>
                                      </p:cBhvr>
                                    </p:animEffect>
                                  </p:childTnLst>
                                </p:cTn>
                              </p:par>
                            </p:childTnLst>
                          </p:cTn>
                        </p:par>
                        <p:par>
                          <p:cTn id="19" fill="hold">
                            <p:stCondLst>
                              <p:cond delay="3700"/>
                            </p:stCondLst>
                            <p:childTnLst>
                              <p:par>
                                <p:cTn id="20" presetID="10" presetClass="entr" presetSubtype="0"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6" presetClass="emph" presetSubtype="0" decel="100000" fill="hold" nodeType="withEffect">
                                  <p:stCondLst>
                                    <p:cond delay="250"/>
                                  </p:stCondLst>
                                  <p:childTnLst>
                                    <p:animScale>
                                      <p:cBhvr>
                                        <p:cTn id="24" dur="250" fill="hold"/>
                                        <p:tgtEl>
                                          <p:spTgt spid="119"/>
                                        </p:tgtEl>
                                      </p:cBhvr>
                                      <p:by x="115000" y="115000"/>
                                    </p:animScale>
                                  </p:childTnLst>
                                </p:cTn>
                              </p:par>
                              <p:par>
                                <p:cTn id="25" presetID="6" presetClass="emph" presetSubtype="0" decel="100000" fill="hold" nodeType="withEffect">
                                  <p:stCondLst>
                                    <p:cond delay="500"/>
                                  </p:stCondLst>
                                  <p:childTnLst>
                                    <p:animScale>
                                      <p:cBhvr>
                                        <p:cTn id="26" dur="200" fill="hold"/>
                                        <p:tgtEl>
                                          <p:spTgt spid="119"/>
                                        </p:tgtEl>
                                      </p:cBhvr>
                                      <p:by x="98000" y="98000"/>
                                    </p:animScale>
                                  </p:childTnLst>
                                </p:cTn>
                              </p:par>
                              <p:par>
                                <p:cTn id="27" presetID="10" presetClass="entr" presetSubtype="0" fill="hold" grpId="0" nodeType="withEffect">
                                  <p:stCondLst>
                                    <p:cond delay="65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4850"/>
                            </p:stCondLst>
                            <p:childTnLst>
                              <p:par>
                                <p:cTn id="31" presetID="10" presetClass="entr" presetSubtype="0"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6" presetClass="emph" presetSubtype="0" decel="100000" fill="hold" nodeType="withEffect">
                                  <p:stCondLst>
                                    <p:cond delay="500"/>
                                  </p:stCondLst>
                                  <p:childTnLst>
                                    <p:animScale>
                                      <p:cBhvr>
                                        <p:cTn id="35" dur="250" fill="hold"/>
                                        <p:tgtEl>
                                          <p:spTgt spid="108"/>
                                        </p:tgtEl>
                                      </p:cBhvr>
                                      <p:by x="115000" y="115000"/>
                                    </p:animScale>
                                  </p:childTnLst>
                                </p:cTn>
                              </p:par>
                              <p:par>
                                <p:cTn id="36" presetID="6" presetClass="emph" presetSubtype="0" decel="100000" fill="hold" nodeType="withEffect">
                                  <p:stCondLst>
                                    <p:cond delay="750"/>
                                  </p:stCondLst>
                                  <p:childTnLst>
                                    <p:animScale>
                                      <p:cBhvr>
                                        <p:cTn id="37" dur="200" fill="hold"/>
                                        <p:tgtEl>
                                          <p:spTgt spid="108"/>
                                        </p:tgtEl>
                                      </p:cBhvr>
                                      <p:by x="98000" y="98000"/>
                                    </p:animScale>
                                  </p:childTnLst>
                                </p:cTn>
                              </p:par>
                              <p:par>
                                <p:cTn id="38" presetID="53" presetClass="entr" presetSubtype="16" fill="hold" nodeType="withEffect">
                                  <p:stCondLst>
                                    <p:cond delay="0"/>
                                  </p:stCondLst>
                                  <p:childTnLst>
                                    <p:set>
                                      <p:cBhvr>
                                        <p:cTn id="39" dur="1" fill="hold">
                                          <p:stCondLst>
                                            <p:cond delay="0"/>
                                          </p:stCondLst>
                                        </p:cTn>
                                        <p:tgtEl>
                                          <p:spTgt spid="127"/>
                                        </p:tgtEl>
                                        <p:attrNameLst>
                                          <p:attrName>style.visibility</p:attrName>
                                        </p:attrNameLst>
                                      </p:cBhvr>
                                      <p:to>
                                        <p:strVal val="visible"/>
                                      </p:to>
                                    </p:set>
                                    <p:anim calcmode="lin" valueType="num">
                                      <p:cBhvr>
                                        <p:cTn id="40" dur="500" fill="hold"/>
                                        <p:tgtEl>
                                          <p:spTgt spid="127"/>
                                        </p:tgtEl>
                                        <p:attrNameLst>
                                          <p:attrName>ppt_w</p:attrName>
                                        </p:attrNameLst>
                                      </p:cBhvr>
                                      <p:tavLst>
                                        <p:tav tm="0">
                                          <p:val>
                                            <p:fltVal val="0"/>
                                          </p:val>
                                        </p:tav>
                                        <p:tav tm="100000">
                                          <p:val>
                                            <p:strVal val="#ppt_w"/>
                                          </p:val>
                                        </p:tav>
                                      </p:tavLst>
                                    </p:anim>
                                    <p:anim calcmode="lin" valueType="num">
                                      <p:cBhvr>
                                        <p:cTn id="41" dur="500" fill="hold"/>
                                        <p:tgtEl>
                                          <p:spTgt spid="127"/>
                                        </p:tgtEl>
                                        <p:attrNameLst>
                                          <p:attrName>ppt_h</p:attrName>
                                        </p:attrNameLst>
                                      </p:cBhvr>
                                      <p:tavLst>
                                        <p:tav tm="0">
                                          <p:val>
                                            <p:fltVal val="0"/>
                                          </p:val>
                                        </p:tav>
                                        <p:tav tm="100000">
                                          <p:val>
                                            <p:strVal val="#ppt_h"/>
                                          </p:val>
                                        </p:tav>
                                      </p:tavLst>
                                    </p:anim>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1" grpId="0" animBg="1"/>
      <p:bldP spid="107" grpId="0" animBg="1"/>
      <p:bldP spid="1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smtClean="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smtClean="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smtClean="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smtClean="0"/>
              <a:t>Why </a:t>
            </a:r>
            <a:r>
              <a:rPr lang="en-US" sz="4800" smtClean="0"/>
              <a:t>consider the cloud</a:t>
            </a:r>
            <a:r>
              <a:rPr lang="en-US" sz="4800" dirty="0" smtClean="0"/>
              <a:t>?</a:t>
            </a:r>
            <a:endParaRPr lang="en-US" sz="4800" dirty="0"/>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Economics</a:t>
              </a:r>
              <a:endParaRPr lang="en-US" sz="4400" dirty="0">
                <a:gradFill>
                  <a:gsLst>
                    <a:gs pos="0">
                      <a:srgbClr val="FFFFFF"/>
                    </a:gs>
                    <a:gs pos="100000">
                      <a:srgbClr val="FFFFFF"/>
                    </a:gs>
                  </a:gsLst>
                  <a:lin ang="5400000" scaled="0"/>
                </a:gradFill>
                <a:latin typeface="+mj-lt"/>
              </a:endParaRP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Scale</a:t>
              </a:r>
              <a:endParaRPr lang="en-US" sz="4400" dirty="0">
                <a:gradFill>
                  <a:gsLst>
                    <a:gs pos="0">
                      <a:srgbClr val="FFFFFF"/>
                    </a:gs>
                    <a:gs pos="100000">
                      <a:srgbClr val="FFFFFF"/>
                    </a:gs>
                  </a:gsLst>
                  <a:lin ang="5400000" scaled="0"/>
                </a:gradFill>
                <a:latin typeface="+mj-lt"/>
              </a:endParaRP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smtClean="0">
                  <a:gradFill>
                    <a:gsLst>
                      <a:gs pos="0">
                        <a:srgbClr val="FFFFFF"/>
                      </a:gs>
                      <a:gs pos="100000">
                        <a:srgbClr val="FFFFFF"/>
                      </a:gs>
                    </a:gsLst>
                    <a:lin ang="5400000" scaled="0"/>
                  </a:gradFill>
                  <a:latin typeface="+mj-lt"/>
                </a:rPr>
                <a:t>Speed</a:t>
              </a:r>
              <a:endParaRPr lang="en-US" sz="4400" dirty="0">
                <a:gradFill>
                  <a:gsLst>
                    <a:gs pos="0">
                      <a:srgbClr val="FFFFFF"/>
                    </a:gs>
                    <a:gs pos="100000">
                      <a:srgbClr val="FFFFFF"/>
                    </a:gs>
                  </a:gsLst>
                  <a:lin ang="5400000" scaled="0"/>
                </a:gradFill>
                <a:latin typeface="+mj-lt"/>
              </a:endParaRP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a:t>
            </a:r>
            <a:r>
              <a:rPr lang="en-US" dirty="0" smtClean="0">
                <a:gradFill>
                  <a:gsLst>
                    <a:gs pos="21239">
                      <a:srgbClr val="FFFFFF"/>
                    </a:gs>
                    <a:gs pos="38000">
                      <a:srgbClr val="FFFFFF"/>
                    </a:gs>
                  </a:gsLst>
                  <a:lin ang="5400000" scaled="0"/>
                </a:gradFill>
              </a:rPr>
              <a:t>recover your data</a:t>
            </a:r>
            <a:endParaRPr lang="en-US" dirty="0">
              <a:gradFill>
                <a:gsLst>
                  <a:gs pos="21239">
                    <a:srgbClr val="FFFFFF"/>
                  </a:gs>
                  <a:gs pos="38000">
                    <a:srgbClr val="FFFFFF"/>
                  </a:gs>
                </a:gsLst>
                <a:lin ang="5400000" scaled="0"/>
              </a:gradFill>
            </a:endParaRP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r>
                <a:rPr lang="en-US" sz="1300" kern="0" dirty="0">
                  <a:gradFill>
                    <a:gsLst>
                      <a:gs pos="2917">
                        <a:schemeClr val="bg1"/>
                      </a:gs>
                      <a:gs pos="30000">
                        <a:schemeClr val="bg1"/>
                      </a:gs>
                    </a:gsLst>
                    <a:lin ang="5400000" scaled="0"/>
                  </a:gradFill>
                </a:rPr>
                <a:t/>
              </a: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smtClean="0">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r>
                <a:rPr lang="en-US" sz="2200" spc="-53" dirty="0" smtClean="0">
                  <a:solidFill>
                    <a:schemeClr val="bg1">
                      <a:lumMod val="50000"/>
                    </a:schemeClr>
                  </a:solidFill>
                  <a:ea typeface="Segoe UI" pitchFamily="34" charset="0"/>
                  <a:cs typeface="Segoe UI Light" panose="020B0502040204020203" pitchFamily="34" charset="0"/>
                </a:rPr>
                <a:t/>
              </a:r>
              <a:br>
                <a:rPr lang="en-US" sz="2200" spc="-53" dirty="0" smtClean="0">
                  <a:solidFill>
                    <a:schemeClr val="bg1">
                      <a:lumMod val="50000"/>
                    </a:schemeClr>
                  </a:solidFill>
                  <a:ea typeface="Segoe UI" pitchFamily="34" charset="0"/>
                  <a:cs typeface="Segoe UI Light" panose="020B0502040204020203" pitchFamily="34" charset="0"/>
                </a:rPr>
              </a:br>
              <a:r>
                <a:rPr lang="en-US" sz="2200" spc="-53" dirty="0" smtClean="0">
                  <a:solidFill>
                    <a:schemeClr val="bg1">
                      <a:lumMod val="50000"/>
                    </a:schemeClr>
                  </a:solidFill>
                  <a:ea typeface="Segoe UI" pitchFamily="34" charset="0"/>
                  <a:cs typeface="Segoe UI Light" panose="020B0502040204020203" pitchFamily="34" charset="0"/>
                </a:rPr>
                <a:t>using </a:t>
              </a:r>
              <a:r>
                <a:rPr lang="en-US" sz="2200" spc="-53" dirty="0">
                  <a:solidFill>
                    <a:schemeClr val="bg1">
                      <a:lumMod val="50000"/>
                    </a:schemeClr>
                  </a:solidFill>
                  <a:ea typeface="Segoe UI" pitchFamily="34" charset="0"/>
                  <a:cs typeface="Segoe UI Light" panose="020B0502040204020203" pitchFamily="34" charset="0"/>
                </a:rPr>
                <a:t>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a:t>
            </a:r>
            <a:r>
              <a:rPr lang="en-US" sz="1600" dirty="0" smtClean="0">
                <a:gradFill>
                  <a:gsLst>
                    <a:gs pos="21429">
                      <a:srgbClr val="7FBA00"/>
                    </a:gs>
                    <a:gs pos="64000">
                      <a:srgbClr val="7FBA00"/>
                    </a:gs>
                  </a:gsLst>
                  <a:lin ang="5400000" scaled="1"/>
                </a:gradFill>
                <a:cs typeface="Segoe UI" pitchFamily="34" charset="0"/>
              </a:rPr>
              <a:t>backup </a:t>
            </a:r>
            <a:endParaRPr lang="en-US" sz="1600" dirty="0">
              <a:gradFill>
                <a:gsLst>
                  <a:gs pos="21429">
                    <a:srgbClr val="7FBA00"/>
                  </a:gs>
                  <a:gs pos="64000">
                    <a:srgbClr val="7FBA00"/>
                  </a:gs>
                </a:gsLst>
                <a:lin ang="5400000" scaled="1"/>
              </a:gradFill>
              <a:cs typeface="Segoe UI" pitchFamily="34" charset="0"/>
            </a:endParaRPr>
          </a:p>
          <a:p>
            <a:pPr defTabSz="685764" fontAlgn="base">
              <a:spcBef>
                <a:spcPct val="0"/>
              </a:spcBef>
              <a:spcAft>
                <a:spcPct val="0"/>
              </a:spcAft>
            </a:pPr>
            <a:r>
              <a:rPr lang="en-US" sz="1600" dirty="0" smtClean="0">
                <a:gradFill>
                  <a:gsLst>
                    <a:gs pos="21429">
                      <a:srgbClr val="7FBA00"/>
                    </a:gs>
                    <a:gs pos="64000">
                      <a:srgbClr val="7FBA00"/>
                    </a:gs>
                  </a:gsLst>
                  <a:lin ang="5400000" scaled="1"/>
                </a:gradFill>
                <a:cs typeface="Segoe UI" pitchFamily="34" charset="0"/>
              </a:rPr>
              <a:t>to </a:t>
            </a:r>
            <a:r>
              <a:rPr lang="en-US" sz="1600" dirty="0">
                <a:gradFill>
                  <a:gsLst>
                    <a:gs pos="21429">
                      <a:srgbClr val="7FBA00"/>
                    </a:gs>
                    <a:gs pos="64000">
                      <a:srgbClr val="7FBA00"/>
                    </a:gs>
                  </a:gsLst>
                  <a:lin ang="5400000" scaled="1"/>
                </a:gradFill>
                <a:cs typeface="Segoe UI" pitchFamily="34" charset="0"/>
              </a:rPr>
              <a:t>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rgbClr val="00188F"/>
                    </a:gs>
                    <a:gs pos="30000">
                      <a:srgbClr val="00188F"/>
                    </a:gs>
                  </a:gsLst>
                  <a:lin ang="5400000" scaled="0"/>
                </a:gradFill>
                <a:latin typeface="Segoe UI Light"/>
              </a:rPr>
              <a:t>Microsoft SQL Server</a:t>
            </a:r>
            <a:endParaRPr lang="en-US" sz="3200" b="1" spc="-50" dirty="0">
              <a:gradFill>
                <a:gsLst>
                  <a:gs pos="2917">
                    <a:srgbClr val="00188F"/>
                  </a:gs>
                  <a:gs pos="30000">
                    <a:srgbClr val="00188F"/>
                  </a:gs>
                </a:gsLst>
                <a:lin ang="5400000" scaled="0"/>
              </a:gradFill>
              <a:latin typeface="Segoe UI Light"/>
            </a:endParaRP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smtClean="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smtClean="0">
                <a:solidFill>
                  <a:schemeClr val="bg1">
                    <a:lumMod val="50000"/>
                  </a:schemeClr>
                </a:solidFill>
              </a:rPr>
              <a:t> Center Data Protection Manager</a:t>
            </a:r>
          </a:p>
          <a:p>
            <a:pPr>
              <a:lnSpc>
                <a:spcPct val="90000"/>
              </a:lnSpc>
              <a:spcAft>
                <a:spcPts val="400"/>
              </a:spcAft>
            </a:pPr>
            <a:r>
              <a:rPr lang="en-US" sz="2000" spc="-50" dirty="0" smtClean="0">
                <a:solidFill>
                  <a:schemeClr val="bg1">
                    <a:lumMod val="50000"/>
                  </a:schemeClr>
                </a:solidFill>
              </a:rPr>
              <a:t>Backup and recover files/folders from Windows Server 2012 SP1</a:t>
            </a:r>
            <a:endParaRPr lang="en-US" sz="2000" spc="-50" dirty="0">
              <a:solidFill>
                <a:schemeClr val="bg1">
                  <a:lumMod val="50000"/>
                </a:schemeClr>
              </a:solidFill>
            </a:endParaRP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smtClean="0">
                <a:gradFill>
                  <a:gsLst>
                    <a:gs pos="2917">
                      <a:schemeClr val="tx2"/>
                    </a:gs>
                    <a:gs pos="30000">
                      <a:schemeClr val="tx2"/>
                    </a:gs>
                  </a:gsLst>
                  <a:lin ang="5400000" scaled="0"/>
                </a:gradFill>
                <a:latin typeface="+mj-lt"/>
              </a:rPr>
              <a:t>Microsoft Azure Backup</a:t>
            </a:r>
            <a:endParaRPr lang="en-US" sz="3200" b="1" spc="-50" dirty="0">
              <a:gradFill>
                <a:gsLst>
                  <a:gs pos="2917">
                    <a:schemeClr val="tx2"/>
                  </a:gs>
                  <a:gs pos="30000">
                    <a:schemeClr val="tx2"/>
                  </a:gs>
                </a:gsLst>
                <a:lin ang="5400000" scaled="0"/>
              </a:gradFill>
              <a:latin typeface="+mj-lt"/>
            </a:endParaRP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a:t>
            </a:r>
            <a:r>
              <a:rPr lang="en-US" dirty="0" smtClean="0"/>
              <a:t>recover your data</a:t>
            </a:r>
            <a:endParaRPr lang="en-US" dirty="0"/>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smtClean="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Simple</a:t>
            </a:r>
            <a:r>
              <a:rPr lang="en-US" sz="2200" spc="-53" dirty="0">
                <a:solidFill>
                  <a:schemeClr val="bg1">
                    <a:lumMod val="50000"/>
                  </a:schemeClr>
                </a:solidFill>
                <a:ea typeface="Segoe UI" pitchFamily="34" charset="0"/>
                <a:cs typeface="Segoe UI Light" panose="020B0502040204020203" pitchFamily="34" charset="0"/>
              </a:rPr>
              <a:t>, </a:t>
            </a:r>
            <a:r>
              <a:rPr lang="en-US" sz="2200" spc="-53" dirty="0" smtClean="0">
                <a:solidFill>
                  <a:schemeClr val="bg1">
                    <a:lumMod val="50000"/>
                  </a:schemeClr>
                </a:solidFill>
                <a:ea typeface="Segoe UI" pitchFamily="34" charset="0"/>
                <a:cs typeface="Segoe UI Light" panose="020B0502040204020203" pitchFamily="34" charset="0"/>
              </a:rPr>
              <a:t>familiar, integrated</a:t>
            </a:r>
            <a:endParaRPr lang="en-US" sz="2200" spc="-53" dirty="0">
              <a:solidFill>
                <a:schemeClr val="bg1">
                  <a:lumMod val="50000"/>
                </a:schemeClr>
              </a:solidFill>
              <a:ea typeface="Segoe UI" pitchFamily="34" charset="0"/>
              <a:cs typeface="Segoe UI Light" panose="020B0502040204020203" pitchFamily="34" charset="0"/>
            </a:endParaRP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t>
            </a:r>
            <a:r>
              <a:rPr lang="en-US" sz="2200" spc="-53" dirty="0" smtClean="0">
                <a:solidFill>
                  <a:schemeClr val="bg1">
                    <a:lumMod val="50000"/>
                  </a:schemeClr>
                </a:solidFill>
                <a:ea typeface="Segoe UI" pitchFamily="34" charset="0"/>
                <a:cs typeface="Segoe UI Light" panose="020B0502040204020203" pitchFamily="34" charset="0"/>
              </a:rPr>
              <a:t>and recovery</a:t>
            </a:r>
          </a:p>
          <a:p>
            <a:pPr lvl="0" fontAlgn="base">
              <a:spcBef>
                <a:spcPct val="20000"/>
              </a:spcBef>
              <a:spcAft>
                <a:spcPct val="0"/>
              </a:spcAft>
              <a:buClr>
                <a:srgbClr val="0070C0"/>
              </a:buClr>
              <a:buSzPct val="100000"/>
              <a:defRPr/>
            </a:pPr>
            <a:r>
              <a:rPr lang="en-US" sz="2200" spc="-53" dirty="0" smtClean="0">
                <a:solidFill>
                  <a:schemeClr val="bg1">
                    <a:lumMod val="50000"/>
                  </a:schemeClr>
                </a:solidFill>
                <a:ea typeface="Segoe UI" pitchFamily="34" charset="0"/>
                <a:cs typeface="Segoe UI Light" panose="020B0502040204020203" pitchFamily="34" charset="0"/>
              </a:rPr>
              <a:t>Easy set up</a:t>
            </a:r>
            <a:endParaRPr lang="en-US" sz="2200" spc="-53" dirty="0">
              <a:solidFill>
                <a:schemeClr val="bg1">
                  <a:lumMod val="50000"/>
                </a:schemeClr>
              </a:solidFill>
              <a:ea typeface="Segoe UI" pitchFamily="34" charset="0"/>
              <a:cs typeface="Segoe UI Light" panose="020B0502040204020203" pitchFamily="34" charset="0"/>
            </a:endParaRP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a:t>
            </a:r>
            <a:r>
              <a:rPr lang="en-US" dirty="0" smtClean="0">
                <a:ln w="12700">
                  <a:noFill/>
                </a:ln>
                <a:gradFill>
                  <a:gsLst>
                    <a:gs pos="0">
                      <a:srgbClr val="FFFFFF"/>
                    </a:gs>
                    <a:gs pos="83000">
                      <a:srgbClr val="FFFFFF"/>
                    </a:gs>
                  </a:gsLst>
                  <a:lin ang="5400000" scaled="1"/>
                </a:gradFill>
              </a:rPr>
              <a:t>Essentials</a:t>
            </a:r>
            <a:endParaRPr lang="en-US" dirty="0">
              <a:ln w="12700">
                <a:noFill/>
              </a:ln>
              <a:gradFill>
                <a:gsLst>
                  <a:gs pos="0">
                    <a:srgbClr val="FFFFFF"/>
                  </a:gs>
                  <a:gs pos="83000">
                    <a:srgbClr val="FFFFFF"/>
                  </a:gs>
                </a:gsLst>
                <a:lin ang="5400000" scaled="1"/>
              </a:gradFill>
            </a:endParaRPr>
          </a:p>
          <a:p>
            <a:r>
              <a:rPr lang="en-US" dirty="0">
                <a:ln w="12700">
                  <a:noFill/>
                </a:ln>
                <a:gradFill>
                  <a:gsLst>
                    <a:gs pos="0">
                      <a:srgbClr val="FFFFFF"/>
                    </a:gs>
                    <a:gs pos="83000">
                      <a:srgbClr val="FFFFFF"/>
                    </a:gs>
                  </a:gsLst>
                  <a:lin ang="5400000" scaled="1"/>
                </a:gradFill>
              </a:rPr>
              <a:t>Windows Server 2008 R2 (SP1</a:t>
            </a:r>
            <a:r>
              <a:rPr lang="en-US" dirty="0" smtClean="0">
                <a:ln w="12700">
                  <a:noFill/>
                </a:ln>
                <a:gradFill>
                  <a:gsLst>
                    <a:gs pos="0">
                      <a:srgbClr val="FFFFFF"/>
                    </a:gs>
                    <a:gs pos="83000">
                      <a:srgbClr val="FFFFFF"/>
                    </a:gs>
                  </a:gsLst>
                  <a:lin ang="5400000" scaled="1"/>
                </a:gradFill>
              </a:rPr>
              <a:t>)</a:t>
            </a:r>
          </a:p>
          <a:p>
            <a:endParaRPr lang="en-US" dirty="0">
              <a:ln w="12700">
                <a:noFill/>
              </a:ln>
              <a:gradFill>
                <a:gsLst>
                  <a:gs pos="0">
                    <a:srgbClr val="FFFFFF"/>
                  </a:gs>
                  <a:gs pos="83000">
                    <a:srgbClr val="FFFFFF"/>
                  </a:gs>
                </a:gsLst>
                <a:lin ang="5400000" scaled="1"/>
              </a:gradFill>
            </a:endParaRPr>
          </a:p>
          <a:p>
            <a:r>
              <a:rPr lang="en-US" dirty="0" smtClean="0">
                <a:ln w="12700">
                  <a:noFill/>
                </a:ln>
                <a:gradFill>
                  <a:gsLst>
                    <a:gs pos="0">
                      <a:srgbClr val="FFFFFF"/>
                    </a:gs>
                    <a:gs pos="83000">
                      <a:srgbClr val="FFFFFF"/>
                    </a:gs>
                  </a:gsLst>
                  <a:lin ang="5400000" scaled="1"/>
                </a:gradFill>
              </a:rPr>
              <a:t/>
            </a:r>
            <a:br>
              <a:rPr lang="en-US" dirty="0" smtClean="0">
                <a:ln w="12700">
                  <a:noFill/>
                </a:ln>
                <a:gradFill>
                  <a:gsLst>
                    <a:gs pos="0">
                      <a:srgbClr val="FFFFFF"/>
                    </a:gs>
                    <a:gs pos="83000">
                      <a:srgbClr val="FFFFFF"/>
                    </a:gs>
                  </a:gsLst>
                  <a:lin ang="5400000" scaled="1"/>
                </a:gradFill>
              </a:rPr>
            </a:br>
            <a:r>
              <a:rPr lang="en-US" dirty="0" smtClean="0">
                <a:ln w="12700">
                  <a:noFill/>
                </a:ln>
                <a:gradFill>
                  <a:gsLst>
                    <a:gs pos="0">
                      <a:srgbClr val="FFFFFF"/>
                    </a:gs>
                    <a:gs pos="83000">
                      <a:srgbClr val="FFFFFF"/>
                    </a:gs>
                  </a:gsLst>
                  <a:lin ang="5400000" scaled="1"/>
                </a:gradFill>
              </a:rPr>
              <a:t>System </a:t>
            </a:r>
            <a:r>
              <a:rPr lang="en-US" dirty="0">
                <a:ln w="12700">
                  <a:noFill/>
                </a:ln>
                <a:gradFill>
                  <a:gsLst>
                    <a:gs pos="0">
                      <a:srgbClr val="FFFFFF"/>
                    </a:gs>
                    <a:gs pos="83000">
                      <a:srgbClr val="FFFFFF"/>
                    </a:gs>
                  </a:gsLst>
                  <a:lin ang="5400000" scaled="1"/>
                </a:gradFill>
              </a:rPr>
              <a:t>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33</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Virtual datacenter</a:t>
            </a:r>
            <a:endParaRPr lang="en-US" sz="3200" spc="-50" dirty="0">
              <a:solidFill>
                <a:schemeClr val="bg1"/>
              </a:solidFill>
              <a:latin typeface="+mj-lt"/>
            </a:endParaRP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smtClean="0">
                  <a:solidFill>
                    <a:schemeClr val="bg1"/>
                  </a:solidFill>
                </a:rPr>
                <a:t>Your Datacenter</a:t>
              </a:r>
              <a:endParaRPr lang="en-US" dirty="0">
                <a:solidFill>
                  <a:schemeClr val="bg1"/>
                </a:solidFill>
              </a:endParaRP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a:t>
            </a:r>
            <a:r>
              <a:rPr lang="en-US" sz="2000" b="0" dirty="0" smtClean="0">
                <a:gradFill>
                  <a:gsLst>
                    <a:gs pos="69027">
                      <a:srgbClr val="FFFFFF"/>
                    </a:gs>
                    <a:gs pos="56000">
                      <a:srgbClr val="FFFFFF"/>
                    </a:gs>
                  </a:gsLst>
                  <a:lin ang="5400000" scaled="0"/>
                </a:gradFill>
                <a:latin typeface="+mn-lt"/>
              </a:rPr>
              <a:t>test/</a:t>
            </a:r>
            <a:r>
              <a:rPr lang="en-US" sz="2000" b="0" dirty="0" err="1">
                <a:gradFill>
                  <a:gsLst>
                    <a:gs pos="69027">
                      <a:srgbClr val="FFFFFF"/>
                    </a:gs>
                    <a:gs pos="56000">
                      <a:srgbClr val="FFFFFF"/>
                    </a:gs>
                  </a:gsLst>
                  <a:lin ang="5400000" scaled="0"/>
                </a:gradFill>
                <a:latin typeface="+mn-lt"/>
              </a:rPr>
              <a:t>d</a:t>
            </a:r>
            <a:r>
              <a:rPr lang="en-US" sz="2000" b="0" dirty="0" err="1" smtClean="0">
                <a:gradFill>
                  <a:gsLst>
                    <a:gs pos="69027">
                      <a:srgbClr val="FFFFFF"/>
                    </a:gs>
                    <a:gs pos="56000">
                      <a:srgbClr val="FFFFFF"/>
                    </a:gs>
                  </a:gsLst>
                  <a:lin ang="5400000" scaled="0"/>
                </a:gradFill>
                <a:latin typeface="+mn-lt"/>
              </a:rPr>
              <a:t>ev</a:t>
            </a:r>
            <a:r>
              <a:rPr lang="en-US" sz="2000" b="0" dirty="0" smtClean="0">
                <a:gradFill>
                  <a:gsLst>
                    <a:gs pos="69027">
                      <a:srgbClr val="FFFFFF"/>
                    </a:gs>
                    <a:gs pos="56000">
                      <a:srgbClr val="FFFFFF"/>
                    </a:gs>
                  </a:gsLst>
                  <a:lin ang="5400000" scaled="0"/>
                </a:gradFill>
                <a:latin typeface="+mn-lt"/>
              </a:rPr>
              <a:t> </a:t>
            </a:r>
            <a:r>
              <a:rPr lang="en-US" sz="2000" b="0" dirty="0">
                <a:gradFill>
                  <a:gsLst>
                    <a:gs pos="69027">
                      <a:srgbClr val="FFFFFF"/>
                    </a:gs>
                    <a:gs pos="56000">
                      <a:srgbClr val="FFFFFF"/>
                    </a:gs>
                  </a:gsLst>
                  <a:lin ang="5400000" scaled="0"/>
                </a:gradFill>
                <a:latin typeface="+mn-lt"/>
              </a:rPr>
              <a:t>environment</a:t>
            </a:r>
          </a:p>
        </p:txBody>
      </p:sp>
      <p:sp>
        <p:nvSpPr>
          <p:cNvPr id="2" name="Title 1"/>
          <p:cNvSpPr>
            <a:spLocks noGrp="1"/>
          </p:cNvSpPr>
          <p:nvPr>
            <p:ph type="title"/>
          </p:nvPr>
        </p:nvSpPr>
        <p:spPr/>
        <p:txBody>
          <a:bodyPr/>
          <a:lstStyle/>
          <a:p>
            <a:r>
              <a:rPr lang="en-US" dirty="0" smtClean="0"/>
              <a:t>Develop, test, run your </a:t>
            </a:r>
            <a:r>
              <a:rPr lang="en-US" dirty="0"/>
              <a:t>a</a:t>
            </a:r>
            <a:r>
              <a:rPr lang="en-US" dirty="0" smtClean="0"/>
              <a:t>pps</a:t>
            </a:r>
            <a:endParaRPr lang="en-US" dirty="0"/>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a:t>
            </a:r>
            <a:r>
              <a:rPr lang="en-US" sz="2000" spc="-49" dirty="0" smtClean="0">
                <a:gradFill>
                  <a:gsLst>
                    <a:gs pos="2917">
                      <a:schemeClr val="tx1"/>
                    </a:gs>
                    <a:gs pos="30000">
                      <a:schemeClr val="tx1"/>
                    </a:gs>
                  </a:gsLst>
                  <a:lin ang="5400000" scaled="0"/>
                </a:gradFill>
              </a:rPr>
              <a:t>budget</a:t>
            </a:r>
          </a:p>
          <a:p>
            <a:pPr>
              <a:lnSpc>
                <a:spcPct val="90000"/>
              </a:lnSpc>
              <a:spcAft>
                <a:spcPts val="400"/>
              </a:spcAft>
            </a:pPr>
            <a:r>
              <a:rPr lang="en-US" sz="2000" spc="-49" dirty="0" smtClean="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a:t>
            </a:r>
            <a:r>
              <a:rPr lang="en-US" sz="2000" spc="-49" dirty="0" smtClean="0">
                <a:gradFill>
                  <a:gsLst>
                    <a:gs pos="2917">
                      <a:schemeClr val="tx1"/>
                    </a:gs>
                    <a:gs pos="30000">
                      <a:schemeClr val="tx1"/>
                    </a:gs>
                  </a:gsLst>
                  <a:lin ang="5400000" scaled="0"/>
                </a:gradFill>
              </a:rPr>
              <a:t>with VMs</a:t>
            </a:r>
            <a:endParaRPr lang="en-US" sz="2000" spc="-49" dirty="0">
              <a:gradFill>
                <a:gsLst>
                  <a:gs pos="2917">
                    <a:schemeClr val="tx1"/>
                  </a:gs>
                  <a:gs pos="30000">
                    <a:schemeClr val="tx1"/>
                  </a:gs>
                </a:gsLst>
                <a:lin ang="5400000" scaled="0"/>
              </a:gradFill>
            </a:endParaRPr>
          </a:p>
          <a:p>
            <a:pPr>
              <a:lnSpc>
                <a:spcPct val="90000"/>
              </a:lnSpc>
              <a:spcAft>
                <a:spcPts val="400"/>
              </a:spcAft>
            </a:pPr>
            <a:r>
              <a:rPr lang="en-US" sz="2000" spc="-49" dirty="0" smtClean="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smtClean="0">
                <a:gradFill>
                  <a:gsLst>
                    <a:gs pos="2917">
                      <a:schemeClr val="tx1"/>
                    </a:gs>
                    <a:gs pos="30000">
                      <a:schemeClr val="tx1"/>
                    </a:gs>
                  </a:gsLst>
                  <a:lin ang="5400000" scaled="0"/>
                </a:gradFill>
              </a:rPr>
              <a:t>Realistic </a:t>
            </a:r>
            <a:r>
              <a:rPr lang="en-US" sz="2000" spc="-49" dirty="0">
                <a:gradFill>
                  <a:gsLst>
                    <a:gs pos="2917">
                      <a:schemeClr val="tx1"/>
                    </a:gs>
                    <a:gs pos="30000">
                      <a:schemeClr val="tx1"/>
                    </a:gs>
                  </a:gsLst>
                  <a:lin ang="5400000" scaled="0"/>
                </a:gradFill>
              </a:rPr>
              <a:t>scale tests often </a:t>
            </a:r>
            <a:r>
              <a:rPr lang="en-US" sz="2000" spc="-49" dirty="0" smtClean="0">
                <a:gradFill>
                  <a:gsLst>
                    <a:gs pos="2917">
                      <a:schemeClr val="tx1"/>
                    </a:gs>
                    <a:gs pos="30000">
                      <a:schemeClr val="tx1"/>
                    </a:gs>
                  </a:gsLst>
                  <a:lin ang="5400000" scaled="0"/>
                </a:gradFill>
              </a:rPr>
              <a:t>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smtClean="0">
                <a:gradFill>
                  <a:gsLst>
                    <a:gs pos="2917">
                      <a:schemeClr val="tx2"/>
                    </a:gs>
                    <a:gs pos="30000">
                      <a:schemeClr val="tx2"/>
                    </a:gs>
                  </a:gsLst>
                  <a:lin ang="5400000" scaled="0"/>
                </a:gradFill>
                <a:latin typeface="+mj-lt"/>
              </a:rPr>
              <a:t>Test and development on-premises</a:t>
            </a:r>
            <a:endParaRPr lang="en-US" sz="2400" b="1"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581332" y="2629518"/>
            <a:ext cx="1840014" cy="448646"/>
            <a:chOff x="1606732" y="2629518"/>
            <a:chExt cx="1840014" cy="448646"/>
          </a:xfrm>
        </p:grpSpPr>
        <p:sp>
          <p:nvSpPr>
            <p:cNvPr id="64" name="Rectangle 63"/>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5" name="Rectangle 64"/>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Developers</a:t>
              </a:r>
              <a:endParaRPr lang="en-US" sz="2000" kern="0" dirty="0">
                <a:gradFill>
                  <a:gsLst>
                    <a:gs pos="1250">
                      <a:srgbClr val="FFFFFF"/>
                    </a:gs>
                    <a:gs pos="48000">
                      <a:srgbClr val="FFFFFF"/>
                    </a:gs>
                  </a:gsLst>
                  <a:lin ang="5400000" scaled="0"/>
                </a:gradFill>
              </a:endParaRPr>
            </a:p>
          </p:txBody>
        </p:sp>
      </p:grpSp>
      <p:grpSp>
        <p:nvGrpSpPr>
          <p:cNvPr id="70" name="Group 69"/>
          <p:cNvGrpSpPr/>
          <p:nvPr/>
        </p:nvGrpSpPr>
        <p:grpSpPr>
          <a:xfrm>
            <a:off x="6330223" y="5762606"/>
            <a:ext cx="1840014" cy="448646"/>
            <a:chOff x="1606732" y="2629518"/>
            <a:chExt cx="1840014" cy="448646"/>
          </a:xfrm>
        </p:grpSpPr>
        <p:sp>
          <p:nvSpPr>
            <p:cNvPr id="71" name="Rectangle 70"/>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2" name="Rectangle 71"/>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smtClean="0">
                  <a:gradFill>
                    <a:gsLst>
                      <a:gs pos="1250">
                        <a:srgbClr val="FFFFFF"/>
                      </a:gs>
                      <a:gs pos="48000">
                        <a:srgbClr val="FFFFFF"/>
                      </a:gs>
                    </a:gsLst>
                    <a:lin ang="5400000" scaled="0"/>
                  </a:gradFill>
                </a:rPr>
                <a:t>IT Admin</a:t>
              </a:r>
              <a:endParaRPr lang="en-US" sz="2000" kern="0" dirty="0">
                <a:gradFill>
                  <a:gsLst>
                    <a:gs pos="1250">
                      <a:srgbClr val="FFFFFF"/>
                    </a:gs>
                    <a:gs pos="48000">
                      <a:srgbClr val="FFFFFF"/>
                    </a:gs>
                  </a:gsLst>
                  <a:lin ang="5400000" scaled="0"/>
                </a:gradFill>
              </a:endParaRPr>
            </a:p>
          </p:txBody>
        </p:sp>
      </p:grpSp>
      <p:sp>
        <p:nvSpPr>
          <p:cNvPr id="2" name="Title 1"/>
          <p:cNvSpPr>
            <a:spLocks noGrp="1"/>
          </p:cNvSpPr>
          <p:nvPr>
            <p:ph type="title"/>
          </p:nvPr>
        </p:nvSpPr>
        <p:spPr>
          <a:xfrm>
            <a:off x="274638" y="292082"/>
            <a:ext cx="11375536" cy="932563"/>
          </a:xfrm>
        </p:spPr>
        <p:txBody>
          <a:bodyPr/>
          <a:lstStyle/>
          <a:p>
            <a:r>
              <a:rPr lang="en-US" dirty="0" smtClean="0"/>
              <a:t>Develop, test, run your </a:t>
            </a:r>
            <a:r>
              <a:rPr lang="en-US" dirty="0"/>
              <a:t>a</a:t>
            </a:r>
            <a:r>
              <a:rPr lang="en-US" dirty="0" smtClean="0"/>
              <a:t>pps</a:t>
            </a:r>
            <a:endParaRPr lang="en-US" dirty="0"/>
          </a:p>
        </p:txBody>
      </p:sp>
      <p:sp>
        <p:nvSpPr>
          <p:cNvPr id="40" name="TextBox 39"/>
          <p:cNvSpPr txBox="1"/>
          <p:nvPr/>
        </p:nvSpPr>
        <p:spPr>
          <a:xfrm>
            <a:off x="516373" y="4231497"/>
            <a:ext cx="5626001" cy="2213939"/>
          </a:xfrm>
          <a:prstGeom prst="rect">
            <a:avLst/>
          </a:prstGeom>
          <a:noFill/>
        </p:spPr>
        <p:txBody>
          <a:bodyPr wrap="square" lIns="182880" tIns="146304" rIns="182880" bIns="146304" rtlCol="0">
            <a:spAutoFit/>
          </a:bodyPr>
          <a:lstStyle/>
          <a:p>
            <a:pPr defTabSz="914400">
              <a:lnSpc>
                <a:spcPct val="90000"/>
              </a:lnSpc>
              <a:spcAft>
                <a:spcPts val="400"/>
              </a:spcAft>
            </a:pPr>
            <a:r>
              <a:rPr lang="en-US" sz="2000" spc="-49" dirty="0">
                <a:gradFill>
                  <a:gsLst>
                    <a:gs pos="2917">
                      <a:schemeClr val="tx1"/>
                    </a:gs>
                    <a:gs pos="30000">
                      <a:schemeClr val="tx1"/>
                    </a:gs>
                  </a:gsLst>
                  <a:lin ang="5400000" scaled="0"/>
                </a:gradFill>
              </a:rPr>
              <a:t>Cost effective (pay for what you use)</a:t>
            </a:r>
          </a:p>
          <a:p>
            <a:pPr defTabSz="914400">
              <a:lnSpc>
                <a:spcPct val="90000"/>
              </a:lnSpc>
              <a:spcAft>
                <a:spcPts val="400"/>
              </a:spcAft>
            </a:pPr>
            <a:r>
              <a:rPr lang="en-US" sz="2000" spc="-49" dirty="0">
                <a:gradFill>
                  <a:gsLst>
                    <a:gs pos="2917">
                      <a:schemeClr val="tx1"/>
                    </a:gs>
                    <a:gs pos="30000">
                      <a:schemeClr val="tx1"/>
                    </a:gs>
                  </a:gsLst>
                  <a:lin ang="5400000" scaled="0"/>
                </a:gradFill>
              </a:rPr>
              <a:t>Improved developer agility with platform services</a:t>
            </a:r>
          </a:p>
          <a:p>
            <a:pPr defTabSz="914400">
              <a:lnSpc>
                <a:spcPct val="90000"/>
              </a:lnSpc>
              <a:spcAft>
                <a:spcPts val="400"/>
              </a:spcAft>
            </a:pPr>
            <a:r>
              <a:rPr lang="en-US" sz="2000" spc="-49" dirty="0">
                <a:gradFill>
                  <a:gsLst>
                    <a:gs pos="2917">
                      <a:schemeClr val="tx1"/>
                    </a:gs>
                    <a:gs pos="30000">
                      <a:schemeClr val="tx1"/>
                    </a:gs>
                  </a:gsLst>
                  <a:lin ang="5400000" scaled="0"/>
                </a:gradFill>
              </a:rPr>
              <a:t>Ready to use gallery of images</a:t>
            </a:r>
          </a:p>
          <a:p>
            <a:pPr defTabSz="914400">
              <a:lnSpc>
                <a:spcPct val="90000"/>
              </a:lnSpc>
              <a:spcAft>
                <a:spcPts val="400"/>
              </a:spcAft>
            </a:pPr>
            <a:r>
              <a:rPr lang="en-US" sz="2000" spc="-49" dirty="0">
                <a:gradFill>
                  <a:gsLst>
                    <a:gs pos="2917">
                      <a:schemeClr val="tx1"/>
                    </a:gs>
                    <a:gs pos="30000">
                      <a:schemeClr val="tx1"/>
                    </a:gs>
                  </a:gsLst>
                  <a:lin ang="5400000" scaled="0"/>
                </a:gradFill>
              </a:rPr>
              <a:t>Ship tested in realistic scale scenarios</a:t>
            </a:r>
          </a:p>
          <a:p>
            <a:pPr defTabSz="914400">
              <a:lnSpc>
                <a:spcPct val="90000"/>
              </a:lnSpc>
              <a:spcAft>
                <a:spcPts val="400"/>
              </a:spcAft>
            </a:pPr>
            <a:r>
              <a:rPr lang="en-US" sz="2000" spc="-49" dirty="0">
                <a:gradFill>
                  <a:gsLst>
                    <a:gs pos="2917">
                      <a:schemeClr val="tx1"/>
                    </a:gs>
                    <a:gs pos="30000">
                      <a:schemeClr val="tx1"/>
                    </a:gs>
                  </a:gsLst>
                  <a:lin ang="5400000" scaled="0"/>
                </a:gradFill>
              </a:rPr>
              <a:t>Use existing development tools &amp; languages</a:t>
            </a:r>
          </a:p>
          <a:p>
            <a:pPr defTabSz="914400">
              <a:lnSpc>
                <a:spcPct val="90000"/>
              </a:lnSpc>
              <a:spcAft>
                <a:spcPts val="400"/>
              </a:spcAft>
            </a:pPr>
            <a:r>
              <a:rPr lang="en-US" sz="2000" spc="-49" dirty="0">
                <a:gradFill>
                  <a:gsLst>
                    <a:gs pos="2917">
                      <a:schemeClr val="tx1"/>
                    </a:gs>
                    <a:gs pos="30000">
                      <a:schemeClr val="tx1"/>
                    </a:gs>
                  </a:gsLst>
                  <a:lin ang="5400000" scaled="0"/>
                </a:gradFill>
              </a:rPr>
              <a:t>Access on-premise resources if necessary</a:t>
            </a:r>
          </a:p>
        </p:txBody>
      </p:sp>
      <p:sp>
        <p:nvSpPr>
          <p:cNvPr id="41" name="TextBox 40"/>
          <p:cNvSpPr txBox="1"/>
          <p:nvPr/>
        </p:nvSpPr>
        <p:spPr>
          <a:xfrm>
            <a:off x="492083" y="37814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t>
            </a:r>
            <a:r>
              <a:rPr lang="en-US" sz="2400" b="1" spc="-50" dirty="0" smtClean="0">
                <a:gradFill>
                  <a:gsLst>
                    <a:gs pos="2917">
                      <a:schemeClr val="tx2"/>
                    </a:gs>
                    <a:gs pos="30000">
                      <a:schemeClr val="tx2"/>
                    </a:gs>
                  </a:gsLst>
                  <a:lin ang="5400000" scaled="0"/>
                </a:gradFill>
                <a:latin typeface="+mj-lt"/>
              </a:rPr>
              <a:t>and </a:t>
            </a:r>
            <a:r>
              <a:rPr lang="en-US" sz="2400" b="1" spc="-50" dirty="0">
                <a:gradFill>
                  <a:gsLst>
                    <a:gs pos="2917">
                      <a:schemeClr val="tx2"/>
                    </a:gs>
                    <a:gs pos="30000">
                      <a:schemeClr val="tx2"/>
                    </a:gs>
                  </a:gsLst>
                  <a:lin ang="5400000" scaled="0"/>
                </a:gradFill>
                <a:latin typeface="+mj-lt"/>
              </a:rPr>
              <a:t>development using </a:t>
            </a:r>
            <a:r>
              <a:rPr lang="en-US" sz="2400" b="1" spc="-50" dirty="0" smtClean="0">
                <a:gradFill>
                  <a:gsLst>
                    <a:gs pos="2917">
                      <a:schemeClr val="tx2"/>
                    </a:gs>
                    <a:gs pos="30000">
                      <a:schemeClr val="tx2"/>
                    </a:gs>
                  </a:gsLst>
                  <a:lin ang="5400000" scaled="0"/>
                </a:gradFill>
                <a:latin typeface="+mj-lt"/>
              </a:rPr>
              <a:t>Microsoft Azure</a:t>
            </a:r>
            <a:endParaRPr lang="en-US" sz="2400" b="1" spc="-50" dirty="0">
              <a:gradFill>
                <a:gsLst>
                  <a:gs pos="2917">
                    <a:schemeClr val="tx2"/>
                  </a:gs>
                  <a:gs pos="30000">
                    <a:schemeClr val="tx2"/>
                  </a:gs>
                </a:gsLst>
                <a:lin ang="5400000" scaled="0"/>
              </a:gradFill>
              <a:latin typeface="+mj-lt"/>
            </a:endParaRPr>
          </a:p>
        </p:txBody>
      </p:sp>
      <p:grpSp>
        <p:nvGrpSpPr>
          <p:cNvPr id="15" name="Group 14"/>
          <p:cNvGrpSpPr/>
          <p:nvPr/>
        </p:nvGrpSpPr>
        <p:grpSpPr>
          <a:xfrm>
            <a:off x="6597001" y="703802"/>
            <a:ext cx="5578218" cy="3071723"/>
            <a:chOff x="6597001" y="703802"/>
            <a:chExt cx="5578218" cy="3071723"/>
          </a:xfrm>
        </p:grpSpPr>
        <p:sp>
          <p:nvSpPr>
            <p:cNvPr id="42"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3" name="Rounded Rectangle 42"/>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44" name="Group 43"/>
            <p:cNvGrpSpPr/>
            <p:nvPr/>
          </p:nvGrpSpPr>
          <p:grpSpPr>
            <a:xfrm>
              <a:off x="8242758" y="1767632"/>
              <a:ext cx="3087733" cy="1573112"/>
              <a:chOff x="2658144" y="4680514"/>
              <a:chExt cx="3087733" cy="1573112"/>
            </a:xfrm>
          </p:grpSpPr>
          <p:sp>
            <p:nvSpPr>
              <p:cNvPr id="45" name="Freeform 5"/>
              <p:cNvSpPr>
                <a:spLocks noEditPoints="1"/>
              </p:cNvSpPr>
              <p:nvPr/>
            </p:nvSpPr>
            <p:spPr bwMode="auto">
              <a:xfrm>
                <a:off x="26581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p:nvSpPr>
            <p:spPr bwMode="auto">
              <a:xfrm>
                <a:off x="37459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p:nvSpPr>
            <p:spPr bwMode="auto">
              <a:xfrm>
                <a:off x="4803121"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noEditPoints="1"/>
              </p:cNvSpPr>
              <p:nvPr/>
            </p:nvSpPr>
            <p:spPr bwMode="auto">
              <a:xfrm>
                <a:off x="26581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p:nvSpPr>
            <p:spPr bwMode="auto">
              <a:xfrm>
                <a:off x="37459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4803121"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
              <p:cNvSpPr>
                <a:spLocks noEditPoints="1"/>
              </p:cNvSpPr>
              <p:nvPr/>
            </p:nvSpPr>
            <p:spPr bwMode="auto">
              <a:xfrm>
                <a:off x="26581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p:nvSpPr>
            <p:spPr bwMode="auto">
              <a:xfrm>
                <a:off x="37459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4803121"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54" name="Group 53"/>
          <p:cNvGrpSpPr/>
          <p:nvPr/>
        </p:nvGrpSpPr>
        <p:grpSpPr>
          <a:xfrm>
            <a:off x="3195027" y="1300522"/>
            <a:ext cx="2246098" cy="2246098"/>
            <a:chOff x="3379883" y="1211263"/>
            <a:chExt cx="2246098" cy="2246098"/>
          </a:xfrm>
        </p:grpSpPr>
        <p:sp>
          <p:nvSpPr>
            <p:cNvPr id="55" name="Oval 54"/>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6"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5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8"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59"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0"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62"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66" name="Oval 65"/>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67" name="Group 66"/>
          <p:cNvGrpSpPr/>
          <p:nvPr/>
        </p:nvGrpSpPr>
        <p:grpSpPr>
          <a:xfrm>
            <a:off x="8658828" y="4582427"/>
            <a:ext cx="596070" cy="1665010"/>
            <a:chOff x="8164721" y="700282"/>
            <a:chExt cx="151053" cy="421938"/>
          </a:xfrm>
        </p:grpSpPr>
        <p:sp>
          <p:nvSpPr>
            <p:cNvPr id="68"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TextBox 72"/>
          <p:cNvSpPr txBox="1"/>
          <p:nvPr/>
        </p:nvSpPr>
        <p:spPr>
          <a:xfrm>
            <a:off x="10073957" y="4097118"/>
            <a:ext cx="1733039"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Manage environment</a:t>
            </a:r>
          </a:p>
        </p:txBody>
      </p:sp>
      <p:sp>
        <p:nvSpPr>
          <p:cNvPr id="74" name="TextBox 73"/>
          <p:cNvSpPr txBox="1"/>
          <p:nvPr/>
        </p:nvSpPr>
        <p:spPr>
          <a:xfrm>
            <a:off x="5243490" y="2737285"/>
            <a:ext cx="91425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Use VMs</a:t>
            </a:r>
          </a:p>
        </p:txBody>
      </p:sp>
      <p:cxnSp>
        <p:nvCxnSpPr>
          <p:cNvPr id="75" name="Straight Arrow Connector 74"/>
          <p:cNvCxnSpPr/>
          <p:nvPr/>
        </p:nvCxnSpPr>
        <p:spPr>
          <a:xfrm flipH="1">
            <a:off x="5281613" y="3178211"/>
            <a:ext cx="1092874"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076934" y="3848788"/>
            <a:ext cx="0" cy="100584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241621" y="3186432"/>
            <a:ext cx="1244123"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chemeClr val="tx1"/>
                    </a:gs>
                    <a:gs pos="30000">
                      <a:schemeClr val="tx1"/>
                    </a:gs>
                  </a:gsLst>
                  <a:lin ang="5400000" scaled="0"/>
                </a:gradFill>
              </a:rPr>
              <a:t>Provision VMs</a:t>
            </a:r>
          </a:p>
        </p:txBody>
      </p:sp>
    </p:spTree>
    <p:extLst>
      <p:ext uri="{BB962C8B-B14F-4D97-AF65-F5344CB8AC3E}">
        <p14:creationId xmlns:p14="http://schemas.microsoft.com/office/powerpoint/2010/main" val="31691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22" presetClass="entr" presetSubtype="4"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down)">
                                      <p:cBhvr>
                                        <p:cTn id="10" dur="500"/>
                                        <p:tgtEl>
                                          <p:spTgt spid="7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750"/>
                            </p:stCondLst>
                            <p:childTnLst>
                              <p:par>
                                <p:cTn id="18" presetID="53" presetClass="entr" presetSubtype="16"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250" fill="hold"/>
                                        <p:tgtEl>
                                          <p:spTgt spid="15"/>
                                        </p:tgtEl>
                                        <p:attrNameLst>
                                          <p:attrName>ppt_w</p:attrName>
                                        </p:attrNameLst>
                                      </p:cBhvr>
                                      <p:tavLst>
                                        <p:tav tm="0">
                                          <p:val>
                                            <p:fltVal val="0"/>
                                          </p:val>
                                        </p:tav>
                                        <p:tav tm="100000">
                                          <p:val>
                                            <p:strVal val="#ppt_w"/>
                                          </p:val>
                                        </p:tav>
                                      </p:tavLst>
                                    </p:anim>
                                    <p:anim calcmode="lin" valueType="num">
                                      <p:cBhvr>
                                        <p:cTn id="21" dur="250" fill="hold"/>
                                        <p:tgtEl>
                                          <p:spTgt spid="15"/>
                                        </p:tgtEl>
                                        <p:attrNameLst>
                                          <p:attrName>ppt_h</p:attrName>
                                        </p:attrNameLst>
                                      </p:cBhvr>
                                      <p:tavLst>
                                        <p:tav tm="0">
                                          <p:val>
                                            <p:fltVal val="0"/>
                                          </p:val>
                                        </p:tav>
                                        <p:tav tm="100000">
                                          <p:val>
                                            <p:strVal val="#ppt_h"/>
                                          </p:val>
                                        </p:tav>
                                      </p:tavLst>
                                    </p:anim>
                                    <p:animEffect transition="in" filter="fade">
                                      <p:cBhvr>
                                        <p:cTn id="22" dur="250"/>
                                        <p:tgtEl>
                                          <p:spTgt spid="15"/>
                                        </p:tgtEl>
                                      </p:cBhvr>
                                    </p:animEffect>
                                  </p:childTnLst>
                                </p:cTn>
                              </p:par>
                              <p:par>
                                <p:cTn id="23" presetID="6" presetClass="emph" presetSubtype="0" decel="100000" fill="hold" nodeType="withEffect">
                                  <p:stCondLst>
                                    <p:cond delay="200"/>
                                  </p:stCondLst>
                                  <p:childTnLst>
                                    <p:animScale>
                                      <p:cBhvr>
                                        <p:cTn id="24" dur="250" fill="hold"/>
                                        <p:tgtEl>
                                          <p:spTgt spid="15"/>
                                        </p:tgtEl>
                                      </p:cBhvr>
                                      <p:by x="110000" y="110000"/>
                                    </p:animScale>
                                  </p:childTnLst>
                                </p:cTn>
                              </p:par>
                              <p:par>
                                <p:cTn id="25" presetID="6" presetClass="emph" presetSubtype="0" decel="100000" fill="hold" nodeType="withEffect">
                                  <p:stCondLst>
                                    <p:cond delay="300"/>
                                  </p:stCondLst>
                                  <p:childTnLst>
                                    <p:animScale>
                                      <p:cBhvr>
                                        <p:cTn id="26" dur="250" fill="hold"/>
                                        <p:tgtEl>
                                          <p:spTgt spid="15"/>
                                        </p:tgtEl>
                                      </p:cBhvr>
                                      <p:by x="91000" y="91000"/>
                                    </p:animScale>
                                  </p:childTnLst>
                                </p:cTn>
                              </p:par>
                              <p:par>
                                <p:cTn id="27" presetID="10" presetClass="entr" presetSubtype="0" fill="hold" grpId="0" nodeType="withEffect">
                                  <p:stCondLst>
                                    <p:cond delay="30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600"/>
                                        <p:tgtEl>
                                          <p:spTgt spid="41"/>
                                        </p:tgtEl>
                                      </p:cBhvr>
                                    </p:animEffect>
                                  </p:childTnLst>
                                </p:cTn>
                              </p:par>
                              <p:par>
                                <p:cTn id="30" presetID="35" presetClass="path" presetSubtype="0" decel="100000" fill="hold" grpId="1" nodeType="withEffect">
                                  <p:stCondLst>
                                    <p:cond delay="100"/>
                                  </p:stCondLst>
                                  <p:childTnLst>
                                    <p:animMotion origin="layout" path="M -0.05552 0.00022 L -3.65586E-6 0.00022 " pathEditMode="relative" rAng="0" ptsTypes="AA">
                                      <p:cBhvr>
                                        <p:cTn id="31" dur="800" fill="hold"/>
                                        <p:tgtEl>
                                          <p:spTgt spid="41"/>
                                        </p:tgtEl>
                                        <p:attrNameLst>
                                          <p:attrName>ppt_x</p:attrName>
                                          <p:attrName>ppt_y</p:attrName>
                                        </p:attrNameLst>
                                      </p:cBhvr>
                                      <p:rCtr x="2770" y="0"/>
                                    </p:animMotion>
                                  </p:childTnLst>
                                </p:cTn>
                              </p:par>
                              <p:par>
                                <p:cTn id="32" presetID="10" presetClass="entr" presetSubtype="0" fill="hold" grpId="0" nodeType="withEffect">
                                  <p:stCondLst>
                                    <p:cond delay="7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1" grpId="1"/>
      <p:bldP spid="73" grpId="0"/>
      <p:bldP spid="74" grpId="0"/>
      <p:bldP spid="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smtClean="0">
                <a:gradFill>
                  <a:gsLst>
                    <a:gs pos="1250">
                      <a:schemeClr val="bg1"/>
                    </a:gs>
                    <a:gs pos="10417">
                      <a:schemeClr val="bg1"/>
                    </a:gs>
                  </a:gsLst>
                  <a:lin ang="5400000" scaled="0"/>
                </a:gradFill>
              </a:rPr>
              <a:t>or Your </a:t>
            </a:r>
            <a:r>
              <a:rPr lang="en-US" sz="2000" spc="-50" dirty="0" err="1" smtClean="0">
                <a:gradFill>
                  <a:gsLst>
                    <a:gs pos="1250">
                      <a:schemeClr val="bg1"/>
                    </a:gs>
                    <a:gs pos="10417">
                      <a:schemeClr val="bg1"/>
                    </a:gs>
                  </a:gsLst>
                  <a:lin ang="5400000" scaled="0"/>
                </a:gradFill>
              </a:rPr>
              <a:t>Hoster</a:t>
            </a:r>
            <a:endParaRPr lang="en-US" sz="2000" spc="-50" dirty="0" smtClean="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smtClean="0"/>
              <a:t>Develop, test, run your apps</a:t>
            </a:r>
            <a:endParaRPr lang="en-US" dirty="0"/>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smtClean="0">
                <a:gradFill>
                  <a:gsLst>
                    <a:gs pos="2917">
                      <a:schemeClr val="tx2"/>
                    </a:gs>
                    <a:gs pos="30000">
                      <a:schemeClr val="tx2"/>
                    </a:gs>
                  </a:gsLst>
                  <a:lin ang="5400000" scaled="0"/>
                </a:gradFill>
              </a:rPr>
              <a:t>Start VMs and app development in Azure</a:t>
            </a:r>
            <a:endParaRPr lang="en-US" sz="1400" kern="0" dirty="0">
              <a:gradFill>
                <a:gsLst>
                  <a:gs pos="2917">
                    <a:schemeClr val="tx2"/>
                  </a:gs>
                  <a:gs pos="30000">
                    <a:schemeClr val="tx2"/>
                  </a:gs>
                </a:gsLst>
                <a:lin ang="5400000" scaled="0"/>
              </a:gradFill>
            </a:endParaRP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a:t>
            </a:r>
            <a:r>
              <a:rPr lang="en-US" sz="3600" spc="-50" dirty="0" smtClean="0">
                <a:gradFill>
                  <a:gsLst>
                    <a:gs pos="2917">
                      <a:schemeClr val="tx2"/>
                    </a:gs>
                    <a:gs pos="30000">
                      <a:schemeClr val="tx2"/>
                    </a:gs>
                  </a:gsLst>
                  <a:lin ang="5400000" scaled="0"/>
                </a:gradFill>
                <a:latin typeface="+mj-lt"/>
              </a:rPr>
              <a:t>portability</a:t>
            </a:r>
            <a:endParaRPr lang="en-US" sz="3600" spc="-50" dirty="0" smtClean="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smtClean="0">
                <a:gradFill>
                  <a:gsLst>
                    <a:gs pos="36283">
                      <a:schemeClr val="tx1"/>
                    </a:gs>
                    <a:gs pos="0">
                      <a:schemeClr val="tx1"/>
                    </a:gs>
                  </a:gsLst>
                  <a:lin ang="5400000" scaled="0"/>
                </a:gradFill>
              </a:rPr>
              <a:t>If it runs on Hyper-V, it runs </a:t>
            </a:r>
            <a:br>
              <a:rPr lang="en-US" sz="2400" spc="-50" dirty="0" smtClean="0">
                <a:gradFill>
                  <a:gsLst>
                    <a:gs pos="36283">
                      <a:schemeClr val="tx1"/>
                    </a:gs>
                    <a:gs pos="0">
                      <a:schemeClr val="tx1"/>
                    </a:gs>
                  </a:gsLst>
                  <a:lin ang="5400000" scaled="0"/>
                </a:gradFill>
              </a:rPr>
            </a:br>
            <a:r>
              <a:rPr lang="en-US" sz="2400" spc="-50" dirty="0" smtClean="0">
                <a:gradFill>
                  <a:gsLst>
                    <a:gs pos="36283">
                      <a:schemeClr val="tx1"/>
                    </a:gs>
                    <a:gs pos="0">
                      <a:schemeClr val="tx1"/>
                    </a:gs>
                  </a:gsLst>
                  <a:lin ang="5400000" scaled="0"/>
                </a:gradFill>
              </a:rPr>
              <a:t>in Microsoft Azure</a:t>
            </a:r>
            <a:endParaRPr lang="en-US" sz="2400" spc="-50" dirty="0">
              <a:gradFill>
                <a:gsLst>
                  <a:gs pos="36283">
                    <a:schemeClr val="tx1"/>
                  </a:gs>
                  <a:gs pos="0">
                    <a:schemeClr val="tx1"/>
                  </a:gs>
                </a:gsLst>
                <a:lin ang="5400000" scaled="0"/>
              </a:gradFill>
            </a:endParaRP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smtClean="0">
              <a:gradFill>
                <a:gsLst>
                  <a:gs pos="2917">
                    <a:srgbClr val="FFFFFF"/>
                  </a:gs>
                  <a:gs pos="30000">
                    <a:srgbClr val="FFFFFF"/>
                  </a:gs>
                </a:gsLst>
                <a:lin ang="5400000" scaled="0"/>
              </a:gradFill>
            </a:endParaRPr>
          </a:p>
          <a:p>
            <a:pPr algn="r" defTabSz="672291">
              <a:lnSpc>
                <a:spcPct val="80000"/>
              </a:lnSpc>
              <a:defRPr/>
            </a:pPr>
            <a:r>
              <a:rPr lang="en-US" sz="1300" kern="0" dirty="0" smtClean="0">
                <a:gradFill>
                  <a:gsLst>
                    <a:gs pos="2917">
                      <a:srgbClr val="FFFFFF"/>
                    </a:gs>
                    <a:gs pos="30000">
                      <a:srgbClr val="FFFFFF"/>
                    </a:gs>
                  </a:gsLst>
                  <a:lin ang="5400000" scaled="0"/>
                </a:gradFill>
              </a:rPr>
              <a:t> Production environment</a:t>
            </a:r>
            <a:endParaRPr lang="en-US" sz="1300" kern="0" dirty="0">
              <a:gradFill>
                <a:gsLst>
                  <a:gs pos="2917">
                    <a:srgbClr val="FFFFFF"/>
                  </a:gs>
                  <a:gs pos="30000">
                    <a:srgbClr val="FFFFFF"/>
                  </a:gs>
                </a:gsLst>
                <a:lin ang="5400000" scaled="0"/>
              </a:gradFill>
            </a:endParaRP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t>
            </a:r>
            <a:r>
              <a:rPr lang="en-US" sz="3600" spc="-50" dirty="0" smtClean="0">
                <a:gradFill>
                  <a:gsLst>
                    <a:gs pos="2917">
                      <a:schemeClr val="tx2"/>
                    </a:gs>
                    <a:gs pos="30000">
                      <a:schemeClr val="tx2"/>
                    </a:gs>
                  </a:gsLst>
                  <a:lin ang="5400000" scaled="0"/>
                </a:gradFill>
                <a:latin typeface="+mj-lt"/>
              </a:rPr>
              <a:t>anywhere </a:t>
            </a:r>
            <a:r>
              <a:rPr lang="en-US" sz="3600" spc="-50" dirty="0">
                <a:gradFill>
                  <a:gsLst>
                    <a:gs pos="2917">
                      <a:schemeClr val="tx2"/>
                    </a:gs>
                    <a:gs pos="30000">
                      <a:schemeClr val="tx2"/>
                    </a:gs>
                  </a:gsLst>
                  <a:lin ang="5400000" scaled="0"/>
                </a:gradFill>
                <a:latin typeface="+mj-lt"/>
              </a:rPr>
              <a:t>with </a:t>
            </a:r>
            <a:r>
              <a:rPr lang="en-US" sz="3600" spc="-50" dirty="0" smtClean="0">
                <a:gradFill>
                  <a:gsLst>
                    <a:gs pos="2917">
                      <a:schemeClr val="tx2"/>
                    </a:gs>
                    <a:gs pos="30000">
                      <a:schemeClr val="tx2"/>
                    </a:gs>
                  </a:gsLst>
                  <a:lin ang="5400000" scaled="0"/>
                </a:gradFill>
                <a:latin typeface="+mj-lt"/>
              </a:rPr>
              <a:t>no lock-in</a:t>
            </a:r>
            <a:endParaRPr lang="en-US" sz="36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22739" y="2673758"/>
            <a:ext cx="3963406" cy="4133126"/>
            <a:chOff x="4122739" y="2673758"/>
            <a:chExt cx="3963406" cy="4133126"/>
          </a:xfrm>
        </p:grpSpPr>
        <p:sp>
          <p:nvSpPr>
            <p:cNvPr id="19" name="Rectangle 18"/>
            <p:cNvSpPr/>
            <p:nvPr/>
          </p:nvSpPr>
          <p:spPr bwMode="auto">
            <a:xfrm>
              <a:off x="4122739" y="3176678"/>
              <a:ext cx="3963406" cy="363020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120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Move from SharePoint 2007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to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SharePoint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2013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18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different business units,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spread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across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12 countries</a:t>
              </a:r>
            </a:p>
            <a:p>
              <a:pPr defTabSz="914099" fontAlgn="base">
                <a:lnSpc>
                  <a:spcPct val="95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Quickly create a large SharePoint farm for Dev/test within time </a:t>
              </a:r>
              <a:b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b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and </a:t>
              </a:r>
              <a:r>
                <a:rPr lang="en-US" sz="2000" spc="-50" dirty="0">
                  <a:gradFill>
                    <a:gsLst>
                      <a:gs pos="1250">
                        <a:schemeClr val="bg1">
                          <a:lumMod val="25000"/>
                        </a:schemeClr>
                      </a:gs>
                      <a:gs pos="10417">
                        <a:schemeClr val="bg1">
                          <a:lumMod val="25000"/>
                        </a:schemeClr>
                      </a:gs>
                    </a:gsLst>
                    <a:lin ang="5400000" scaled="0"/>
                  </a:gradFill>
                  <a:cs typeface="Segoe UI Light" pitchFamily="34" charset="0"/>
                </a:rPr>
                <a:t>cost </a:t>
              </a:r>
              <a:r>
                <a:rPr lang="en-US" sz="2000" spc="-50" dirty="0" smtClean="0">
                  <a:gradFill>
                    <a:gsLst>
                      <a:gs pos="1250">
                        <a:schemeClr val="bg1">
                          <a:lumMod val="25000"/>
                        </a:schemeClr>
                      </a:gs>
                      <a:gs pos="10417">
                        <a:schemeClr val="bg1">
                          <a:lumMod val="25000"/>
                        </a:schemeClr>
                      </a:gs>
                    </a:gsLst>
                    <a:lin ang="5400000" scaled="0"/>
                  </a:gradFill>
                  <a:cs typeface="Segoe UI Light" pitchFamily="34" charset="0"/>
                </a:rPr>
                <a:t>limits</a:t>
              </a:r>
              <a:endParaRPr lang="en-US" sz="2000" spc="-50" dirty="0">
                <a:gradFill>
                  <a:gsLst>
                    <a:gs pos="1250">
                      <a:schemeClr val="bg1">
                        <a:lumMod val="25000"/>
                      </a:schemeClr>
                    </a:gs>
                    <a:gs pos="10417">
                      <a:schemeClr val="bg1">
                        <a:lumMod val="25000"/>
                      </a:schemeClr>
                    </a:gs>
                  </a:gsLst>
                  <a:lin ang="5400000" scaled="0"/>
                </a:gradFill>
                <a:cs typeface="Segoe UI Light" pitchFamily="34" charset="0"/>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31" name="Rectangle 30"/>
            <p:cNvSpPr/>
            <p:nvPr/>
          </p:nvSpPr>
          <p:spPr bwMode="auto">
            <a:xfrm>
              <a:off x="4122739"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grpSp>
      <p:grpSp>
        <p:nvGrpSpPr>
          <p:cNvPr id="6" name="Group 5"/>
          <p:cNvGrpSpPr/>
          <p:nvPr/>
        </p:nvGrpSpPr>
        <p:grpSpPr>
          <a:xfrm>
            <a:off x="8198433" y="2673758"/>
            <a:ext cx="3963406" cy="4138206"/>
            <a:chOff x="8198433" y="2673758"/>
            <a:chExt cx="3963406" cy="4138206"/>
          </a:xfrm>
          <a:solidFill>
            <a:schemeClr val="bg2">
              <a:lumMod val="20000"/>
              <a:lumOff val="80000"/>
            </a:schemeClr>
          </a:solidFill>
        </p:grpSpPr>
        <p:sp>
          <p:nvSpPr>
            <p:cNvPr id="21" name="Rectangle 20"/>
            <p:cNvSpPr/>
            <p:nvPr/>
          </p:nvSpPr>
          <p:spPr bwMode="auto">
            <a:xfrm>
              <a:off x="8198433" y="3176678"/>
              <a:ext cx="3963406" cy="3635286"/>
            </a:xfrm>
            <a:prstGeom prst="rect">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Limitless </a:t>
              </a:r>
              <a:r>
                <a:rPr lang="en-US" spc="-50" dirty="0" smtClean="0">
                  <a:gradFill>
                    <a:gsLst>
                      <a:gs pos="1250">
                        <a:schemeClr val="bg1">
                          <a:lumMod val="25000"/>
                        </a:schemeClr>
                      </a:gs>
                      <a:gs pos="10417">
                        <a:schemeClr val="bg1">
                          <a:lumMod val="25000"/>
                        </a:schemeClr>
                      </a:gs>
                    </a:gsLst>
                    <a:lin ang="5400000" scaled="0"/>
                  </a:gradFill>
                </a:rPr>
                <a:t>resources for </a:t>
              </a:r>
              <a:r>
                <a:rPr lang="en-US" spc="-50" dirty="0" err="1">
                  <a:gradFill>
                    <a:gsLst>
                      <a:gs pos="1250">
                        <a:schemeClr val="bg1">
                          <a:lumMod val="25000"/>
                        </a:schemeClr>
                      </a:gs>
                      <a:gs pos="10417">
                        <a:schemeClr val="bg1">
                          <a:lumMod val="25000"/>
                        </a:schemeClr>
                      </a:gs>
                    </a:gsLst>
                    <a:lin ang="5400000" scaled="0"/>
                  </a:gradFill>
                </a:rPr>
                <a:t>Dev</a:t>
              </a:r>
              <a:r>
                <a:rPr lang="en-US" spc="-50" dirty="0">
                  <a:gradFill>
                    <a:gsLst>
                      <a:gs pos="1250">
                        <a:schemeClr val="bg1">
                          <a:lumMod val="25000"/>
                        </a:schemeClr>
                      </a:gs>
                      <a:gs pos="10417">
                        <a:schemeClr val="bg1">
                          <a:lumMod val="25000"/>
                        </a:schemeClr>
                      </a:gs>
                    </a:gsLst>
                    <a:lin ang="5400000" scaled="0"/>
                  </a:gradFill>
                </a:rPr>
                <a:t>/Test</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Speed: </a:t>
              </a:r>
              <a:r>
                <a:rPr lang="en-US" spc="-50" dirty="0" smtClean="0">
                  <a:gradFill>
                    <a:gsLst>
                      <a:gs pos="1250">
                        <a:schemeClr val="bg1">
                          <a:lumMod val="25000"/>
                        </a:schemeClr>
                      </a:gs>
                      <a:gs pos="10417">
                        <a:schemeClr val="bg1">
                          <a:lumMod val="25000"/>
                        </a:schemeClr>
                      </a:gs>
                    </a:gsLst>
                    <a:lin ang="5400000" scaled="0"/>
                  </a:gradFill>
                </a:rPr>
                <a:t>Build a SharePoint </a:t>
              </a:r>
              <a:r>
                <a:rPr lang="en-US" spc="-50" dirty="0">
                  <a:gradFill>
                    <a:gsLst>
                      <a:gs pos="1250">
                        <a:schemeClr val="bg1">
                          <a:lumMod val="25000"/>
                        </a:schemeClr>
                      </a:gs>
                      <a:gs pos="10417">
                        <a:schemeClr val="bg1">
                          <a:lumMod val="25000"/>
                        </a:schemeClr>
                      </a:gs>
                    </a:gsLst>
                    <a:lin ang="5400000" scaled="0"/>
                  </a:gradFill>
                </a:rPr>
                <a:t>farm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in days not </a:t>
              </a:r>
              <a:r>
                <a:rPr lang="en-US" spc="-50" dirty="0">
                  <a:gradFill>
                    <a:gsLst>
                      <a:gs pos="1250">
                        <a:schemeClr val="bg1">
                          <a:lumMod val="25000"/>
                        </a:schemeClr>
                      </a:gs>
                      <a:gs pos="10417">
                        <a:schemeClr val="bg1">
                          <a:lumMod val="25000"/>
                        </a:schemeClr>
                      </a:gs>
                    </a:gsLst>
                    <a:lin ang="5400000" scaled="0"/>
                  </a:gradFill>
                </a:rPr>
                <a:t>weeks</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rPr>
                <a:t>Low </a:t>
              </a:r>
              <a:r>
                <a:rPr lang="en-US" spc="-50" dirty="0">
                  <a:gradFill>
                    <a:gsLst>
                      <a:gs pos="1250">
                        <a:schemeClr val="bg1">
                          <a:lumMod val="25000"/>
                        </a:schemeClr>
                      </a:gs>
                      <a:gs pos="10417">
                        <a:schemeClr val="bg1">
                          <a:lumMod val="25000"/>
                        </a:schemeClr>
                      </a:gs>
                    </a:gsLst>
                    <a:lin ang="5400000" scaled="0"/>
                  </a:gradFill>
                </a:rPr>
                <a:t>cost, scale up </a:t>
              </a:r>
              <a:r>
                <a:rPr lang="en-US" spc="-50" dirty="0" smtClean="0">
                  <a:gradFill>
                    <a:gsLst>
                      <a:gs pos="1250">
                        <a:schemeClr val="bg1">
                          <a:lumMod val="25000"/>
                        </a:schemeClr>
                      </a:gs>
                      <a:gs pos="10417">
                        <a:schemeClr val="bg1">
                          <a:lumMod val="25000"/>
                        </a:schemeClr>
                      </a:gs>
                    </a:gsLst>
                    <a:lin ang="5400000" scaled="0"/>
                  </a:gradFill>
                </a:rPr>
                <a:t>and </a:t>
              </a:r>
              <a:r>
                <a:rPr lang="en-US" spc="-50" dirty="0">
                  <a:gradFill>
                    <a:gsLst>
                      <a:gs pos="1250">
                        <a:schemeClr val="bg1">
                          <a:lumMod val="25000"/>
                        </a:schemeClr>
                      </a:gs>
                      <a:gs pos="10417">
                        <a:schemeClr val="bg1">
                          <a:lumMod val="25000"/>
                        </a:schemeClr>
                      </a:gs>
                    </a:gsLst>
                    <a:lin ang="5400000" scaled="0"/>
                  </a:gradFill>
                </a:rPr>
                <a:t>down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 </a:t>
              </a:r>
              <a:endParaRPr lang="en-US" spc="-50" dirty="0" smtClean="0">
                <a:gradFill>
                  <a:gsLst>
                    <a:gs pos="1250">
                      <a:schemeClr val="bg1">
                        <a:lumMod val="25000"/>
                      </a:schemeClr>
                    </a:gs>
                    <a:gs pos="10417">
                      <a:schemeClr val="bg1">
                        <a:lumMod val="25000"/>
                      </a:schemeClr>
                    </a:gs>
                  </a:gsLst>
                  <a:lin ang="5400000" scaled="0"/>
                </a:gradFill>
              </a:endParaRPr>
            </a:p>
            <a:p>
              <a:pPr defTabSz="914099" fontAlgn="base">
                <a:lnSpc>
                  <a:spcPct val="95000"/>
                </a:lnSpc>
                <a:spcBef>
                  <a:spcPct val="0"/>
                </a:spcBef>
                <a:spcAft>
                  <a:spcPts val="800"/>
                </a:spcAft>
              </a:pPr>
              <a:r>
                <a:rPr lang="en-US" spc="-50" dirty="0">
                  <a:gradFill>
                    <a:gsLst>
                      <a:gs pos="1250">
                        <a:schemeClr val="bg1">
                          <a:lumMod val="25000"/>
                        </a:schemeClr>
                      </a:gs>
                      <a:gs pos="10417">
                        <a:schemeClr val="bg1">
                          <a:lumMod val="25000"/>
                        </a:schemeClr>
                      </a:gs>
                    </a:gsLst>
                    <a:lin ang="5400000" scaled="0"/>
                  </a:gradFill>
                </a:rPr>
                <a:t>F</a:t>
              </a:r>
              <a:r>
                <a:rPr lang="en-US" spc="-50" dirty="0" smtClean="0">
                  <a:gradFill>
                    <a:gsLst>
                      <a:gs pos="1250">
                        <a:schemeClr val="bg1">
                          <a:lumMod val="25000"/>
                        </a:schemeClr>
                      </a:gs>
                      <a:gs pos="10417">
                        <a:schemeClr val="bg1">
                          <a:lumMod val="25000"/>
                        </a:schemeClr>
                      </a:gs>
                    </a:gsLst>
                    <a:lin ang="5400000" scaled="0"/>
                  </a:gradFill>
                </a:rPr>
                <a:t>amiliar tools and automation </a:t>
              </a:r>
              <a:br>
                <a:rPr lang="en-US" spc="-50" dirty="0" smtClean="0">
                  <a:gradFill>
                    <a:gsLst>
                      <a:gs pos="1250">
                        <a:schemeClr val="bg1">
                          <a:lumMod val="25000"/>
                        </a:schemeClr>
                      </a:gs>
                      <a:gs pos="10417">
                        <a:schemeClr val="bg1">
                          <a:lumMod val="25000"/>
                        </a:schemeClr>
                      </a:gs>
                    </a:gsLst>
                    <a:lin ang="5400000" scaled="0"/>
                  </a:gradFill>
                </a:rPr>
              </a:br>
              <a:r>
                <a:rPr lang="en-US" spc="-50" dirty="0" smtClean="0">
                  <a:gradFill>
                    <a:gsLst>
                      <a:gs pos="1250">
                        <a:schemeClr val="bg1">
                          <a:lumMod val="25000"/>
                        </a:schemeClr>
                      </a:gs>
                      <a:gs pos="10417">
                        <a:schemeClr val="bg1">
                          <a:lumMod val="25000"/>
                        </a:schemeClr>
                      </a:gs>
                    </a:gsLst>
                    <a:lin ang="5400000" scaled="0"/>
                  </a:gradFill>
                </a:rPr>
                <a:t>via PowerShell</a:t>
              </a:r>
            </a:p>
            <a:p>
              <a:pPr defTabSz="914099" fontAlgn="base">
                <a:lnSpc>
                  <a:spcPct val="95000"/>
                </a:lnSpc>
                <a:spcBef>
                  <a:spcPct val="0"/>
                </a:spcBef>
                <a:spcAft>
                  <a:spcPts val="800"/>
                </a:spcAft>
              </a:pPr>
              <a:r>
                <a:rPr lang="en-US" spc="-50" dirty="0" smtClean="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Portability</a:t>
              </a:r>
              <a:r>
                <a:rPr lang="en-US" spc="-50" dirty="0">
                  <a:gradFill>
                    <a:gsLst>
                      <a:gs pos="1250">
                        <a:schemeClr val="bg1">
                          <a:lumMod val="25000"/>
                        </a:schemeClr>
                      </a:gs>
                      <a:gs pos="10417">
                        <a:schemeClr val="bg1">
                          <a:lumMod val="25000"/>
                        </a:schemeClr>
                      </a:gs>
                    </a:gsLst>
                    <a:lin ang="5400000" scaled="0"/>
                  </a:gradFill>
                  <a:latin typeface="Segoe UI Semibold" panose="020B0702040204020203" pitchFamily="34" charset="0"/>
                  <a:cs typeface="Segoe UI Semibold" panose="020B0702040204020203" pitchFamily="34" charset="0"/>
                </a:rPr>
                <a:t>: </a:t>
              </a:r>
              <a:r>
                <a:rPr lang="en-US" spc="-50" dirty="0" smtClean="0">
                  <a:gradFill>
                    <a:gsLst>
                      <a:gs pos="1250">
                        <a:schemeClr val="bg1">
                          <a:lumMod val="25000"/>
                        </a:schemeClr>
                      </a:gs>
                      <a:gs pos="10417">
                        <a:schemeClr val="bg1">
                          <a:lumMod val="25000"/>
                        </a:schemeClr>
                      </a:gs>
                    </a:gsLst>
                    <a:lin ang="5400000" scaled="0"/>
                  </a:gradFill>
                </a:rPr>
                <a:t>On-premises or </a:t>
              </a:r>
              <a:r>
                <a:rPr lang="en-US" spc="-50" dirty="0">
                  <a:gradFill>
                    <a:gsLst>
                      <a:gs pos="1250">
                        <a:schemeClr val="bg1">
                          <a:lumMod val="25000"/>
                        </a:schemeClr>
                      </a:gs>
                      <a:gs pos="10417">
                        <a:schemeClr val="bg1">
                          <a:lumMod val="25000"/>
                        </a:schemeClr>
                      </a:gs>
                    </a:gsLst>
                    <a:lin ang="5400000" scaled="0"/>
                  </a:gradFill>
                </a:rPr>
                <a:t>at </a:t>
              </a:r>
              <a:r>
                <a:rPr lang="en-US" spc="-50" dirty="0" smtClean="0">
                  <a:gradFill>
                    <a:gsLst>
                      <a:gs pos="1250">
                        <a:schemeClr val="bg1">
                          <a:lumMod val="25000"/>
                        </a:schemeClr>
                      </a:gs>
                      <a:gs pos="10417">
                        <a:schemeClr val="bg1">
                          <a:lumMod val="25000"/>
                        </a:schemeClr>
                      </a:gs>
                    </a:gsLst>
                    <a:lin ang="5400000" scaled="0"/>
                  </a:gradFill>
                </a:rPr>
                <a:t/>
              </a:r>
              <a:br>
                <a:rPr lang="en-US" spc="-50" dirty="0" smtClean="0">
                  <a:gradFill>
                    <a:gsLst>
                      <a:gs pos="1250">
                        <a:schemeClr val="bg1">
                          <a:lumMod val="25000"/>
                        </a:schemeClr>
                      </a:gs>
                      <a:gs pos="10417">
                        <a:schemeClr val="bg1">
                          <a:lumMod val="25000"/>
                        </a:schemeClr>
                      </a:gs>
                    </a:gsLst>
                    <a:lin ang="5400000" scaled="0"/>
                  </a:gradFill>
                </a:rPr>
              </a:br>
              <a:r>
                <a:rPr lang="en-US" spc="-50" dirty="0" err="1" smtClean="0">
                  <a:gradFill>
                    <a:gsLst>
                      <a:gs pos="1250">
                        <a:schemeClr val="bg1">
                          <a:lumMod val="25000"/>
                        </a:schemeClr>
                      </a:gs>
                      <a:gs pos="10417">
                        <a:schemeClr val="bg1">
                          <a:lumMod val="25000"/>
                        </a:schemeClr>
                      </a:gs>
                    </a:gsLst>
                    <a:lin ang="5400000" scaled="0"/>
                  </a:gradFill>
                </a:rPr>
                <a:t>Hoster</a:t>
              </a:r>
              <a:r>
                <a:rPr lang="en-US" spc="-50" dirty="0">
                  <a:gradFill>
                    <a:gsLst>
                      <a:gs pos="1250">
                        <a:schemeClr val="bg1">
                          <a:lumMod val="25000"/>
                        </a:schemeClr>
                      </a:gs>
                      <a:gs pos="10417">
                        <a:schemeClr val="bg1">
                          <a:lumMod val="25000"/>
                        </a:schemeClr>
                      </a:gs>
                    </a:gsLst>
                    <a:lin ang="5400000" scaled="0"/>
                  </a:gradFill>
                </a:rPr>
                <a:t> </a:t>
              </a:r>
              <a:r>
                <a:rPr lang="en-US" spc="-50" dirty="0" smtClean="0">
                  <a:gradFill>
                    <a:gsLst>
                      <a:gs pos="1250">
                        <a:schemeClr val="bg1">
                          <a:lumMod val="25000"/>
                        </a:schemeClr>
                      </a:gs>
                      <a:gs pos="10417">
                        <a:schemeClr val="bg1">
                          <a:lumMod val="25000"/>
                        </a:schemeClr>
                      </a:gs>
                    </a:gsLst>
                    <a:lin ang="5400000" scaled="0"/>
                  </a:gradFill>
                </a:rPr>
                <a:t>as </a:t>
              </a:r>
              <a:r>
                <a:rPr lang="en-US" spc="-50" dirty="0">
                  <a:gradFill>
                    <a:gsLst>
                      <a:gs pos="1250">
                        <a:schemeClr val="bg1">
                          <a:lumMod val="25000"/>
                        </a:schemeClr>
                      </a:gs>
                      <a:gs pos="10417">
                        <a:schemeClr val="bg1">
                          <a:lumMod val="25000"/>
                        </a:schemeClr>
                      </a:gs>
                    </a:gsLst>
                    <a:lin ang="5400000" scaled="0"/>
                  </a:gradFill>
                </a:rPr>
                <a:t>needed</a:t>
              </a:r>
            </a:p>
            <a:p>
              <a:pPr defTabSz="914099" fontAlgn="base">
                <a:spcBef>
                  <a:spcPct val="0"/>
                </a:spcBef>
                <a:spcAft>
                  <a:spcPts val="900"/>
                </a:spcAft>
              </a:pPr>
              <a:endParaRPr lang="en-US" spc="-50" dirty="0">
                <a:gradFill>
                  <a:gsLst>
                    <a:gs pos="1250">
                      <a:schemeClr val="bg1">
                        <a:lumMod val="25000"/>
                      </a:schemeClr>
                    </a:gs>
                    <a:gs pos="10417">
                      <a:schemeClr val="bg1">
                        <a:lumMod val="25000"/>
                      </a:schemeClr>
                    </a:gs>
                  </a:gsLst>
                  <a:lin ang="5400000" scaled="0"/>
                </a:gradFill>
                <a:latin typeface="+mj-lt"/>
              </a:endParaRPr>
            </a:p>
          </p:txBody>
        </p:sp>
        <p:sp>
          <p:nvSpPr>
            <p:cNvPr id="32" name="Rectangle 31"/>
            <p:cNvSpPr/>
            <p:nvPr/>
          </p:nvSpPr>
          <p:spPr bwMode="auto">
            <a:xfrm>
              <a:off x="8198433" y="2673758"/>
              <a:ext cx="3963406" cy="502920"/>
            </a:xfrm>
            <a:prstGeom prst="rect">
              <a:avLst/>
            </a:prstGeom>
            <a:solidFill>
              <a:schemeClr val="tx1">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grpSp>
      <p:sp>
        <p:nvSpPr>
          <p:cNvPr id="14" name="Rectangle 13"/>
          <p:cNvSpPr/>
          <p:nvPr/>
        </p:nvSpPr>
        <p:spPr bwMode="auto">
          <a:xfrm>
            <a:off x="4122738" y="334963"/>
            <a:ext cx="8039100" cy="22346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500" spc="-60" dirty="0" smtClean="0">
                <a:gradFill>
                  <a:gsLst>
                    <a:gs pos="1250">
                      <a:srgbClr val="FFFFFF"/>
                    </a:gs>
                    <a:gs pos="10417">
                      <a:srgbClr val="FFFFFF"/>
                    </a:gs>
                  </a:gsLst>
                  <a:lin ang="5400000" scaled="0"/>
                </a:gradFill>
                <a:latin typeface="+mj-lt"/>
              </a:rPr>
              <a:t>“We </a:t>
            </a:r>
            <a:r>
              <a:rPr lang="en-US" sz="2500" spc="-60" dirty="0">
                <a:gradFill>
                  <a:gsLst>
                    <a:gs pos="1250">
                      <a:srgbClr val="FFFFFF"/>
                    </a:gs>
                    <a:gs pos="10417">
                      <a:srgbClr val="FFFFFF"/>
                    </a:gs>
                  </a:gsLst>
                  <a:lin ang="5400000" scaled="0"/>
                </a:gradFill>
                <a:latin typeface="+mj-lt"/>
              </a:rPr>
              <a:t>needed to take a new approach and </a:t>
            </a:r>
            <a:r>
              <a:rPr lang="en-US" sz="2500" spc="-60" dirty="0" smtClean="0">
                <a:gradFill>
                  <a:gsLst>
                    <a:gs pos="1250">
                      <a:srgbClr val="FFFFFF"/>
                    </a:gs>
                    <a:gs pos="10417">
                      <a:srgbClr val="FFFFFF"/>
                    </a:gs>
                  </a:gsLst>
                  <a:lin ang="5400000" scaled="0"/>
                </a:gradFill>
                <a:latin typeface="+mj-lt"/>
              </a:rPr>
              <a:t>Microsoft Azure </a:t>
            </a:r>
            <a:r>
              <a:rPr lang="en-US" sz="2500" spc="-60" dirty="0">
                <a:gradFill>
                  <a:gsLst>
                    <a:gs pos="1250">
                      <a:srgbClr val="FFFFFF"/>
                    </a:gs>
                    <a:gs pos="10417">
                      <a:srgbClr val="FFFFFF"/>
                    </a:gs>
                  </a:gsLst>
                  <a:lin ang="5400000" scaled="0"/>
                </a:gradFill>
                <a:latin typeface="+mj-lt"/>
              </a:rPr>
              <a:t>Virtual Machines provided the </a:t>
            </a:r>
            <a:r>
              <a:rPr lang="en-US" sz="2500" spc="-60" dirty="0" smtClean="0">
                <a:gradFill>
                  <a:gsLst>
                    <a:gs pos="1250">
                      <a:srgbClr val="FFFFFF"/>
                    </a:gs>
                    <a:gs pos="10417">
                      <a:srgbClr val="FFFFFF"/>
                    </a:gs>
                  </a:gsLst>
                  <a:lin ang="5400000" scaled="0"/>
                </a:gradFill>
                <a:latin typeface="+mj-lt"/>
              </a:rPr>
              <a:t>right solution </a:t>
            </a:r>
            <a:r>
              <a:rPr lang="en-US" sz="2500" spc="-60" dirty="0">
                <a:gradFill>
                  <a:gsLst>
                    <a:gs pos="1250">
                      <a:srgbClr val="FFFFFF"/>
                    </a:gs>
                    <a:gs pos="10417">
                      <a:srgbClr val="FFFFFF"/>
                    </a:gs>
                  </a:gsLst>
                  <a:lin ang="5400000" scaled="0"/>
                </a:gradFill>
                <a:latin typeface="+mj-lt"/>
              </a:rPr>
              <a:t>for our business</a:t>
            </a:r>
            <a:r>
              <a:rPr lang="en-US" sz="2500" spc="-60" dirty="0" smtClean="0">
                <a:gradFill>
                  <a:gsLst>
                    <a:gs pos="1250">
                      <a:srgbClr val="FFFFFF"/>
                    </a:gs>
                    <a:gs pos="10417">
                      <a:srgbClr val="FFFFFF"/>
                    </a:gs>
                  </a:gsLst>
                  <a:lin ang="5400000" scaled="0"/>
                </a:gradFill>
                <a:latin typeface="+mj-lt"/>
              </a:rPr>
              <a:t>.”</a:t>
            </a:r>
            <a:endParaRPr lang="en-US" sz="2500" spc="-60" dirty="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endParaRPr lang="en-US" sz="1100" spc="-50" dirty="0" smtClean="0">
              <a:gradFill>
                <a:gsLst>
                  <a:gs pos="1250">
                    <a:srgbClr val="FFFFFF"/>
                  </a:gs>
                  <a:gs pos="10417">
                    <a:srgbClr val="FFFFFF"/>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FFFFFF"/>
                    </a:gs>
                    <a:gs pos="10417">
                      <a:srgbClr val="FFFFFF"/>
                    </a:gs>
                  </a:gsLst>
                  <a:lin ang="5400000" scaled="0"/>
                </a:gradFill>
              </a:rPr>
              <a:t>– </a:t>
            </a:r>
            <a:r>
              <a:rPr lang="en-US" sz="2000" spc="-50" dirty="0">
                <a:gradFill>
                  <a:gsLst>
                    <a:gs pos="1250">
                      <a:srgbClr val="FFFFFF"/>
                    </a:gs>
                    <a:gs pos="10417">
                      <a:srgbClr val="FFFFFF"/>
                    </a:gs>
                  </a:gsLst>
                  <a:lin ang="5400000" scaled="0"/>
                </a:gradFill>
              </a:rPr>
              <a:t>Andreas </a:t>
            </a:r>
            <a:r>
              <a:rPr lang="en-US" sz="2000" spc="-50" dirty="0" err="1" smtClean="0">
                <a:gradFill>
                  <a:gsLst>
                    <a:gs pos="1250">
                      <a:srgbClr val="FFFFFF"/>
                    </a:gs>
                    <a:gs pos="10417">
                      <a:srgbClr val="FFFFFF"/>
                    </a:gs>
                  </a:gsLst>
                  <a:lin ang="5400000" scaled="0"/>
                </a:gradFill>
              </a:rPr>
              <a:t>Hogberg</a:t>
            </a:r>
            <a:r>
              <a:rPr lang="en-US" sz="2000" spc="-50" dirty="0" smtClean="0">
                <a:gradFill>
                  <a:gsLst>
                    <a:gs pos="1250">
                      <a:srgbClr val="FFFFFF"/>
                    </a:gs>
                    <a:gs pos="10417">
                      <a:srgbClr val="FFFFFF"/>
                    </a:gs>
                  </a:gsLst>
                  <a:lin ang="5400000" scaled="0"/>
                </a:gradFill>
              </a:rPr>
              <a:t>,</a:t>
            </a:r>
            <a:r>
              <a:rPr lang="en-US" sz="2000" spc="-50" dirty="0">
                <a:gradFill>
                  <a:gsLst>
                    <a:gs pos="1250">
                      <a:srgbClr val="FFFFFF"/>
                    </a:gs>
                    <a:gs pos="10417">
                      <a:srgbClr val="FFFFFF"/>
                    </a:gs>
                  </a:gsLst>
                  <a:lin ang="5400000" scaled="0"/>
                </a:gradFill>
              </a:rPr>
              <a:t> </a:t>
            </a:r>
            <a:r>
              <a:rPr lang="en-US" sz="2000" spc="-50" dirty="0" smtClean="0">
                <a:gradFill>
                  <a:gsLst>
                    <a:gs pos="1250">
                      <a:srgbClr val="FFFFFF"/>
                    </a:gs>
                    <a:gs pos="10417">
                      <a:srgbClr val="FFFFFF"/>
                    </a:gs>
                  </a:gsLst>
                  <a:lin ang="5400000" scaled="0"/>
                </a:gradFill>
              </a:rPr>
              <a:t>Telenor</a:t>
            </a:r>
            <a:endParaRPr lang="en-US" sz="2000" spc="-50" dirty="0">
              <a:gradFill>
                <a:gsLst>
                  <a:gs pos="1250">
                    <a:srgbClr val="FFFFFF"/>
                  </a:gs>
                  <a:gs pos="10417">
                    <a:srgbClr val="FFFFFF"/>
                  </a:gs>
                </a:gsLst>
                <a:lin ang="5400000" scaled="0"/>
              </a:gradFill>
            </a:endParaRPr>
          </a:p>
        </p:txBody>
      </p:sp>
      <p:sp>
        <p:nvSpPr>
          <p:cNvPr id="2" name="Rectangle 1"/>
          <p:cNvSpPr/>
          <p:nvPr/>
        </p:nvSpPr>
        <p:spPr bwMode="auto">
          <a:xfrm>
            <a:off x="289718" y="288663"/>
            <a:ext cx="3314700" cy="26365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457" y="758597"/>
            <a:ext cx="2769726" cy="1240176"/>
          </a:xfrm>
          <a:prstGeom prst="rect">
            <a:avLst/>
          </a:prstGeom>
        </p:spPr>
      </p:pic>
      <p:sp>
        <p:nvSpPr>
          <p:cNvPr id="3" name="Rectangle 2"/>
          <p:cNvSpPr/>
          <p:nvPr/>
        </p:nvSpPr>
        <p:spPr bwMode="auto">
          <a:xfrm>
            <a:off x="3894137" y="334963"/>
            <a:ext cx="228601" cy="223461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6" name="Rectangle 15"/>
          <p:cNvSpPr/>
          <p:nvPr/>
        </p:nvSpPr>
        <p:spPr bwMode="auto">
          <a:xfrm>
            <a:off x="4122738" y="2569583"/>
            <a:ext cx="8039100" cy="9855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8" name="Rectangle 17"/>
          <p:cNvSpPr/>
          <p:nvPr/>
        </p:nvSpPr>
        <p:spPr bwMode="auto">
          <a:xfrm>
            <a:off x="4122738" y="0"/>
            <a:ext cx="8039100" cy="3349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22" name="Picture 21"/>
          <p:cNvPicPr/>
          <p:nvPr/>
        </p:nvPicPr>
        <p:blipFill>
          <a:blip r:embed="rId4" cstate="screen">
            <a:extLst>
              <a:ext uri="{28A0092B-C50C-407E-A947-70E740481C1C}">
                <a14:useLocalDpi xmlns:a14="http://schemas.microsoft.com/office/drawing/2010/main" val="0"/>
              </a:ext>
            </a:extLst>
          </a:blip>
          <a:stretch>
            <a:fillRect/>
          </a:stretch>
        </p:blipFill>
        <p:spPr>
          <a:xfrm>
            <a:off x="152957" y="2682162"/>
            <a:ext cx="3880377" cy="2513460"/>
          </a:xfrm>
          <a:prstGeom prst="rect">
            <a:avLst/>
          </a:prstGeom>
          <a:ln w="6350">
            <a:solidFill>
              <a:schemeClr val="bg1">
                <a:lumMod val="75000"/>
              </a:schemeClr>
            </a:solidFill>
          </a:ln>
        </p:spPr>
      </p:pic>
    </p:spTree>
    <p:extLst>
      <p:ext uri="{BB962C8B-B14F-4D97-AF65-F5344CB8AC3E}">
        <p14:creationId xmlns:p14="http://schemas.microsoft.com/office/powerpoint/2010/main" val="1603582406"/>
      </p:ext>
    </p:extLst>
  </p:cSld>
  <p:clrMapOvr>
    <a:masterClrMapping/>
  </p:clrMapOvr>
  <mc:AlternateContent xmlns:mc="http://schemas.openxmlformats.org/markup-compatibility/2006" xmlns:p14="http://schemas.microsoft.com/office/powerpoint/2010/main">
    <mc:Choice Requires="p14">
      <p:transition spd="slow" p14:dur="1350">
        <p:push dir="u"/>
      </p:transition>
    </mc:Choice>
    <mc:Fallback xmlns="">
      <p:transition spd="slow">
        <p:push dir="u"/>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38</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can’t</a:t>
            </a:r>
            <a:endParaRPr lang="en-US" sz="3200" spc="-50" dirty="0">
              <a:solidFill>
                <a:schemeClr val="bg1"/>
              </a:solidFill>
              <a:latin typeface="+mj-lt"/>
            </a:endParaRP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t>
            </a:r>
            <a:r>
              <a:rPr lang="en-US" sz="3200" spc="-50" dirty="0">
                <a:solidFill>
                  <a:schemeClr val="bg1"/>
                </a:solidFill>
                <a:latin typeface="+mj-lt"/>
              </a:rPr>
              <a:t>a</a:t>
            </a:r>
            <a:r>
              <a:rPr lang="en-US" sz="3200" spc="-50" dirty="0" smtClean="0">
                <a:solidFill>
                  <a:schemeClr val="bg1"/>
                </a:solidFill>
                <a:latin typeface="+mj-lt"/>
              </a:rPr>
              <a:t>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smtClean="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a:t>
            </a:r>
            <a:r>
              <a:rPr lang="en-US" sz="4800" dirty="0" smtClean="0"/>
              <a:t>innovation presents challenges for </a:t>
            </a:r>
            <a:r>
              <a:rPr lang="en-US" sz="4800" dirty="0"/>
              <a:t>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security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and </a:t>
              </a:r>
              <a:r>
                <a:rPr lang="en-US" sz="2400" spc="-50" dirty="0">
                  <a:gradFill>
                    <a:gsLst>
                      <a:gs pos="1250">
                        <a:schemeClr val="bg1"/>
                      </a:gs>
                      <a:gs pos="10417">
                        <a:schemeClr val="bg1"/>
                      </a:gs>
                    </a:gsLst>
                    <a:lin ang="5400000" scaled="0"/>
                  </a:gradFill>
                  <a:latin typeface="+mj-lt"/>
                </a:rPr>
                <a:t>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with my </a:t>
              </a:r>
              <a:r>
                <a:rPr lang="en-US" sz="2400" spc="-50" dirty="0">
                  <a:gradFill>
                    <a:gsLst>
                      <a:gs pos="1250">
                        <a:schemeClr val="bg1"/>
                      </a:gs>
                      <a:gs pos="10417">
                        <a:schemeClr val="bg1"/>
                      </a:gs>
                    </a:gsLst>
                    <a:lin ang="5400000" scaled="0"/>
                  </a:gradFill>
                  <a:latin typeface="+mj-lt"/>
                </a:rPr>
                <a:t>existing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IT </a:t>
              </a:r>
              <a:r>
                <a:rPr lang="en-US" sz="2400" spc="-50" dirty="0">
                  <a:gradFill>
                    <a:gsLst>
                      <a:gs pos="1250">
                        <a:schemeClr val="bg1"/>
                      </a:gs>
                      <a:gs pos="10417">
                        <a:schemeClr val="bg1"/>
                      </a:gs>
                    </a:gsLst>
                    <a:lin ang="5400000" scaled="0"/>
                  </a:gradFill>
                  <a:latin typeface="+mj-lt"/>
                </a:rPr>
                <a:t>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my </a:t>
              </a:r>
              <a:r>
                <a:rPr lang="en-US" sz="2400" spc="-50" dirty="0">
                  <a:gradFill>
                    <a:gsLst>
                      <a:gs pos="1250">
                        <a:schemeClr val="bg1"/>
                      </a:gs>
                      <a:gs pos="10417">
                        <a:schemeClr val="bg1"/>
                      </a:gs>
                    </a:gsLst>
                    <a:lin ang="5400000" scaled="0"/>
                  </a:gradFill>
                  <a:latin typeface="+mj-lt"/>
                </a:rPr>
                <a:t>h</a:t>
              </a:r>
              <a:r>
                <a:rPr lang="en-US" sz="2400" spc="-50" dirty="0" smtClean="0">
                  <a:gradFill>
                    <a:gsLst>
                      <a:gs pos="1250">
                        <a:schemeClr val="bg1"/>
                      </a:gs>
                      <a:gs pos="10417">
                        <a:schemeClr val="bg1"/>
                      </a:gs>
                    </a:gsLst>
                    <a:lin ang="5400000" scaled="0"/>
                  </a:gradFill>
                  <a:latin typeface="+mj-lt"/>
                </a:rPr>
                <a:t>eterogeneous</a:t>
              </a:r>
              <a:r>
                <a:rPr lang="en-US" sz="2400" spc="-50" dirty="0">
                  <a:gradFill>
                    <a:gsLst>
                      <a:gs pos="1250">
                        <a:schemeClr val="bg1"/>
                      </a:gs>
                      <a:gs pos="10417">
                        <a:schemeClr val="bg1"/>
                      </a:gs>
                    </a:gsLst>
                    <a:lin ang="5400000" scaled="0"/>
                  </a:gradFill>
                  <a:latin typeface="+mj-lt"/>
                </a:rPr>
                <a:t>, </a:t>
              </a:r>
              <a:r>
                <a:rPr lang="en-US" sz="2400" spc="-50" dirty="0" smtClean="0">
                  <a:gradFill>
                    <a:gsLst>
                      <a:gs pos="1250">
                        <a:schemeClr val="bg1"/>
                      </a:gs>
                      <a:gs pos="10417">
                        <a:schemeClr val="bg1"/>
                      </a:gs>
                    </a:gsLst>
                    <a:lin ang="5400000" scaled="0"/>
                  </a:gradFill>
                  <a:latin typeface="+mj-lt"/>
                </a:rPr>
                <a:t/>
              </a:r>
              <a:br>
                <a:rPr lang="en-US" sz="2400" spc="-50" dirty="0" smtClean="0">
                  <a:gradFill>
                    <a:gsLst>
                      <a:gs pos="1250">
                        <a:schemeClr val="bg1"/>
                      </a:gs>
                      <a:gs pos="10417">
                        <a:schemeClr val="bg1"/>
                      </a:gs>
                    </a:gsLst>
                    <a:lin ang="5400000" scaled="0"/>
                  </a:gradFill>
                  <a:latin typeface="+mj-lt"/>
                </a:rPr>
              </a:br>
              <a:r>
                <a:rPr lang="en-US" sz="2400" spc="-50" dirty="0" smtClean="0">
                  <a:gradFill>
                    <a:gsLst>
                      <a:gs pos="1250">
                        <a:schemeClr val="bg1"/>
                      </a:gs>
                      <a:gs pos="10417">
                        <a:schemeClr val="bg1"/>
                      </a:gs>
                    </a:gsLst>
                    <a:lin ang="5400000" scaled="0"/>
                  </a:gradFill>
                  <a:latin typeface="+mj-lt"/>
                </a:rPr>
                <a:t>complex </a:t>
              </a:r>
              <a:r>
                <a:rPr lang="en-US" sz="2400" spc="-50" dirty="0">
                  <a:gradFill>
                    <a:gsLst>
                      <a:gs pos="1250">
                        <a:schemeClr val="bg1"/>
                      </a:gs>
                      <a:gs pos="10417">
                        <a:schemeClr val="bg1"/>
                      </a:gs>
                    </a:gsLst>
                    <a:lin ang="5400000" scaled="0"/>
                  </a:gradFill>
                  <a:latin typeface="+mj-lt"/>
                </a:rPr>
                <a:t>IT </a:t>
              </a:r>
              <a:r>
                <a:rPr lang="en-US" sz="2400" spc="-50" dirty="0" smtClean="0">
                  <a:gradFill>
                    <a:gsLst>
                      <a:gs pos="1250">
                        <a:schemeClr val="bg1"/>
                      </a:gs>
                      <a:gs pos="10417">
                        <a:schemeClr val="bg1"/>
                      </a:gs>
                    </a:gsLst>
                    <a:lin ang="5400000" scaled="0"/>
                  </a:gradFill>
                  <a:latin typeface="+mj-lt"/>
                </a:rPr>
                <a:t>landscape?</a:t>
              </a:r>
              <a:endParaRPr lang="en-US" sz="2400" spc="-50" dirty="0">
                <a:gradFill>
                  <a:gsLst>
                    <a:gs pos="1250">
                      <a:schemeClr val="bg1"/>
                    </a:gs>
                    <a:gs pos="10417">
                      <a:schemeClr val="bg1"/>
                    </a:gs>
                  </a:gsLst>
                  <a:lin ang="5400000" scaled="0"/>
                </a:gradFill>
                <a:latin typeface="+mj-lt"/>
              </a:endParaRP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
        <p:nvSpPr>
          <p:cNvPr id="3" name="Freeform 128"/>
          <p:cNvSpPr>
            <a:spLocks noChangeAspect="1"/>
          </p:cNvSpPr>
          <p:nvPr/>
        </p:nvSpPr>
        <p:spPr bwMode="black">
          <a:xfrm>
            <a:off x="5079412" y="1891324"/>
            <a:ext cx="6570762" cy="361827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grpSp>
        <p:nvGrpSpPr>
          <p:cNvPr id="39" name="Group 38"/>
          <p:cNvGrpSpPr/>
          <p:nvPr/>
        </p:nvGrpSpPr>
        <p:grpSpPr>
          <a:xfrm>
            <a:off x="6745490" y="2920528"/>
            <a:ext cx="4725267" cy="2310702"/>
            <a:chOff x="6745490" y="2920528"/>
            <a:chExt cx="4725267" cy="2310702"/>
          </a:xfrm>
        </p:grpSpPr>
        <p:sp>
          <p:nvSpPr>
            <p:cNvPr id="28" name="Freeform 27"/>
            <p:cNvSpPr/>
            <p:nvPr/>
          </p:nvSpPr>
          <p:spPr bwMode="auto">
            <a:xfrm>
              <a:off x="6745490" y="2920528"/>
              <a:ext cx="4725267" cy="2310702"/>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33" name="TextBox 32"/>
            <p:cNvSpPr txBox="1"/>
            <p:nvPr/>
          </p:nvSpPr>
          <p:spPr>
            <a:xfrm>
              <a:off x="7667191" y="4962581"/>
              <a:ext cx="1870760" cy="221599"/>
            </a:xfrm>
            <a:prstGeom prst="rect">
              <a:avLst/>
            </a:prstGeom>
            <a:noFill/>
          </p:spPr>
          <p:txBody>
            <a:bodyPr wrap="square" lIns="0" tIns="0" rIns="0" bIns="0" rtlCol="0">
              <a:spAutoFit/>
            </a:bodyPr>
            <a:lstStyle/>
            <a:p>
              <a:pPr algn="ctr">
                <a:lnSpc>
                  <a:spcPct val="90000"/>
                </a:lnSpc>
              </a:pPr>
              <a:r>
                <a:rPr lang="en-US" sz="1600" spc="-50" dirty="0" smtClean="0">
                  <a:gradFill>
                    <a:gsLst>
                      <a:gs pos="2917">
                        <a:schemeClr val="tx1"/>
                      </a:gs>
                      <a:gs pos="30000">
                        <a:schemeClr val="tx1"/>
                      </a:gs>
                    </a:gsLst>
                    <a:lin ang="5400000" scaled="0"/>
                  </a:gradFill>
                </a:rPr>
                <a:t>Virtual Network</a:t>
              </a:r>
            </a:p>
          </p:txBody>
        </p:sp>
      </p:grpSp>
      <p:grpSp>
        <p:nvGrpSpPr>
          <p:cNvPr id="38" name="Group 37"/>
          <p:cNvGrpSpPr/>
          <p:nvPr/>
        </p:nvGrpSpPr>
        <p:grpSpPr>
          <a:xfrm>
            <a:off x="6881039" y="3060919"/>
            <a:ext cx="3440002" cy="1854647"/>
            <a:chOff x="6881039" y="3060919"/>
            <a:chExt cx="3440002" cy="1854647"/>
          </a:xfrm>
        </p:grpSpPr>
        <p:sp>
          <p:nvSpPr>
            <p:cNvPr id="6" name="Rounded Rectangle 5"/>
            <p:cNvSpPr/>
            <p:nvPr/>
          </p:nvSpPr>
          <p:spPr bwMode="auto">
            <a:xfrm>
              <a:off x="6881039"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0" name="Rounded Rectangle 19"/>
            <p:cNvSpPr/>
            <p:nvPr/>
          </p:nvSpPr>
          <p:spPr bwMode="auto">
            <a:xfrm>
              <a:off x="9225771"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9" name="Rounded Rectangle 18"/>
            <p:cNvSpPr/>
            <p:nvPr/>
          </p:nvSpPr>
          <p:spPr bwMode="auto">
            <a:xfrm>
              <a:off x="8053405" y="3236192"/>
              <a:ext cx="1095270" cy="1679374"/>
            </a:xfrm>
            <a:prstGeom prst="roundRect">
              <a:avLst>
                <a:gd name="adj" fmla="val 11101"/>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9" name="TextBox 28"/>
            <p:cNvSpPr txBox="1"/>
            <p:nvPr/>
          </p:nvSpPr>
          <p:spPr>
            <a:xfrm>
              <a:off x="6992151"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1&gt;</a:t>
              </a:r>
            </a:p>
          </p:txBody>
        </p:sp>
        <p:sp>
          <p:nvSpPr>
            <p:cNvPr id="30" name="TextBox 29"/>
            <p:cNvSpPr txBox="1"/>
            <p:nvPr/>
          </p:nvSpPr>
          <p:spPr>
            <a:xfrm>
              <a:off x="8164517"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2&gt;</a:t>
              </a:r>
            </a:p>
          </p:txBody>
        </p:sp>
        <p:sp>
          <p:nvSpPr>
            <p:cNvPr id="31" name="TextBox 30"/>
            <p:cNvSpPr txBox="1"/>
            <p:nvPr/>
          </p:nvSpPr>
          <p:spPr>
            <a:xfrm>
              <a:off x="9336883" y="3060919"/>
              <a:ext cx="873046"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&lt;subnet 3&gt;</a:t>
              </a:r>
            </a:p>
          </p:txBody>
        </p:sp>
      </p:grpSp>
      <p:sp>
        <p:nvSpPr>
          <p:cNvPr id="2" name="Title 1"/>
          <p:cNvSpPr>
            <a:spLocks noGrp="1"/>
          </p:cNvSpPr>
          <p:nvPr>
            <p:ph type="title"/>
          </p:nvPr>
        </p:nvSpPr>
        <p:spPr>
          <a:xfrm>
            <a:off x="274638" y="292082"/>
            <a:ext cx="11375536" cy="946413"/>
          </a:xfrm>
        </p:spPr>
        <p:txBody>
          <a:bodyPr/>
          <a:lstStyle/>
          <a:p>
            <a:r>
              <a:rPr lang="en-US" dirty="0" smtClean="0"/>
              <a:t>Extend your </a:t>
            </a:r>
            <a:r>
              <a:rPr lang="en-US" dirty="0"/>
              <a:t>i</a:t>
            </a:r>
            <a:r>
              <a:rPr lang="en-US" dirty="0" smtClean="0"/>
              <a:t>nfrastructure</a:t>
            </a:r>
            <a:endParaRPr lang="en-US" dirty="0"/>
          </a:p>
        </p:txBody>
      </p:sp>
      <p:grpSp>
        <p:nvGrpSpPr>
          <p:cNvPr id="23" name="Group 22"/>
          <p:cNvGrpSpPr/>
          <p:nvPr/>
        </p:nvGrpSpPr>
        <p:grpSpPr>
          <a:xfrm>
            <a:off x="6957782" y="3350779"/>
            <a:ext cx="941784" cy="1450200"/>
            <a:chOff x="4910287" y="3352799"/>
            <a:chExt cx="941784" cy="1450200"/>
          </a:xfrm>
        </p:grpSpPr>
        <p:sp>
          <p:nvSpPr>
            <p:cNvPr id="5" name="Freeform 5"/>
            <p:cNvSpPr>
              <a:spLocks noEditPoints="1"/>
            </p:cNvSpPr>
            <p:nvPr/>
          </p:nvSpPr>
          <p:spPr bwMode="auto">
            <a:xfrm>
              <a:off x="4910287"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noEditPoints="1"/>
            </p:cNvSpPr>
            <p:nvPr/>
          </p:nvSpPr>
          <p:spPr bwMode="auto">
            <a:xfrm>
              <a:off x="4910287"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4910287"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302514" y="3350779"/>
            <a:ext cx="941784" cy="1450200"/>
            <a:chOff x="7255725" y="3352799"/>
            <a:chExt cx="941784" cy="1450200"/>
          </a:xfrm>
        </p:grpSpPr>
        <p:sp>
          <p:nvSpPr>
            <p:cNvPr id="15" name="Freeform 5"/>
            <p:cNvSpPr>
              <a:spLocks noEditPoints="1"/>
            </p:cNvSpPr>
            <p:nvPr/>
          </p:nvSpPr>
          <p:spPr bwMode="auto">
            <a:xfrm>
              <a:off x="7255725"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noEditPoints="1"/>
            </p:cNvSpPr>
            <p:nvPr/>
          </p:nvSpPr>
          <p:spPr bwMode="auto">
            <a:xfrm>
              <a:off x="7255725"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
            <p:cNvSpPr>
              <a:spLocks noEditPoints="1"/>
            </p:cNvSpPr>
            <p:nvPr/>
          </p:nvSpPr>
          <p:spPr bwMode="auto">
            <a:xfrm>
              <a:off x="7255725"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p:nvGrpSpPr>
        <p:grpSpPr>
          <a:xfrm>
            <a:off x="8130148" y="3350779"/>
            <a:ext cx="941784" cy="1450200"/>
            <a:chOff x="6083006" y="3352799"/>
            <a:chExt cx="941784" cy="1450200"/>
          </a:xfrm>
        </p:grpSpPr>
        <p:sp>
          <p:nvSpPr>
            <p:cNvPr id="12" name="Freeform 5"/>
            <p:cNvSpPr>
              <a:spLocks noEditPoints="1"/>
            </p:cNvSpPr>
            <p:nvPr/>
          </p:nvSpPr>
          <p:spPr bwMode="auto">
            <a:xfrm>
              <a:off x="6083006" y="4401555"/>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noEditPoints="1"/>
            </p:cNvSpPr>
            <p:nvPr/>
          </p:nvSpPr>
          <p:spPr bwMode="auto">
            <a:xfrm>
              <a:off x="6083006" y="387717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noEditPoints="1"/>
            </p:cNvSpPr>
            <p:nvPr/>
          </p:nvSpPr>
          <p:spPr bwMode="auto">
            <a:xfrm>
              <a:off x="6083006" y="3352799"/>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10395800" y="3662616"/>
            <a:ext cx="941784" cy="613985"/>
            <a:chOff x="10395800" y="3662616"/>
            <a:chExt cx="941784" cy="613985"/>
          </a:xfrm>
        </p:grpSpPr>
        <p:sp>
          <p:nvSpPr>
            <p:cNvPr id="32" name="TextBox 31"/>
            <p:cNvSpPr txBox="1"/>
            <p:nvPr/>
          </p:nvSpPr>
          <p:spPr>
            <a:xfrm>
              <a:off x="10434892" y="3662616"/>
              <a:ext cx="867568" cy="166199"/>
            </a:xfrm>
            <a:prstGeom prst="rect">
              <a:avLst/>
            </a:prstGeom>
            <a:noFill/>
          </p:spPr>
          <p:txBody>
            <a:bodyPr wrap="square" lIns="0" tIns="0" rIns="0" bIns="0" rtlCol="0">
              <a:spAutoFit/>
            </a:bodyPr>
            <a:lstStyle/>
            <a:p>
              <a:pPr algn="ctr">
                <a:lnSpc>
                  <a:spcPct val="90000"/>
                </a:lnSpc>
              </a:pPr>
              <a:r>
                <a:rPr lang="en-US" sz="1200" spc="-50" dirty="0" smtClean="0">
                  <a:gradFill>
                    <a:gsLst>
                      <a:gs pos="2917">
                        <a:schemeClr val="tx1"/>
                      </a:gs>
                      <a:gs pos="30000">
                        <a:schemeClr val="tx1"/>
                      </a:gs>
                    </a:gsLst>
                    <a:lin ang="5400000" scaled="0"/>
                  </a:gradFill>
                </a:rPr>
                <a:t>DNS Server</a:t>
              </a:r>
            </a:p>
          </p:txBody>
        </p:sp>
        <p:sp>
          <p:nvSpPr>
            <p:cNvPr id="34" name="Rounded Rectangle 33"/>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4"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6" name="TextBox 35"/>
          <p:cNvSpPr txBox="1"/>
          <p:nvPr/>
        </p:nvSpPr>
        <p:spPr>
          <a:xfrm>
            <a:off x="267864" y="2495527"/>
            <a:ext cx="5698666" cy="1990027"/>
          </a:xfrm>
          <a:prstGeom prst="rect">
            <a:avLst/>
          </a:prstGeom>
          <a:noFill/>
        </p:spPr>
        <p:txBody>
          <a:bodyPr wrap="square" lIns="182880" tIns="146304" rIns="182880" bIns="146304" rtlCol="0">
            <a:noAutofit/>
          </a:bodyPr>
          <a:lstStyle/>
          <a:p>
            <a:pPr>
              <a:lnSpc>
                <a:spcPct val="90000"/>
              </a:lnSpc>
              <a:spcBef>
                <a:spcPct val="20000"/>
              </a:spcBef>
              <a:spcAft>
                <a:spcPts val="1200"/>
              </a:spcAft>
              <a:buSzPct val="80000"/>
            </a:pPr>
            <a:r>
              <a:rPr lang="en-US" sz="2400" dirty="0" smtClean="0">
                <a:gradFill>
                  <a:gsLst>
                    <a:gs pos="0">
                      <a:schemeClr val="tx2"/>
                    </a:gs>
                    <a:gs pos="100000">
                      <a:schemeClr val="tx2"/>
                    </a:gs>
                  </a:gsLst>
                  <a:lin ang="5400000" scaled="1"/>
                </a:gradFill>
              </a:rPr>
              <a:t>Microsoft Azure </a:t>
            </a:r>
            <a:r>
              <a:rPr lang="en-US" sz="2400" dirty="0">
                <a:gradFill>
                  <a:gsLst>
                    <a:gs pos="0">
                      <a:schemeClr val="tx2"/>
                    </a:gs>
                    <a:gs pos="100000">
                      <a:schemeClr val="tx2"/>
                    </a:gs>
                  </a:gsLst>
                  <a:lin ang="5400000" scaled="1"/>
                </a:gradFill>
              </a:rPr>
              <a:t>Virtual Network</a:t>
            </a:r>
          </a:p>
          <a:p>
            <a:pPr>
              <a:spcAft>
                <a:spcPts val="600"/>
              </a:spcAft>
            </a:pPr>
            <a:r>
              <a:rPr lang="en-US" sz="2000" spc="-50" dirty="0">
                <a:gradFill>
                  <a:gsLst>
                    <a:gs pos="0">
                      <a:schemeClr val="tx1"/>
                    </a:gs>
                    <a:gs pos="100000">
                      <a:schemeClr val="tx1"/>
                    </a:gs>
                  </a:gsLst>
                  <a:lin ang="0" scaled="0"/>
                </a:gradFill>
              </a:rPr>
              <a:t>Logical isolation with control over network</a:t>
            </a:r>
          </a:p>
          <a:p>
            <a:pPr>
              <a:spcAft>
                <a:spcPts val="600"/>
              </a:spcAft>
            </a:pPr>
            <a:r>
              <a:rPr lang="en-US" sz="2000" spc="-50" dirty="0">
                <a:gradFill>
                  <a:gsLst>
                    <a:gs pos="0">
                      <a:schemeClr val="tx1"/>
                    </a:gs>
                    <a:gs pos="100000">
                      <a:schemeClr val="tx1"/>
                    </a:gs>
                  </a:gsLst>
                  <a:lin ang="0" scaled="0"/>
                </a:gradFill>
              </a:rPr>
              <a:t>Create Subnets, Private IP addresses</a:t>
            </a:r>
          </a:p>
          <a:p>
            <a:pPr>
              <a:spcAft>
                <a:spcPts val="600"/>
              </a:spcAft>
            </a:pPr>
            <a:r>
              <a:rPr lang="en-US" sz="2000" spc="-50" dirty="0">
                <a:gradFill>
                  <a:gsLst>
                    <a:gs pos="0">
                      <a:schemeClr val="tx1"/>
                    </a:gs>
                    <a:gs pos="100000">
                      <a:schemeClr val="tx1"/>
                    </a:gs>
                  </a:gsLst>
                  <a:lin ang="0" scaled="0"/>
                </a:gradFill>
              </a:rPr>
              <a:t>Bring your own DNS</a:t>
            </a:r>
          </a:p>
        </p:txBody>
      </p:sp>
    </p:spTree>
    <p:extLst>
      <p:ext uri="{BB962C8B-B14F-4D97-AF65-F5344CB8AC3E}">
        <p14:creationId xmlns:p14="http://schemas.microsoft.com/office/powerpoint/2010/main" val="2773695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250" fill="hold"/>
                                        <p:tgtEl>
                                          <p:spTgt spid="3"/>
                                        </p:tgtEl>
                                        <p:attrNameLst>
                                          <p:attrName>ppt_w</p:attrName>
                                        </p:attrNameLst>
                                      </p:cBhvr>
                                      <p:tavLst>
                                        <p:tav tm="0">
                                          <p:val>
                                            <p:fltVal val="0"/>
                                          </p:val>
                                        </p:tav>
                                        <p:tav tm="100000">
                                          <p:val>
                                            <p:strVal val="#ppt_w"/>
                                          </p:val>
                                        </p:tav>
                                      </p:tavLst>
                                    </p:anim>
                                    <p:anim calcmode="lin" valueType="num">
                                      <p:cBhvr>
                                        <p:cTn id="11" dur="250" fill="hold"/>
                                        <p:tgtEl>
                                          <p:spTgt spid="3"/>
                                        </p:tgtEl>
                                        <p:attrNameLst>
                                          <p:attrName>ppt_h</p:attrName>
                                        </p:attrNameLst>
                                      </p:cBhvr>
                                      <p:tavLst>
                                        <p:tav tm="0">
                                          <p:val>
                                            <p:fltVal val="0"/>
                                          </p:val>
                                        </p:tav>
                                        <p:tav tm="100000">
                                          <p:val>
                                            <p:strVal val="#ppt_h"/>
                                          </p:val>
                                        </p:tav>
                                      </p:tavLst>
                                    </p:anim>
                                    <p:animEffect transition="in" filter="fade">
                                      <p:cBhvr>
                                        <p:cTn id="12" dur="250"/>
                                        <p:tgtEl>
                                          <p:spTgt spid="3"/>
                                        </p:tgtEl>
                                      </p:cBhvr>
                                    </p:animEffect>
                                  </p:childTnLst>
                                </p:cTn>
                              </p:par>
                              <p:par>
                                <p:cTn id="13" presetID="6" presetClass="emph" presetSubtype="0" decel="100000" fill="hold" grpId="1" nodeType="withEffect">
                                  <p:stCondLst>
                                    <p:cond delay="200"/>
                                  </p:stCondLst>
                                  <p:childTnLst>
                                    <p:animScale>
                                      <p:cBhvr>
                                        <p:cTn id="14" dur="250" fill="hold"/>
                                        <p:tgtEl>
                                          <p:spTgt spid="3"/>
                                        </p:tgtEl>
                                      </p:cBhvr>
                                      <p:by x="110000" y="110000"/>
                                    </p:animScale>
                                  </p:childTnLst>
                                </p:cTn>
                              </p:par>
                              <p:par>
                                <p:cTn id="15" presetID="6" presetClass="emph" presetSubtype="0" decel="100000" fill="hold" grpId="2" nodeType="withEffect">
                                  <p:stCondLst>
                                    <p:cond delay="300"/>
                                  </p:stCondLst>
                                  <p:childTnLst>
                                    <p:animScale>
                                      <p:cBhvr>
                                        <p:cTn id="16" dur="250" fill="hold"/>
                                        <p:tgtEl>
                                          <p:spTgt spid="3"/>
                                        </p:tgtEl>
                                      </p:cBhvr>
                                      <p:by x="91000" y="91000"/>
                                    </p:animScale>
                                  </p:childTnLst>
                                </p:cTn>
                              </p:par>
                            </p:childTnLst>
                          </p:cTn>
                        </p:par>
                        <p:par>
                          <p:cTn id="17" fill="hold">
                            <p:stCondLst>
                              <p:cond delay="8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nodeType="withEffect">
                                  <p:stCondLst>
                                    <p:cond delay="2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7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8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9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9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smtClean="0"/>
              <a:t>Extend your </a:t>
            </a:r>
            <a:r>
              <a:rPr lang="en-US" dirty="0"/>
              <a:t>i</a:t>
            </a:r>
            <a:r>
              <a:rPr lang="en-US" dirty="0" smtClean="0"/>
              <a:t>nfrastructure</a:t>
            </a:r>
            <a:endParaRPr lang="en-US" dirty="0"/>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smtClean="0">
                <a:gradFill>
                  <a:gsLst>
                    <a:gs pos="69027">
                      <a:srgbClr val="FFFFFF"/>
                    </a:gs>
                    <a:gs pos="56000">
                      <a:srgbClr val="FFFFFF"/>
                    </a:gs>
                  </a:gsLst>
                  <a:lin ang="5400000" scaled="0"/>
                </a:gradFill>
                <a:latin typeface="+mn-lt"/>
              </a:rPr>
              <a:t>Customer datacenter</a:t>
            </a:r>
            <a:endParaRPr lang="en-US" sz="2000" b="0" dirty="0">
              <a:gradFill>
                <a:gsLst>
                  <a:gs pos="69027">
                    <a:srgbClr val="FFFFFF"/>
                  </a:gs>
                  <a:gs pos="56000">
                    <a:srgbClr val="FFFFFF"/>
                  </a:gs>
                </a:gsLst>
                <a:lin ang="5400000" scaled="0"/>
              </a:gradFill>
              <a:latin typeface="+mn-lt"/>
            </a:endParaRP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smtClean="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Microsoft Azure </a:t>
            </a:r>
            <a:r>
              <a:rPr lang="en-US" sz="3200" spc="-50" dirty="0">
                <a:gradFill>
                  <a:gsLst>
                    <a:gs pos="2917">
                      <a:schemeClr val="tx2"/>
                    </a:gs>
                    <a:gs pos="30000">
                      <a:schemeClr val="tx2"/>
                    </a:gs>
                  </a:gsLst>
                  <a:lin ang="5400000" scaled="0"/>
                </a:gradFill>
                <a:latin typeface="+mj-lt"/>
              </a:rPr>
              <a:t>Infrastructure </a:t>
            </a:r>
            <a:r>
              <a:rPr lang="en-US" sz="3200" spc="-50" dirty="0" smtClean="0">
                <a:gradFill>
                  <a:gsLst>
                    <a:gs pos="2917">
                      <a:schemeClr val="tx2"/>
                    </a:gs>
                    <a:gs pos="30000">
                      <a:schemeClr val="tx2"/>
                    </a:gs>
                  </a:gsLst>
                  <a:lin ang="5400000" scaled="0"/>
                </a:gradFill>
                <a:latin typeface="+mj-lt"/>
              </a:rPr>
              <a:t>Services</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75482" y="4178913"/>
            <a:ext cx="5642760" cy="2515028"/>
            <a:chOff x="274639" y="4179009"/>
            <a:chExt cx="5643561" cy="2515385"/>
          </a:xfrm>
        </p:grpSpPr>
        <p:sp>
          <p:nvSpPr>
            <p:cNvPr id="5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34" name="TextBox 33"/>
            <p:cNvSpPr txBox="1"/>
            <p:nvPr/>
          </p:nvSpPr>
          <p:spPr>
            <a:xfrm>
              <a:off x="1971614" y="5294232"/>
              <a:ext cx="2249609" cy="973201"/>
            </a:xfrm>
            <a:prstGeom prst="rect">
              <a:avLst/>
            </a:prstGeom>
            <a:noFill/>
          </p:spPr>
          <p:txBody>
            <a:bodyPr wrap="square" lIns="0" tIns="146283" rIns="182854" bIns="146283" rtlCol="0">
              <a:spAutoFit/>
            </a:bodyPr>
            <a:lstStyle/>
            <a:p>
              <a:pPr defTabSz="932324">
                <a:lnSpc>
                  <a:spcPct val="90000"/>
                </a:lnSpc>
              </a:pPr>
              <a:r>
                <a:rPr lang="en-US" sz="1599" dirty="0">
                  <a:gradFill>
                    <a:gsLst>
                      <a:gs pos="2917">
                        <a:srgbClr val="EFEFEF"/>
                      </a:gs>
                      <a:gs pos="100000">
                        <a:srgbClr val="EFEFEF"/>
                      </a:gs>
                    </a:gsLst>
                    <a:lin ang="5400000" scaled="0"/>
                  </a:gradFill>
                </a:rPr>
                <a:t>Individual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computers behind </a:t>
              </a:r>
              <a:br>
                <a:rPr lang="en-US" sz="1599" dirty="0">
                  <a:gradFill>
                    <a:gsLst>
                      <a:gs pos="2917">
                        <a:srgbClr val="EFEFEF"/>
                      </a:gs>
                      <a:gs pos="100000">
                        <a:srgbClr val="EFEFEF"/>
                      </a:gs>
                    </a:gsLst>
                    <a:lin ang="5400000" scaled="0"/>
                  </a:gradFill>
                </a:rPr>
              </a:br>
              <a:r>
                <a:rPr lang="en-US" sz="1599" dirty="0">
                  <a:gradFill>
                    <a:gsLst>
                      <a:gs pos="2917">
                        <a:srgbClr val="EFEFEF"/>
                      </a:gs>
                      <a:gs pos="100000">
                        <a:srgbClr val="EFEFEF"/>
                      </a:gs>
                    </a:gsLst>
                    <a:lin ang="5400000" scaled="0"/>
                  </a:gradFill>
                </a:rPr>
                <a:t>corporate firewall</a:t>
              </a:r>
            </a:p>
          </p:txBody>
        </p:sp>
        <p:sp>
          <p:nvSpPr>
            <p:cNvPr id="49" name="Freeform 34"/>
            <p:cNvSpPr>
              <a:spLocks noEditPoints="1"/>
            </p:cNvSpPr>
            <p:nvPr/>
          </p:nvSpPr>
          <p:spPr bwMode="auto">
            <a:xfrm>
              <a:off x="4685740" y="499539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sp>
          <p:nvSpPr>
            <p:cNvPr id="50" name="Freeform 34"/>
            <p:cNvSpPr>
              <a:spLocks noEditPoints="1"/>
            </p:cNvSpPr>
            <p:nvPr/>
          </p:nvSpPr>
          <p:spPr bwMode="auto">
            <a:xfrm>
              <a:off x="4688513" y="5791329"/>
              <a:ext cx="1040569" cy="700073"/>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grpSp>
        <p:nvGrpSpPr>
          <p:cNvPr id="9" name="Group 8"/>
          <p:cNvGrpSpPr/>
          <p:nvPr/>
        </p:nvGrpSpPr>
        <p:grpSpPr>
          <a:xfrm>
            <a:off x="275482" y="2483916"/>
            <a:ext cx="5642760" cy="2515028"/>
            <a:chOff x="274639" y="4179009"/>
            <a:chExt cx="5643561" cy="2515385"/>
          </a:xfrm>
        </p:grpSpPr>
        <p:grpSp>
          <p:nvGrpSpPr>
            <p:cNvPr id="83" name="Group 82"/>
            <p:cNvGrpSpPr/>
            <p:nvPr/>
          </p:nvGrpSpPr>
          <p:grpSpPr>
            <a:xfrm>
              <a:off x="274639" y="4179009"/>
              <a:ext cx="5643561" cy="2515385"/>
              <a:chOff x="274639" y="4179009"/>
              <a:chExt cx="5643561" cy="2515385"/>
            </a:xfrm>
          </p:grpSpPr>
          <p:sp>
            <p:nvSpPr>
              <p:cNvPr id="84"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85" name="Group 84"/>
              <p:cNvGrpSpPr/>
              <p:nvPr/>
            </p:nvGrpSpPr>
            <p:grpSpPr>
              <a:xfrm>
                <a:off x="903852" y="4469639"/>
                <a:ext cx="3626069" cy="2017932"/>
                <a:chOff x="903852" y="4469639"/>
                <a:chExt cx="3626069" cy="2017932"/>
              </a:xfrm>
            </p:grpSpPr>
            <p:sp>
              <p:nvSpPr>
                <p:cNvPr id="86" name="Rounded Rectangle 85"/>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87" name="Group 86"/>
                <p:cNvGrpSpPr/>
                <p:nvPr/>
              </p:nvGrpSpPr>
              <p:grpSpPr>
                <a:xfrm>
                  <a:off x="1194847" y="4694779"/>
                  <a:ext cx="3087733" cy="1573112"/>
                  <a:chOff x="1247099" y="4680514"/>
                  <a:chExt cx="3087733" cy="1573112"/>
                </a:xfrm>
              </p:grpSpPr>
              <p:sp>
                <p:nvSpPr>
                  <p:cNvPr id="88"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89" name="Freeform 88"/>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0" name="Freeform 89"/>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1"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2" name="Freeform 9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3" name="Freeform 9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5" name="Freeform 9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96" name="Freeform 9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97" name="TextBox 96"/>
            <p:cNvSpPr txBox="1"/>
            <p:nvPr/>
          </p:nvSpPr>
          <p:spPr>
            <a:xfrm rot="16200000">
              <a:off x="-561196" y="5171376"/>
              <a:ext cx="2275726" cy="572464"/>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98" name="Group 97"/>
            <p:cNvGrpSpPr/>
            <p:nvPr/>
          </p:nvGrpSpPr>
          <p:grpSpPr>
            <a:xfrm>
              <a:off x="4806443" y="5047862"/>
              <a:ext cx="854074" cy="854076"/>
              <a:chOff x="8383457" y="5018042"/>
              <a:chExt cx="1037196" cy="1037198"/>
            </a:xfrm>
          </p:grpSpPr>
          <p:sp>
            <p:nvSpPr>
              <p:cNvPr id="99" name="Oval 98"/>
              <p:cNvSpPr/>
              <p:nvPr/>
            </p:nvSpPr>
            <p:spPr bwMode="auto">
              <a:xfrm>
                <a:off x="8383457" y="5018042"/>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1" name="Rectangle 10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grpSp>
      <p:pic>
        <p:nvPicPr>
          <p:cNvPr id="73" name="Picture 72"/>
          <p:cNvPicPr>
            <a:picLocks noChangeAspect="1"/>
          </p:cNvPicPr>
          <p:nvPr/>
        </p:nvPicPr>
        <p:blipFill>
          <a:blip r:embed="rId3"/>
          <a:stretch>
            <a:fillRect/>
          </a:stretch>
        </p:blipFill>
        <p:spPr>
          <a:xfrm>
            <a:off x="7337809" y="1911232"/>
            <a:ext cx="4260952" cy="2347871"/>
          </a:xfrm>
          <a:prstGeom prst="rect">
            <a:avLst/>
          </a:prstGeom>
        </p:spPr>
      </p:pic>
      <p:grpSp>
        <p:nvGrpSpPr>
          <p:cNvPr id="25" name="Group 24"/>
          <p:cNvGrpSpPr/>
          <p:nvPr/>
        </p:nvGrpSpPr>
        <p:grpSpPr>
          <a:xfrm>
            <a:off x="7418353" y="3340864"/>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48145" y="1073887"/>
            <a:ext cx="7142922"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Securely connect to Virtual Network from anywhere</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Uses VPN client in Windows OS</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Traverses firewalls</a:t>
            </a:r>
            <a:r>
              <a:rPr lang="en-US" sz="2000" spc="-50" dirty="0">
                <a:gradFill>
                  <a:gsLst>
                    <a:gs pos="0">
                      <a:srgbClr val="505050"/>
                    </a:gs>
                    <a:gs pos="100000">
                      <a:srgbClr val="505050"/>
                    </a:gs>
                  </a:gsLst>
                  <a:lin ang="0" scaled="0"/>
                </a:gradFill>
              </a:rPr>
              <a:t> and proxies</a:t>
            </a:r>
            <a:endParaRPr lang="en-US" sz="2000" spc="-50" dirty="0">
              <a:gradFill>
                <a:gsLst>
                  <a:gs pos="0">
                    <a:srgbClr val="505050"/>
                  </a:gs>
                  <a:gs pos="100000">
                    <a:srgbClr val="505050"/>
                  </a:gs>
                </a:gsLst>
              </a:gradFill>
            </a:endParaRPr>
          </a:p>
        </p:txBody>
      </p:sp>
      <p:cxnSp>
        <p:nvCxnSpPr>
          <p:cNvPr id="38" name="Straight Connector 37"/>
          <p:cNvCxnSpPr>
            <a:stCxn id="43" idx="10"/>
            <a:endCxn id="26" idx="4"/>
          </p:cNvCxnSpPr>
          <p:nvPr/>
        </p:nvCxnSpPr>
        <p:spPr>
          <a:xfrm flipH="1" flipV="1">
            <a:off x="7845329" y="4194817"/>
            <a:ext cx="741666" cy="1520725"/>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9"/>
            <a:endCxn id="26" idx="5"/>
          </p:cNvCxnSpPr>
          <p:nvPr/>
        </p:nvCxnSpPr>
        <p:spPr>
          <a:xfrm flipH="1" flipV="1">
            <a:off x="8147248" y="4069760"/>
            <a:ext cx="1707229" cy="1667809"/>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50" idx="22"/>
            <a:endCxn id="26" idx="3"/>
          </p:cNvCxnSpPr>
          <p:nvPr/>
        </p:nvCxnSpPr>
        <p:spPr>
          <a:xfrm flipV="1">
            <a:off x="5657890" y="4069759"/>
            <a:ext cx="1885521" cy="1816156"/>
          </a:xfrm>
          <a:prstGeom prst="line">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466029" y="5272140"/>
            <a:ext cx="936330" cy="1159704"/>
            <a:chOff x="10937718" y="2035607"/>
            <a:chExt cx="863086" cy="1068988"/>
          </a:xfrm>
          <a:solidFill>
            <a:schemeClr val="tx2"/>
          </a:solidFill>
        </p:grpSpPr>
        <p:sp>
          <p:nvSpPr>
            <p:cNvPr id="41"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2"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3"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cxnSp>
        <p:nvCxnSpPr>
          <p:cNvPr id="36" name="Straight Connector 35"/>
          <p:cNvCxnSpPr>
            <a:stCxn id="49" idx="22"/>
          </p:cNvCxnSpPr>
          <p:nvPr/>
        </p:nvCxnSpPr>
        <p:spPr>
          <a:xfrm flipV="1">
            <a:off x="5655117" y="3947212"/>
            <a:ext cx="1853075" cy="1142887"/>
          </a:xfrm>
          <a:prstGeom prst="line">
            <a:avLst/>
          </a:prstGeom>
          <a:ln w="317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50006" y="5272140"/>
            <a:ext cx="936330" cy="1159704"/>
            <a:chOff x="10937718" y="2035607"/>
            <a:chExt cx="863086" cy="1068988"/>
          </a:xfrm>
          <a:solidFill>
            <a:schemeClr val="tx2"/>
          </a:solidFill>
        </p:grpSpPr>
        <p:sp>
          <p:nvSpPr>
            <p:cNvPr id="45" name="Oval 742"/>
            <p:cNvSpPr>
              <a:spLocks noChangeArrowheads="1"/>
            </p:cNvSpPr>
            <p:nvPr/>
          </p:nvSpPr>
          <p:spPr bwMode="auto">
            <a:xfrm>
              <a:off x="11480295" y="2035607"/>
              <a:ext cx="239439" cy="241323"/>
            </a:xfrm>
            <a:prstGeom prst="ellipse">
              <a:avLst/>
            </a:pr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6" name="Freeform 741"/>
            <p:cNvSpPr>
              <a:spLocks/>
            </p:cNvSpPr>
            <p:nvPr/>
          </p:nvSpPr>
          <p:spPr bwMode="auto">
            <a:xfrm>
              <a:off x="11399226" y="2299555"/>
              <a:ext cx="401578"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p:spPr>
          <p:txBody>
            <a:bodyPr vert="horz" wrap="square" lIns="91427" tIns="45713" rIns="91427" bIns="45713" numCol="1" anchor="t" anchorCtr="0" compatLnSpc="1">
              <a:prstTxWarp prst="textNoShape">
                <a:avLst/>
              </a:prstTxWarp>
            </a:bodyPr>
            <a:lstStyle/>
            <a:p>
              <a:pPr defTabSz="913487"/>
              <a:endParaRPr lang="en-US">
                <a:solidFill>
                  <a:srgbClr val="FFFFFF"/>
                </a:solidFill>
              </a:endParaRPr>
            </a:p>
          </p:txBody>
        </p:sp>
        <p:sp>
          <p:nvSpPr>
            <p:cNvPr id="47" name="Freeform 12"/>
            <p:cNvSpPr>
              <a:spLocks noEditPoints="1"/>
            </p:cNvSpPr>
            <p:nvPr/>
          </p:nvSpPr>
          <p:spPr bwMode="auto">
            <a:xfrm>
              <a:off x="10937718" y="2418948"/>
              <a:ext cx="440948"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48" name="TextBox 47"/>
          <p:cNvSpPr txBox="1"/>
          <p:nvPr/>
        </p:nvSpPr>
        <p:spPr>
          <a:xfrm>
            <a:off x="8844635" y="6343834"/>
            <a:ext cx="1668162" cy="521303"/>
          </a:xfrm>
          <a:prstGeom prst="rect">
            <a:avLst/>
          </a:prstGeom>
          <a:noFill/>
        </p:spPr>
        <p:txBody>
          <a:bodyPr wrap="none" lIns="0" tIns="146283" rIns="182854" bIns="146283" rtlCol="0">
            <a:spAutoFit/>
          </a:bodyPr>
          <a:lstStyle/>
          <a:p>
            <a:pPr algn="ctr" defTabSz="932324">
              <a:lnSpc>
                <a:spcPct val="90000"/>
              </a:lnSpc>
            </a:pPr>
            <a:r>
              <a:rPr lang="en-US" sz="1599" dirty="0">
                <a:gradFill>
                  <a:gsLst>
                    <a:gs pos="2917">
                      <a:srgbClr val="505050"/>
                    </a:gs>
                    <a:gs pos="100000">
                      <a:srgbClr val="505050"/>
                    </a:gs>
                  </a:gsLst>
                  <a:lin ang="5400000" scaled="0"/>
                </a:gradFill>
              </a:rPr>
              <a:t>Remote workers</a:t>
            </a:r>
          </a:p>
        </p:txBody>
      </p:sp>
      <p:sp>
        <p:nvSpPr>
          <p:cNvPr id="81" name="TextBox 80"/>
          <p:cNvSpPr txBox="1"/>
          <p:nvPr/>
        </p:nvSpPr>
        <p:spPr>
          <a:xfrm>
            <a:off x="6029130" y="3266562"/>
            <a:ext cx="1349165"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Site-to-Site VPN</a:t>
            </a:r>
          </a:p>
        </p:txBody>
      </p:sp>
      <p:sp>
        <p:nvSpPr>
          <p:cNvPr id="82" name="TextBox 81"/>
          <p:cNvSpPr txBox="1"/>
          <p:nvPr/>
        </p:nvSpPr>
        <p:spPr>
          <a:xfrm>
            <a:off x="6836509" y="4870661"/>
            <a:ext cx="1496450" cy="461600"/>
          </a:xfrm>
          <a:prstGeom prst="rect">
            <a:avLst/>
          </a:prstGeom>
          <a:noFill/>
        </p:spPr>
        <p:txBody>
          <a:bodyPr wrap="square" lIns="0" tIns="146283" rIns="182854" bIns="146283" rtlCol="0">
            <a:spAutoFit/>
          </a:bodyPr>
          <a:lstStyle/>
          <a:p>
            <a:pPr algn="ctr" defTabSz="932324">
              <a:lnSpc>
                <a:spcPct val="90000"/>
              </a:lnSpc>
            </a:pPr>
            <a:r>
              <a:rPr lang="en-US" sz="1199" dirty="0">
                <a:gradFill>
                  <a:gsLst>
                    <a:gs pos="2917">
                      <a:srgbClr val="505050"/>
                    </a:gs>
                    <a:gs pos="100000">
                      <a:srgbClr val="505050"/>
                    </a:gs>
                  </a:gsLst>
                  <a:lin ang="5400000" scaled="0"/>
                </a:gradFill>
              </a:rPr>
              <a:t>Point-to-Site VPN</a:t>
            </a:r>
            <a:endParaRPr lang="en-US" sz="1199" i="1" dirty="0">
              <a:solidFill>
                <a:srgbClr val="FF0000"/>
              </a:solidFill>
            </a:endParaRPr>
          </a:p>
        </p:txBody>
      </p:sp>
      <p:cxnSp>
        <p:nvCxnSpPr>
          <p:cNvPr id="14" name="Straight Arrow Connector 13"/>
          <p:cNvCxnSpPr/>
          <p:nvPr/>
        </p:nvCxnSpPr>
        <p:spPr>
          <a:xfrm flipV="1">
            <a:off x="5681142" y="3767840"/>
            <a:ext cx="1757756" cy="11782"/>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bwMode="auto">
          <a:xfrm>
            <a:off x="1160573" y="2935034"/>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3" name="Rounded Rectangle 62"/>
          <p:cNvSpPr/>
          <p:nvPr/>
        </p:nvSpPr>
        <p:spPr bwMode="auto">
          <a:xfrm>
            <a:off x="2239610" y="293121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4" name="Rounded Rectangle 63"/>
          <p:cNvSpPr/>
          <p:nvPr/>
        </p:nvSpPr>
        <p:spPr bwMode="auto">
          <a:xfrm>
            <a:off x="3307410" y="2931211"/>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5" name="Rectangle 64"/>
          <p:cNvSpPr/>
          <p:nvPr/>
        </p:nvSpPr>
        <p:spPr bwMode="auto">
          <a:xfrm>
            <a:off x="7990852" y="1937131"/>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sp>
        <p:nvSpPr>
          <p:cNvPr id="55" name="Title 1"/>
          <p:cNvSpPr txBox="1">
            <a:spLocks/>
          </p:cNvSpPr>
          <p:nvPr/>
        </p:nvSpPr>
        <p:spPr>
          <a:xfrm>
            <a:off x="412795" y="276953"/>
            <a:ext cx="11088429" cy="1097146"/>
          </a:xfrm>
          <a:prstGeom prst="rect">
            <a:avLst/>
          </a:prstGeom>
        </p:spPr>
        <p:txBody>
          <a:bodyPr vert="horz" wrap="square" lIns="146118" tIns="91325" rIns="146118" bIns="91325" rtlCol="0" anchor="t">
            <a:noAutofit/>
          </a:bodyPr>
          <a:lstStyle>
            <a:lvl1pPr algn="l" defTabSz="913336" rtl="0" eaLnBrk="1" latinLnBrk="0" hangingPunct="1">
              <a:lnSpc>
                <a:spcPct val="90000"/>
              </a:lnSpc>
              <a:spcBef>
                <a:spcPct val="0"/>
              </a:spcBef>
              <a:buNone/>
              <a:defRPr lang="en-US" sz="5098" b="0" kern="1200" cap="none" spc="-100" baseline="0">
                <a:ln w="3175">
                  <a:noFill/>
                </a:ln>
                <a:solidFill>
                  <a:schemeClr val="tx2"/>
                </a:solidFill>
                <a:effectLst/>
                <a:latin typeface="+mj-lt"/>
                <a:ea typeface="+mn-ea"/>
                <a:cs typeface="Segoe UI" pitchFamily="34" charset="0"/>
              </a:defRPr>
            </a:lvl1pPr>
          </a:lstStyle>
          <a:p>
            <a:r>
              <a:rPr lang="en-US" sz="4896" dirty="0" smtClean="0"/>
              <a:t>Extend your infrastructure</a:t>
            </a:r>
            <a:endParaRPr lang="en-US" sz="4896" dirty="0"/>
          </a:p>
        </p:txBody>
      </p:sp>
    </p:spTree>
    <p:extLst>
      <p:ext uri="{BB962C8B-B14F-4D97-AF65-F5344CB8AC3E}">
        <p14:creationId xmlns:p14="http://schemas.microsoft.com/office/powerpoint/2010/main" val="238009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par>
                                <p:cTn id="12" presetID="10" presetClass="entr" presetSubtype="0" fill="hold"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500"/>
                                        <p:tgtEl>
                                          <p:spTgt spid="4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par>
                                <p:cTn id="22" presetID="22" presetClass="entr" presetSubtype="4"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500"/>
                                        <p:tgtEl>
                                          <p:spTgt spid="36"/>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8030759" y="2688707"/>
            <a:ext cx="4260952" cy="2347871"/>
          </a:xfrm>
          <a:prstGeom prst="rect">
            <a:avLst/>
          </a:prstGeom>
        </p:spPr>
      </p:pic>
      <p:sp>
        <p:nvSpPr>
          <p:cNvPr id="2" name="Title 1"/>
          <p:cNvSpPr>
            <a:spLocks noGrp="1"/>
          </p:cNvSpPr>
          <p:nvPr>
            <p:ph type="title"/>
          </p:nvPr>
        </p:nvSpPr>
        <p:spPr/>
        <p:txBody>
          <a:bodyPr/>
          <a:lstStyle/>
          <a:p>
            <a:r>
              <a:rPr lang="en-US" dirty="0" smtClean="0">
                <a:gradFill>
                  <a:gsLst>
                    <a:gs pos="0">
                      <a:schemeClr val="tx2"/>
                    </a:gs>
                    <a:gs pos="100000">
                      <a:schemeClr val="tx2"/>
                    </a:gs>
                  </a:gsLst>
                  <a:lin ang="5400000" scaled="0"/>
                </a:gradFill>
              </a:rPr>
              <a:t>Extend your infrastructure</a:t>
            </a:r>
            <a:endParaRPr lang="en-US" dirty="0">
              <a:gradFill>
                <a:gsLst>
                  <a:gs pos="0">
                    <a:schemeClr val="tx2"/>
                  </a:gs>
                  <a:gs pos="100000">
                    <a:schemeClr val="tx2"/>
                  </a:gs>
                </a:gsLst>
                <a:lin ang="5400000" scaled="0"/>
              </a:gradFill>
            </a:endParaRPr>
          </a:p>
        </p:txBody>
      </p:sp>
      <p:grpSp>
        <p:nvGrpSpPr>
          <p:cNvPr id="25" name="Group 24"/>
          <p:cNvGrpSpPr/>
          <p:nvPr/>
        </p:nvGrpSpPr>
        <p:grpSpPr>
          <a:xfrm>
            <a:off x="8111303" y="4118339"/>
            <a:ext cx="853953" cy="853955"/>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28" name="Rectangle 27"/>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p>
          </p:txBody>
        </p:sp>
      </p:grpSp>
      <p:sp>
        <p:nvSpPr>
          <p:cNvPr id="35" name="TextBox 34"/>
          <p:cNvSpPr txBox="1"/>
          <p:nvPr/>
        </p:nvSpPr>
        <p:spPr>
          <a:xfrm>
            <a:off x="252129" y="1550854"/>
            <a:ext cx="6114049" cy="1305747"/>
          </a:xfrm>
          <a:prstGeom prst="rect">
            <a:avLst/>
          </a:prstGeom>
          <a:noFill/>
        </p:spPr>
        <p:txBody>
          <a:bodyPr wrap="square" lIns="182828" tIns="146262" rIns="182828" bIns="146262" rtlCol="0">
            <a:noAutofit/>
          </a:bodyPr>
          <a:lstStyle/>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Private, secure, fast connectivity </a:t>
            </a:r>
            <a:r>
              <a:rPr lang="en-US" sz="2000" spc="-50" dirty="0" smtClean="0">
                <a:solidFill>
                  <a:srgbClr val="7FBA00"/>
                </a:solidFill>
              </a:rPr>
              <a:t>(</a:t>
            </a:r>
            <a:r>
              <a:rPr lang="en-US" sz="2000" i="1" spc="-50" dirty="0">
                <a:solidFill>
                  <a:srgbClr val="7FBA00"/>
                </a:solidFill>
              </a:rPr>
              <a:t>Coming soon</a:t>
            </a:r>
            <a:r>
              <a:rPr lang="en-US" sz="2000" spc="-50" dirty="0">
                <a:solidFill>
                  <a:srgbClr val="7FBA00"/>
                </a:solidFill>
              </a:rPr>
              <a:t>)</a:t>
            </a:r>
          </a:p>
          <a:p>
            <a:pPr defTabSz="932324">
              <a:lnSpc>
                <a:spcPct val="90000"/>
              </a:lnSpc>
              <a:spcBef>
                <a:spcPct val="20000"/>
              </a:spcBef>
              <a:spcAft>
                <a:spcPts val="600"/>
              </a:spcAft>
              <a:buSzPct val="80000"/>
            </a:pPr>
            <a:r>
              <a:rPr lang="en-US" sz="2000" spc="-50" dirty="0" smtClean="0">
                <a:gradFill>
                  <a:gsLst>
                    <a:gs pos="0">
                      <a:srgbClr val="505050"/>
                    </a:gs>
                    <a:gs pos="100000">
                      <a:srgbClr val="505050"/>
                    </a:gs>
                  </a:gsLst>
                </a:gradFill>
              </a:rPr>
              <a:t>Microsoft Azure </a:t>
            </a:r>
            <a:r>
              <a:rPr lang="en-US" sz="2000" spc="-50" dirty="0">
                <a:gradFill>
                  <a:gsLst>
                    <a:gs pos="0">
                      <a:srgbClr val="505050"/>
                    </a:gs>
                    <a:gs pos="100000">
                      <a:srgbClr val="505050"/>
                    </a:gs>
                  </a:gsLst>
                </a:gradFill>
              </a:rPr>
              <a:t>as a node on customers MPLS VPN</a:t>
            </a:r>
          </a:p>
          <a:p>
            <a:pPr defTabSz="932324">
              <a:lnSpc>
                <a:spcPct val="90000"/>
              </a:lnSpc>
              <a:spcBef>
                <a:spcPct val="20000"/>
              </a:spcBef>
              <a:spcAft>
                <a:spcPts val="600"/>
              </a:spcAft>
              <a:buSzPct val="80000"/>
            </a:pPr>
            <a:r>
              <a:rPr lang="en-US" sz="2000" spc="-50" dirty="0">
                <a:gradFill>
                  <a:gsLst>
                    <a:gs pos="0">
                      <a:srgbClr val="505050"/>
                    </a:gs>
                    <a:gs pos="100000">
                      <a:srgbClr val="505050"/>
                    </a:gs>
                  </a:gsLst>
                </a:gradFill>
              </a:rPr>
              <a:t>Directly connect to Windows Azure at peering exchange location</a:t>
            </a:r>
          </a:p>
        </p:txBody>
      </p:sp>
      <p:grpSp>
        <p:nvGrpSpPr>
          <p:cNvPr id="61" name="Group 60"/>
          <p:cNvGrpSpPr/>
          <p:nvPr/>
        </p:nvGrpSpPr>
        <p:grpSpPr>
          <a:xfrm>
            <a:off x="216875" y="3263627"/>
            <a:ext cx="5642760" cy="2515028"/>
            <a:chOff x="274639" y="4179009"/>
            <a:chExt cx="5643561" cy="2515385"/>
          </a:xfrm>
        </p:grpSpPr>
        <p:sp>
          <p:nvSpPr>
            <p:cNvPr id="62"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nvGrpSpPr>
            <p:cNvPr id="63" name="Group 62"/>
            <p:cNvGrpSpPr/>
            <p:nvPr/>
          </p:nvGrpSpPr>
          <p:grpSpPr>
            <a:xfrm>
              <a:off x="903852" y="4469639"/>
              <a:ext cx="3626069" cy="2017932"/>
              <a:chOff x="903852" y="4469639"/>
              <a:chExt cx="3626069" cy="2017932"/>
            </a:xfrm>
          </p:grpSpPr>
          <p:sp>
            <p:nvSpPr>
              <p:cNvPr id="64" name="Rounded Rectangle 63"/>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endParaRPr lang="en-US" sz="2400" spc="-50" dirty="0">
                  <a:gradFill>
                    <a:gsLst>
                      <a:gs pos="36283">
                        <a:srgbClr val="505050"/>
                      </a:gs>
                      <a:gs pos="28000">
                        <a:srgbClr val="505050"/>
                      </a:gs>
                    </a:gsLst>
                    <a:lin ang="5400000" scaled="0"/>
                  </a:gradFill>
                </a:endParaRPr>
              </a:p>
            </p:txBody>
          </p:sp>
          <p:grpSp>
            <p:nvGrpSpPr>
              <p:cNvPr id="65" name="Group 64"/>
              <p:cNvGrpSpPr/>
              <p:nvPr/>
            </p:nvGrpSpPr>
            <p:grpSpPr>
              <a:xfrm>
                <a:off x="1194847" y="4694779"/>
                <a:ext cx="3087733" cy="1573112"/>
                <a:chOff x="1247099" y="4680514"/>
                <a:chExt cx="3087733" cy="1573112"/>
              </a:xfrm>
            </p:grpSpPr>
            <p:sp>
              <p:nvSpPr>
                <p:cNvPr id="66"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7" name="Freeform 66"/>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67"/>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9"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2" name="Freeform 101"/>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3" name="Freeform 102"/>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4"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5" name="Freeform 104"/>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06" name="Freeform 105"/>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sp>
        <p:nvSpPr>
          <p:cNvPr id="107" name="TextBox 106"/>
          <p:cNvSpPr txBox="1"/>
          <p:nvPr/>
        </p:nvSpPr>
        <p:spPr>
          <a:xfrm rot="16200000">
            <a:off x="-627893" y="4162948"/>
            <a:ext cx="2292330" cy="572383"/>
          </a:xfrm>
          <a:prstGeom prst="rect">
            <a:avLst/>
          </a:prstGeom>
          <a:noFill/>
        </p:spPr>
        <p:txBody>
          <a:bodyPr wrap="square" lIns="0" tIns="146283" rIns="0" bIns="146283"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324"/>
            <a:r>
              <a:rPr lang="en-US" sz="2000" b="0" dirty="0">
                <a:gradFill>
                  <a:gsLst>
                    <a:gs pos="69027">
                      <a:srgbClr val="FFFFFF"/>
                    </a:gs>
                    <a:gs pos="56000">
                      <a:srgbClr val="FFFFFF"/>
                    </a:gs>
                  </a:gsLst>
                  <a:lin ang="5400000" scaled="0"/>
                </a:gradFill>
                <a:latin typeface="Segoe UI"/>
              </a:rPr>
              <a:t>Customer datacenter</a:t>
            </a:r>
          </a:p>
        </p:txBody>
      </p:sp>
      <p:grpSp>
        <p:nvGrpSpPr>
          <p:cNvPr id="108" name="Group 107"/>
          <p:cNvGrpSpPr/>
          <p:nvPr/>
        </p:nvGrpSpPr>
        <p:grpSpPr>
          <a:xfrm>
            <a:off x="4748036" y="4101539"/>
            <a:ext cx="853953" cy="853955"/>
            <a:chOff x="8383457" y="4980611"/>
            <a:chExt cx="1037196" cy="1037198"/>
          </a:xfrm>
        </p:grpSpPr>
        <p:sp>
          <p:nvSpPr>
            <p:cNvPr id="109" name="Oval 108"/>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10"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11" name="Rectangle 110"/>
            <p:cNvSpPr/>
            <p:nvPr/>
          </p:nvSpPr>
          <p:spPr>
            <a:xfrm>
              <a:off x="8593074" y="5617684"/>
              <a:ext cx="617962" cy="381102"/>
            </a:xfrm>
            <a:prstGeom prst="rect">
              <a:avLst/>
            </a:prstGeom>
          </p:spPr>
          <p:txBody>
            <a:bodyPr wrap="none">
              <a:spAutoFit/>
            </a:bodyPr>
            <a:lstStyle/>
            <a:p>
              <a:pPr algn="ctr" defTabSz="932324"/>
              <a:r>
                <a:rPr lang="en-US" sz="1399" b="1" spc="-50" dirty="0">
                  <a:gradFill>
                    <a:gsLst>
                      <a:gs pos="12389">
                        <a:srgbClr val="7FBA00"/>
                      </a:gs>
                      <a:gs pos="27000">
                        <a:srgbClr val="7FBA00"/>
                      </a:gs>
                    </a:gsLst>
                    <a:lin ang="5400000" scaled="1"/>
                  </a:gradFill>
                  <a:latin typeface="Segoe UI Light"/>
                </a:rPr>
                <a:t>VPN</a:t>
              </a:r>
              <a:endParaRPr lang="en-US" sz="1049" dirty="0">
                <a:gradFill>
                  <a:gsLst>
                    <a:gs pos="12389">
                      <a:srgbClr val="7FBA00"/>
                    </a:gs>
                    <a:gs pos="27000">
                      <a:srgbClr val="7FBA00"/>
                    </a:gs>
                  </a:gsLst>
                  <a:lin ang="5400000" scaled="1"/>
                </a:gradFill>
              </a:endParaRPr>
            </a:p>
          </p:txBody>
        </p:sp>
      </p:grpSp>
      <p:cxnSp>
        <p:nvCxnSpPr>
          <p:cNvPr id="16" name="Elbow Connector 15"/>
          <p:cNvCxnSpPr>
            <a:stCxn id="109" idx="0"/>
            <a:endCxn id="26" idx="0"/>
          </p:cNvCxnSpPr>
          <p:nvPr/>
        </p:nvCxnSpPr>
        <p:spPr>
          <a:xfrm rot="16200000" flipH="1">
            <a:off x="6848246" y="2428305"/>
            <a:ext cx="16801" cy="3363267"/>
          </a:xfrm>
          <a:prstGeom prst="bentConnector3">
            <a:avLst>
              <a:gd name="adj1" fmla="val -5965143"/>
            </a:avLst>
          </a:prstGeom>
          <a:ln w="28575">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112" name="Cloud 111"/>
          <p:cNvSpPr/>
          <p:nvPr/>
        </p:nvSpPr>
        <p:spPr bwMode="auto">
          <a:xfrm>
            <a:off x="6175647" y="2737945"/>
            <a:ext cx="1693676" cy="1060239"/>
          </a:xfrm>
          <a:prstGeom prst="cloud">
            <a:avLst/>
          </a:prstGeom>
          <a:solidFill>
            <a:schemeClr val="accent4">
              <a:lumMod val="10000"/>
              <a:lumOff val="9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solidFill>
                  <a:srgbClr val="969696">
                    <a:lumMod val="10000"/>
                  </a:srgbClr>
                </a:solidFill>
                <a:ea typeface="Segoe UI" pitchFamily="34" charset="0"/>
                <a:cs typeface="Segoe UI" pitchFamily="34" charset="0"/>
              </a:rPr>
              <a:t>Public Internet</a:t>
            </a:r>
          </a:p>
        </p:txBody>
      </p:sp>
      <p:sp>
        <p:nvSpPr>
          <p:cNvPr id="38" name="Rounded Rectangle 37"/>
          <p:cNvSpPr/>
          <p:nvPr/>
        </p:nvSpPr>
        <p:spPr bwMode="auto">
          <a:xfrm>
            <a:off x="1108030" y="3715895"/>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39" name="Rounded Rectangle 38"/>
          <p:cNvSpPr/>
          <p:nvPr/>
        </p:nvSpPr>
        <p:spPr bwMode="auto">
          <a:xfrm>
            <a:off x="2187068" y="3712073"/>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0" name="Rounded Rectangle 39"/>
          <p:cNvSpPr/>
          <p:nvPr/>
        </p:nvSpPr>
        <p:spPr bwMode="auto">
          <a:xfrm>
            <a:off x="3254867" y="3712072"/>
            <a:ext cx="1005697" cy="1710381"/>
          </a:xfrm>
          <a:prstGeom prst="roundRect">
            <a:avLst>
              <a:gd name="adj" fmla="val 12583"/>
            </a:avLst>
          </a:prstGeom>
          <a:noFill/>
          <a:ln w="28575">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1" name="Rectangle 40"/>
          <p:cNvSpPr/>
          <p:nvPr/>
        </p:nvSpPr>
        <p:spPr bwMode="auto">
          <a:xfrm>
            <a:off x="8684436" y="2712474"/>
            <a:ext cx="2585442" cy="691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399" spc="-50" dirty="0" smtClean="0">
                <a:gradFill>
                  <a:gsLst>
                    <a:gs pos="69027">
                      <a:srgbClr val="FFFFFF"/>
                    </a:gs>
                    <a:gs pos="56000">
                      <a:srgbClr val="FFFFFF"/>
                    </a:gs>
                  </a:gsLst>
                  <a:lin ang="5400000" scaled="0"/>
                </a:gradFill>
                <a:latin typeface="Segoe UI"/>
              </a:rPr>
              <a:t>Microsoft</a:t>
            </a:r>
            <a:r>
              <a:rPr lang="en-US" sz="1399" spc="-50" dirty="0">
                <a:gradFill>
                  <a:gsLst>
                    <a:gs pos="69027">
                      <a:srgbClr val="FFFFFF"/>
                    </a:gs>
                    <a:gs pos="56000">
                      <a:srgbClr val="FFFFFF"/>
                    </a:gs>
                  </a:gsLst>
                  <a:lin ang="5400000" scaled="0"/>
                </a:gradFill>
                <a:latin typeface="Segoe UI"/>
              </a:rPr>
              <a:t/>
            </a:r>
            <a:br>
              <a:rPr lang="en-US" sz="1399" spc="-50" dirty="0">
                <a:gradFill>
                  <a:gsLst>
                    <a:gs pos="69027">
                      <a:srgbClr val="FFFFFF"/>
                    </a:gs>
                    <a:gs pos="56000">
                      <a:srgbClr val="FFFFFF"/>
                    </a:gs>
                  </a:gsLst>
                  <a:lin ang="5400000" scaled="0"/>
                </a:gradFill>
                <a:latin typeface="Segoe UI"/>
              </a:rPr>
            </a:br>
            <a:r>
              <a:rPr lang="en-US" sz="1399" spc="-50" dirty="0">
                <a:gradFill>
                  <a:gsLst>
                    <a:gs pos="69027">
                      <a:srgbClr val="FFFFFF"/>
                    </a:gs>
                    <a:gs pos="56000">
                      <a:srgbClr val="FFFFFF"/>
                    </a:gs>
                  </a:gsLst>
                  <a:lin ang="5400000" scaled="0"/>
                </a:gradFill>
                <a:latin typeface="Segoe UI"/>
              </a:rPr>
              <a:t>Azure datacenter</a:t>
            </a:r>
          </a:p>
        </p:txBody>
      </p:sp>
      <p:grpSp>
        <p:nvGrpSpPr>
          <p:cNvPr id="3" name="Group 2"/>
          <p:cNvGrpSpPr/>
          <p:nvPr/>
        </p:nvGrpSpPr>
        <p:grpSpPr>
          <a:xfrm>
            <a:off x="5175013" y="4059734"/>
            <a:ext cx="3363267" cy="3064258"/>
            <a:chOff x="5073139" y="3925826"/>
            <a:chExt cx="3297620" cy="3004447"/>
          </a:xfrm>
        </p:grpSpPr>
        <p:grpSp>
          <p:nvGrpSpPr>
            <p:cNvPr id="20" name="Group 19"/>
            <p:cNvGrpSpPr/>
            <p:nvPr/>
          </p:nvGrpSpPr>
          <p:grpSpPr>
            <a:xfrm>
              <a:off x="5073139" y="3925826"/>
              <a:ext cx="3297620" cy="2641260"/>
              <a:chOff x="5174866" y="4004049"/>
              <a:chExt cx="3363744" cy="2694222"/>
            </a:xfrm>
          </p:grpSpPr>
          <p:pic>
            <p:nvPicPr>
              <p:cNvPr id="115" name="Picture 1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736350" y="5506736"/>
                <a:ext cx="596267" cy="890873"/>
              </a:xfrm>
              <a:prstGeom prst="rect">
                <a:avLst/>
              </a:prstGeom>
            </p:spPr>
          </p:pic>
          <p:cxnSp>
            <p:nvCxnSpPr>
              <p:cNvPr id="116" name="Straight Connector 115"/>
              <p:cNvCxnSpPr>
                <a:stCxn id="109" idx="6"/>
                <a:endCxn id="26" idx="2"/>
              </p:cNvCxnSpPr>
              <p:nvPr/>
            </p:nvCxnSpPr>
            <p:spPr>
              <a:xfrm>
                <a:off x="5601903" y="4484051"/>
                <a:ext cx="2509670" cy="16802"/>
              </a:xfrm>
              <a:prstGeom prst="line">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13" name="Cloud 112"/>
              <p:cNvSpPr/>
              <p:nvPr/>
            </p:nvSpPr>
            <p:spPr bwMode="auto">
              <a:xfrm>
                <a:off x="6152195" y="4004049"/>
                <a:ext cx="1689489" cy="1036875"/>
              </a:xfrm>
              <a:prstGeom prst="cloud">
                <a:avLst/>
              </a:prstGeom>
              <a:solidFill>
                <a:srgbClr val="68217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r>
                  <a:rPr lang="en-US" sz="1199"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Customer WAN</a:t>
                </a:r>
              </a:p>
            </p:txBody>
          </p:sp>
          <p:cxnSp>
            <p:nvCxnSpPr>
              <p:cNvPr id="11" name="Elbow Connector 10"/>
              <p:cNvCxnSpPr>
                <a:stCxn id="109" idx="4"/>
                <a:endCxn id="115" idx="1"/>
              </p:cNvCxnSpPr>
              <p:nvPr/>
            </p:nvCxnSpPr>
            <p:spPr>
              <a:xfrm rot="16200000" flipH="1">
                <a:off x="5435066" y="4650887"/>
                <a:ext cx="1041084" cy="1561484"/>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cxnSp>
            <p:nvCxnSpPr>
              <p:cNvPr id="13" name="Elbow Connector 12"/>
              <p:cNvCxnSpPr>
                <a:stCxn id="115" idx="3"/>
                <a:endCxn id="26" idx="4"/>
              </p:cNvCxnSpPr>
              <p:nvPr/>
            </p:nvCxnSpPr>
            <p:spPr>
              <a:xfrm flipV="1">
                <a:off x="7332617" y="4927891"/>
                <a:ext cx="1205993" cy="1024282"/>
              </a:xfrm>
              <a:prstGeom prst="bentConnector2">
                <a:avLst/>
              </a:prstGeom>
              <a:ln w="76200">
                <a:headEnd type="none"/>
                <a:tailEnd type="non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955607" y="6379940"/>
                <a:ext cx="2192863" cy="318331"/>
              </a:xfrm>
              <a:prstGeom prst="rect">
                <a:avLst/>
              </a:prstGeom>
            </p:spPr>
            <p:txBody>
              <a:bodyPr wrap="none">
                <a:spAutoFit/>
              </a:bodyPr>
              <a:lstStyle/>
              <a:p>
                <a:r>
                  <a:rPr lang="en-US" sz="1428" spc="-50" dirty="0">
                    <a:gradFill>
                      <a:gsLst>
                        <a:gs pos="0">
                          <a:srgbClr val="505050"/>
                        </a:gs>
                        <a:gs pos="100000">
                          <a:srgbClr val="505050"/>
                        </a:gs>
                      </a:gsLst>
                    </a:gradFill>
                  </a:rPr>
                  <a:t>Peering exchange location</a:t>
                </a:r>
                <a:endParaRPr lang="en-US" sz="1428" dirty="0">
                  <a:solidFill>
                    <a:srgbClr val="505050"/>
                  </a:solidFill>
                </a:endParaRPr>
              </a:p>
            </p:txBody>
          </p:sp>
          <p:sp>
            <p:nvSpPr>
              <p:cNvPr id="42" name="Rectangle 41"/>
              <p:cNvSpPr/>
              <p:nvPr/>
            </p:nvSpPr>
            <p:spPr>
              <a:xfrm>
                <a:off x="6077156" y="4963541"/>
                <a:ext cx="1924045" cy="318331"/>
              </a:xfrm>
              <a:prstGeom prst="rect">
                <a:avLst/>
              </a:prstGeom>
            </p:spPr>
            <p:txBody>
              <a:bodyPr wrap="none">
                <a:spAutoFit/>
              </a:bodyPr>
              <a:lstStyle/>
              <a:p>
                <a:r>
                  <a:rPr lang="en-US" sz="1428" spc="-50" dirty="0">
                    <a:gradFill>
                      <a:gsLst>
                        <a:gs pos="0">
                          <a:srgbClr val="505050"/>
                        </a:gs>
                        <a:gs pos="100000">
                          <a:srgbClr val="505050"/>
                        </a:gs>
                      </a:gsLst>
                    </a:gradFill>
                  </a:rPr>
                  <a:t>Carrier-provided MPLS</a:t>
                </a:r>
                <a:endParaRPr lang="en-US" sz="1428" dirty="0">
                  <a:solidFill>
                    <a:srgbClr val="505050"/>
                  </a:solidFill>
                </a:endParaRPr>
              </a:p>
            </p:txBody>
          </p:sp>
        </p:grpSp>
        <p:sp>
          <p:nvSpPr>
            <p:cNvPr id="4" name="TextBox 3"/>
            <p:cNvSpPr txBox="1"/>
            <p:nvPr/>
          </p:nvSpPr>
          <p:spPr>
            <a:xfrm>
              <a:off x="6154421" y="6380571"/>
              <a:ext cx="1255793"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
              </a:r>
              <a:r>
                <a:rPr lang="en-US" sz="1836" dirty="0" err="1">
                  <a:solidFill>
                    <a:schemeClr val="accent1"/>
                  </a:solidFill>
                </a:rPr>
                <a:t>Equinix</a:t>
              </a:r>
              <a:r>
                <a:rPr lang="en-US" sz="1836" dirty="0">
                  <a:solidFill>
                    <a:schemeClr val="accent1"/>
                  </a:solidFill>
                </a:rPr>
                <a:t>)</a:t>
              </a:r>
            </a:p>
          </p:txBody>
        </p:sp>
        <p:sp>
          <p:nvSpPr>
            <p:cNvPr id="44" name="TextBox 43"/>
            <p:cNvSpPr txBox="1"/>
            <p:nvPr/>
          </p:nvSpPr>
          <p:spPr>
            <a:xfrm>
              <a:off x="6241054" y="4956258"/>
              <a:ext cx="1081771" cy="549702"/>
            </a:xfrm>
            <a:prstGeom prst="rect">
              <a:avLst/>
            </a:prstGeom>
            <a:noFill/>
          </p:spPr>
          <p:txBody>
            <a:bodyPr wrap="none" lIns="186521" tIns="149217" rIns="186521" bIns="149217" rtlCol="0">
              <a:spAutoFit/>
            </a:bodyPr>
            <a:lstStyle/>
            <a:p>
              <a:pPr>
                <a:lnSpc>
                  <a:spcPct val="90000"/>
                </a:lnSpc>
                <a:spcAft>
                  <a:spcPts val="612"/>
                </a:spcAft>
              </a:pPr>
              <a:r>
                <a:rPr lang="en-US" sz="1836" dirty="0">
                  <a:solidFill>
                    <a:schemeClr val="accent1"/>
                  </a:solidFill>
                </a:rPr>
                <a:t>(AT&amp;T)</a:t>
              </a:r>
            </a:p>
          </p:txBody>
        </p:sp>
      </p:grpSp>
      <p:sp>
        <p:nvSpPr>
          <p:cNvPr id="45" name="TextBox 44"/>
          <p:cNvSpPr txBox="1"/>
          <p:nvPr/>
        </p:nvSpPr>
        <p:spPr>
          <a:xfrm>
            <a:off x="232080" y="985795"/>
            <a:ext cx="4966991"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smtClean="0">
                <a:gradFill>
                  <a:gsLst>
                    <a:gs pos="2917">
                      <a:schemeClr val="tx2"/>
                    </a:gs>
                    <a:gs pos="30000">
                      <a:schemeClr val="tx2"/>
                    </a:gs>
                  </a:gsLst>
                  <a:lin ang="5400000" scaled="0"/>
                </a:gradFill>
                <a:latin typeface="+mj-lt"/>
              </a:rPr>
              <a:t>Private network connectivity</a:t>
            </a:r>
            <a:endParaRPr lang="en-US" sz="3200" spc="-50" dirty="0">
              <a:gradFill>
                <a:gsLst>
                  <a:gs pos="2917">
                    <a:schemeClr val="tx2"/>
                  </a:gs>
                  <a:gs pos="30000">
                    <a:schemeClr val="tx2"/>
                  </a:gs>
                </a:gsLst>
                <a:lin ang="5400000" scaled="0"/>
              </a:gradFill>
              <a:latin typeface="+mj-lt"/>
            </a:endParaRPr>
          </a:p>
        </p:txBody>
      </p:sp>
    </p:spTree>
    <p:extLst>
      <p:ext uri="{BB962C8B-B14F-4D97-AF65-F5344CB8AC3E}">
        <p14:creationId xmlns:p14="http://schemas.microsoft.com/office/powerpoint/2010/main" val="318244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53" y="264964"/>
            <a:ext cx="9143999" cy="960055"/>
          </a:xfrm>
        </p:spPr>
        <p:txBody>
          <a:bodyPr/>
          <a:lstStyle/>
          <a:p>
            <a:r>
              <a:rPr lang="en-US" sz="5600" dirty="0" smtClean="0">
                <a:solidFill>
                  <a:schemeClr val="tx2"/>
                </a:solidFill>
              </a:rPr>
              <a:t>Extend your infrastructure</a:t>
            </a:r>
            <a:endParaRPr lang="en-US" sz="5600" dirty="0">
              <a:solidFill>
                <a:schemeClr val="tx2"/>
              </a:solidFill>
            </a:endParaRPr>
          </a:p>
        </p:txBody>
      </p:sp>
      <p:sp>
        <p:nvSpPr>
          <p:cNvPr id="100" name="Rectangle 99"/>
          <p:cNvSpPr/>
          <p:nvPr/>
        </p:nvSpPr>
        <p:spPr bwMode="auto">
          <a:xfrm>
            <a:off x="111069" y="1261337"/>
            <a:ext cx="4729911" cy="5017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4" tIns="182718" rIns="91354" bIns="45679" numCol="1" rtlCol="0" anchor="t" anchorCtr="0" compatLnSpc="1">
            <a:prstTxWarp prst="textNoShape">
              <a:avLst/>
            </a:prstTxWarp>
          </a:bodyPr>
          <a:lstStyle/>
          <a:p>
            <a:pPr marL="236361" defTabSz="931803">
              <a:lnSpc>
                <a:spcPct val="90000"/>
              </a:lnSpc>
              <a:spcAft>
                <a:spcPts val="600"/>
              </a:spcAft>
            </a:pPr>
            <a:r>
              <a:rPr lang="en-US" dirty="0">
                <a:gradFill>
                  <a:gsLst>
                    <a:gs pos="0">
                      <a:srgbClr val="505050">
                        <a:lumMod val="50000"/>
                      </a:srgbClr>
                    </a:gs>
                    <a:gs pos="100000">
                      <a:srgbClr val="505050">
                        <a:lumMod val="50000"/>
                      </a:srgbClr>
                    </a:gs>
                  </a:gsLst>
                  <a:lin ang="5400000" scaled="1"/>
                </a:gradFill>
              </a:rPr>
              <a:t>Use scalable on-demand virtual machines in </a:t>
            </a:r>
            <a:r>
              <a:rPr lang="en-US" dirty="0" smtClean="0">
                <a:gradFill>
                  <a:gsLst>
                    <a:gs pos="0">
                      <a:srgbClr val="505050">
                        <a:lumMod val="50000"/>
                      </a:srgbClr>
                    </a:gs>
                    <a:gs pos="100000">
                      <a:srgbClr val="505050">
                        <a:lumMod val="50000"/>
                      </a:srgbClr>
                    </a:gs>
                  </a:gsLst>
                  <a:lin ang="5400000" scaled="1"/>
                </a:gradFill>
              </a:rPr>
              <a:t>Microsoft Azure for:</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Microsoft apps - SharePoint, SQL, </a:t>
            </a:r>
            <a:r>
              <a:rPr lang="en-US" spc="-50" dirty="0" err="1" smtClean="0">
                <a:gradFill>
                  <a:gsLst>
                    <a:gs pos="0">
                      <a:srgbClr val="505050"/>
                    </a:gs>
                    <a:gs pos="100000">
                      <a:srgbClr val="505050"/>
                    </a:gs>
                  </a:gsLst>
                  <a:lin ang="5400000" scaled="1"/>
                </a:gradFill>
              </a:rPr>
              <a:t>Biztalk</a:t>
            </a:r>
            <a:r>
              <a:rPr lang="en-US" spc="-50" dirty="0" smtClean="0">
                <a:gradFill>
                  <a:gsLst>
                    <a:gs pos="0">
                      <a:srgbClr val="505050"/>
                    </a:gs>
                    <a:gs pos="100000">
                      <a:srgbClr val="505050"/>
                    </a:gs>
                  </a:gsLst>
                  <a:lin ang="5400000" scaled="1"/>
                </a:gradFill>
              </a:rPr>
              <a:t>, Active Directory</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3</a:t>
            </a:r>
            <a:r>
              <a:rPr lang="en-US" spc="-50" baseline="30000" dirty="0" smtClean="0">
                <a:gradFill>
                  <a:gsLst>
                    <a:gs pos="0">
                      <a:srgbClr val="505050"/>
                    </a:gs>
                    <a:gs pos="100000">
                      <a:srgbClr val="505050"/>
                    </a:gs>
                  </a:gsLst>
                  <a:lin ang="5400000" scaled="1"/>
                </a:gradFill>
              </a:rPr>
              <a:t>rd</a:t>
            </a:r>
            <a:r>
              <a:rPr lang="en-US" spc="-50" dirty="0" smtClean="0">
                <a:gradFill>
                  <a:gsLst>
                    <a:gs pos="0">
                      <a:srgbClr val="505050"/>
                    </a:gs>
                    <a:gs pos="100000">
                      <a:srgbClr val="505050"/>
                    </a:gs>
                  </a:gsLst>
                  <a:lin ang="5400000" scaled="1"/>
                </a:gradFill>
              </a:rPr>
              <a:t> party apps – Oracle, Linux</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public web front ends or </a:t>
            </a:r>
            <a:r>
              <a:rPr lang="en-US" spc="-50" dirty="0" smtClean="0">
                <a:gradFill>
                  <a:gsLst>
                    <a:gs pos="0">
                      <a:srgbClr val="505050"/>
                    </a:gs>
                    <a:gs pos="100000">
                      <a:srgbClr val="505050"/>
                    </a:gs>
                  </a:gsLst>
                  <a:lin ang="5400000" scaled="1"/>
                </a:gradFill>
              </a:rPr>
              <a:t>DMZ</a:t>
            </a:r>
            <a:endParaRPr lang="en-US" spc="-50" dirty="0">
              <a:gradFill>
                <a:gsLst>
                  <a:gs pos="0">
                    <a:srgbClr val="505050"/>
                  </a:gs>
                  <a:gs pos="100000">
                    <a:srgbClr val="505050"/>
                  </a:gs>
                </a:gsLst>
                <a:lin ang="5400000" scaled="1"/>
              </a:gradFill>
            </a:endParaRP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Apps </a:t>
            </a:r>
            <a:r>
              <a:rPr lang="en-US" spc="-50" dirty="0">
                <a:gradFill>
                  <a:gsLst>
                    <a:gs pos="0">
                      <a:srgbClr val="505050"/>
                    </a:gs>
                    <a:gs pos="100000">
                      <a:srgbClr val="505050"/>
                    </a:gs>
                  </a:gsLst>
                  <a:lin ang="5400000" scaled="1"/>
                </a:gradFill>
              </a:rPr>
              <a:t>with variable traffic, spiky </a:t>
            </a:r>
            <a:r>
              <a:rPr lang="en-US" spc="-50" dirty="0" smtClean="0">
                <a:gradFill>
                  <a:gsLst>
                    <a:gs pos="0">
                      <a:srgbClr val="505050"/>
                    </a:gs>
                    <a:gs pos="100000">
                      <a:srgbClr val="505050"/>
                    </a:gs>
                  </a:gsLst>
                  <a:lin ang="5400000" scaled="1"/>
                </a:gradFill>
              </a:rPr>
              <a:t>workloads</a:t>
            </a:r>
          </a:p>
          <a:p>
            <a:pPr marL="522111" indent="-285750" defTabSz="931803">
              <a:lnSpc>
                <a:spcPct val="90000"/>
              </a:lnSpc>
              <a:spcAft>
                <a:spcPts val="600"/>
              </a:spcAft>
              <a:buFont typeface="Arial" panose="020B0604020202020204" pitchFamily="34" charset="0"/>
              <a:buChar char="•"/>
            </a:pPr>
            <a:r>
              <a:rPr lang="en-US" spc="-50" dirty="0" smtClean="0">
                <a:gradFill>
                  <a:gsLst>
                    <a:gs pos="0">
                      <a:srgbClr val="505050"/>
                    </a:gs>
                    <a:gs pos="100000">
                      <a:srgbClr val="505050"/>
                    </a:gs>
                  </a:gsLst>
                  <a:lin ang="5400000" scaled="1"/>
                </a:gradFill>
              </a:rPr>
              <a:t>Development &amp; Test environments</a:t>
            </a:r>
            <a:endParaRPr lang="en-US" spc="-50" dirty="0">
              <a:gradFill>
                <a:gsLst>
                  <a:gs pos="0">
                    <a:srgbClr val="505050"/>
                  </a:gs>
                  <a:gs pos="100000">
                    <a:srgbClr val="505050"/>
                  </a:gs>
                </a:gsLst>
                <a:lin ang="5400000" scaled="1"/>
              </a:gradFill>
            </a:endParaRPr>
          </a:p>
          <a:p>
            <a:pPr marL="228385" defTabSz="931803">
              <a:spcAft>
                <a:spcPts val="2399"/>
              </a:spcAft>
            </a:pPr>
            <a:endParaRPr lang="en-US" dirty="0">
              <a:solidFill>
                <a:srgbClr val="969696">
                  <a:lumMod val="50000"/>
                </a:srgbClr>
              </a:solidFill>
              <a:latin typeface="Segoe UI Light"/>
              <a:cs typeface="Segoe UI" panose="020B0502040204020203" pitchFamily="34" charset="0"/>
            </a:endParaRPr>
          </a:p>
        </p:txBody>
      </p:sp>
      <p:sp>
        <p:nvSpPr>
          <p:cNvPr id="71" name="Clpoud Icon"/>
          <p:cNvSpPr>
            <a:spLocks noChangeAspect="1"/>
          </p:cNvSpPr>
          <p:nvPr/>
        </p:nvSpPr>
        <p:spPr bwMode="black">
          <a:xfrm>
            <a:off x="8813559" y="1620850"/>
            <a:ext cx="3390524" cy="20259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ln w="25400">
            <a:noFill/>
          </a:ln>
          <a:extLst/>
        </p:spPr>
        <p:txBody>
          <a:bodyPr vert="horz" wrap="square" lIns="91440" tIns="182880" rIns="457200" bIns="45720" numCol="1" anchor="t" anchorCtr="0" compatLnSpc="1">
            <a:prstTxWarp prst="textNoShape">
              <a:avLst/>
            </a:prstTxWarp>
          </a:bodyPr>
          <a:lstStyle/>
          <a:p>
            <a:pPr algn="ctr" defTabSz="931803" fontAlgn="base">
              <a:lnSpc>
                <a:spcPct val="90000"/>
              </a:lnSpc>
              <a:spcBef>
                <a:spcPct val="0"/>
              </a:spcBef>
              <a:spcAft>
                <a:spcPct val="0"/>
              </a:spcAft>
            </a:pPr>
            <a:endParaRPr lang="en-US" spc="-50" dirty="0">
              <a:gradFill>
                <a:gsLst>
                  <a:gs pos="2917">
                    <a:srgbClr val="EFEFEF"/>
                  </a:gs>
                  <a:gs pos="30000">
                    <a:srgbClr val="EFEFEF"/>
                  </a:gs>
                </a:gsLst>
                <a:lin ang="5400000" scaled="0"/>
              </a:gradFill>
              <a:latin typeface="Segoe UI Light"/>
            </a:endParaRPr>
          </a:p>
        </p:txBody>
      </p:sp>
      <p:sp>
        <p:nvSpPr>
          <p:cNvPr id="72" name="Freeform 24"/>
          <p:cNvSpPr>
            <a:spLocks noEditPoints="1"/>
          </p:cNvSpPr>
          <p:nvPr/>
        </p:nvSpPr>
        <p:spPr bwMode="black">
          <a:xfrm>
            <a:off x="10077135" y="2873982"/>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4" name="Freeform 24"/>
          <p:cNvSpPr>
            <a:spLocks noEditPoints="1"/>
          </p:cNvSpPr>
          <p:nvPr/>
        </p:nvSpPr>
        <p:spPr bwMode="black">
          <a:xfrm>
            <a:off x="9598050" y="2247999"/>
            <a:ext cx="1042482" cy="851411"/>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81" name="Freeform 24"/>
          <p:cNvSpPr>
            <a:spLocks noEditPoints="1"/>
          </p:cNvSpPr>
          <p:nvPr/>
        </p:nvSpPr>
        <p:spPr bwMode="black">
          <a:xfrm>
            <a:off x="9067508" y="2807837"/>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77" name="TextBox 76"/>
          <p:cNvSpPr txBox="1"/>
          <p:nvPr/>
        </p:nvSpPr>
        <p:spPr>
          <a:xfrm>
            <a:off x="9746846" y="2261623"/>
            <a:ext cx="884587"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Active Directory</a:t>
            </a:r>
          </a:p>
        </p:txBody>
      </p:sp>
      <p:sp>
        <p:nvSpPr>
          <p:cNvPr id="79" name="TextBox 78"/>
          <p:cNvSpPr txBox="1"/>
          <p:nvPr/>
        </p:nvSpPr>
        <p:spPr>
          <a:xfrm>
            <a:off x="9105863" y="2869495"/>
            <a:ext cx="1033384" cy="442604"/>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SharePoint</a:t>
            </a:r>
          </a:p>
        </p:txBody>
      </p:sp>
      <p:sp>
        <p:nvSpPr>
          <p:cNvPr id="80" name="TextBox 79"/>
          <p:cNvSpPr txBox="1"/>
          <p:nvPr/>
        </p:nvSpPr>
        <p:spPr>
          <a:xfrm>
            <a:off x="10234399" y="2871663"/>
            <a:ext cx="743641" cy="583860"/>
          </a:xfrm>
          <a:prstGeom prst="rect">
            <a:avLst/>
          </a:prstGeom>
          <a:noFill/>
          <a:ln>
            <a:noFill/>
          </a:ln>
        </p:spPr>
        <p:txBody>
          <a:bodyPr wrap="square" lIns="182880" tIns="146304" rIns="182880" bIns="146304" rtlCol="0">
            <a:spAutoFit/>
          </a:bodyPr>
          <a:lstStyle/>
          <a:p>
            <a:pPr defTabSz="931803">
              <a:lnSpc>
                <a:spcPct val="90000"/>
              </a:lnSpc>
            </a:pPr>
            <a:r>
              <a:rPr lang="en-US" sz="1000" spc="-50" dirty="0">
                <a:solidFill>
                  <a:srgbClr val="00188F"/>
                </a:solidFill>
                <a:ea typeface="Segoe UI" panose="020B0502040204020203" pitchFamily="34" charset="0"/>
                <a:cs typeface="Segoe UI" panose="020B0502040204020203" pitchFamily="34" charset="0"/>
              </a:rPr>
              <a:t>SQL </a:t>
            </a:r>
            <a:br>
              <a:rPr lang="en-US" sz="1000" spc="-50" dirty="0">
                <a:solidFill>
                  <a:srgbClr val="00188F"/>
                </a:solidFill>
                <a:ea typeface="Segoe UI" panose="020B0502040204020203" pitchFamily="34" charset="0"/>
                <a:cs typeface="Segoe UI" panose="020B0502040204020203" pitchFamily="34" charset="0"/>
              </a:rPr>
            </a:br>
            <a:r>
              <a:rPr lang="en-US" sz="1000" spc="-50" dirty="0">
                <a:solidFill>
                  <a:srgbClr val="00188F"/>
                </a:solidFill>
                <a:ea typeface="Segoe UI" panose="020B0502040204020203" pitchFamily="34" charset="0"/>
                <a:cs typeface="Segoe UI" panose="020B0502040204020203" pitchFamily="34" charset="0"/>
              </a:rPr>
              <a:t>Server</a:t>
            </a:r>
          </a:p>
        </p:txBody>
      </p:sp>
      <p:sp>
        <p:nvSpPr>
          <p:cNvPr id="101" name="TextBox 100"/>
          <p:cNvSpPr txBox="1"/>
          <p:nvPr/>
        </p:nvSpPr>
        <p:spPr>
          <a:xfrm>
            <a:off x="9779242" y="1655200"/>
            <a:ext cx="1189912" cy="683264"/>
          </a:xfrm>
          <a:prstGeom prst="rect">
            <a:avLst/>
          </a:prstGeom>
          <a:noFill/>
        </p:spPr>
        <p:txBody>
          <a:bodyPr wrap="square" lIns="182880" tIns="146304" rIns="182880" bIns="146304" rtlCol="0">
            <a:spAutoFit/>
          </a:bodyPr>
          <a:lstStyle/>
          <a:p>
            <a:pPr defTabSz="931803">
              <a:lnSpc>
                <a:spcPct val="90000"/>
              </a:lnSpc>
            </a:pPr>
            <a:r>
              <a:rPr lang="en-US" sz="1400" spc="-50" dirty="0" smtClean="0">
                <a:solidFill>
                  <a:schemeClr val="bg1"/>
                </a:solidFill>
              </a:rPr>
              <a:t>Microsoft</a:t>
            </a:r>
          </a:p>
          <a:p>
            <a:pPr defTabSz="931803">
              <a:lnSpc>
                <a:spcPct val="90000"/>
              </a:lnSpc>
            </a:pPr>
            <a:r>
              <a:rPr lang="en-US" sz="1400" spc="-50" dirty="0" smtClean="0">
                <a:solidFill>
                  <a:schemeClr val="bg1"/>
                </a:solidFill>
              </a:rPr>
              <a:t>Azure</a:t>
            </a:r>
            <a:endParaRPr lang="en-US" sz="1400" spc="-50" dirty="0">
              <a:solidFill>
                <a:schemeClr val="bg1"/>
              </a:solidFill>
            </a:endParaRPr>
          </a:p>
        </p:txBody>
      </p:sp>
      <p:sp>
        <p:nvSpPr>
          <p:cNvPr id="111" name="Freeform 24"/>
          <p:cNvSpPr>
            <a:spLocks noEditPoints="1"/>
          </p:cNvSpPr>
          <p:nvPr/>
        </p:nvSpPr>
        <p:spPr bwMode="black">
          <a:xfrm>
            <a:off x="10660425" y="2190414"/>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sp>
        <p:nvSpPr>
          <p:cNvPr id="113" name="Freeform 24"/>
          <p:cNvSpPr>
            <a:spLocks noEditPoints="1"/>
          </p:cNvSpPr>
          <p:nvPr/>
        </p:nvSpPr>
        <p:spPr bwMode="black">
          <a:xfrm>
            <a:off x="11047964" y="2791320"/>
            <a:ext cx="950476" cy="776269"/>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bg1"/>
          </a:solidFill>
          <a:ln w="9525">
            <a:solidFill>
              <a:schemeClr val="tx2"/>
            </a:solidFill>
            <a:round/>
            <a:headEnd/>
            <a:tailEnd/>
          </a:ln>
          <a:extLst/>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980749" y="2254914"/>
            <a:ext cx="363242" cy="42249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61128" y="3024221"/>
            <a:ext cx="613373" cy="87099"/>
          </a:xfrm>
          <a:prstGeom prst="rect">
            <a:avLst/>
          </a:prstGeom>
        </p:spPr>
      </p:pic>
      <p:grpSp>
        <p:nvGrpSpPr>
          <p:cNvPr id="11" name="Group 10"/>
          <p:cNvGrpSpPr/>
          <p:nvPr/>
        </p:nvGrpSpPr>
        <p:grpSpPr>
          <a:xfrm>
            <a:off x="9016801" y="3676929"/>
            <a:ext cx="1302637" cy="1941527"/>
            <a:chOff x="9226124" y="3676929"/>
            <a:chExt cx="1302637" cy="1941527"/>
          </a:xfrm>
        </p:grpSpPr>
        <p:cxnSp>
          <p:nvCxnSpPr>
            <p:cNvPr id="48" name="Straight Connector 47"/>
            <p:cNvCxnSpPr/>
            <p:nvPr/>
          </p:nvCxnSpPr>
          <p:spPr>
            <a:xfrm>
              <a:off x="9226124" y="5618455"/>
              <a:ext cx="899997" cy="1"/>
            </a:xfrm>
            <a:prstGeom prst="line">
              <a:avLst/>
            </a:prstGeom>
            <a:ln w="44450" cap="rnd">
              <a:solidFill>
                <a:schemeClr val="accent2"/>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10102197" y="3676929"/>
              <a:ext cx="41828" cy="1941526"/>
            </a:xfrm>
            <a:prstGeom prst="line">
              <a:avLst/>
            </a:prstGeom>
            <a:ln w="44450" cap="rnd">
              <a:solidFill>
                <a:schemeClr val="accent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6200000">
              <a:off x="9735921" y="4261035"/>
              <a:ext cx="792841" cy="792839"/>
              <a:chOff x="1409488" y="2021576"/>
              <a:chExt cx="792953" cy="792952"/>
            </a:xfrm>
          </p:grpSpPr>
          <p:sp>
            <p:nvSpPr>
              <p:cNvPr id="56" name="Oval 55"/>
              <p:cNvSpPr/>
              <p:nvPr/>
            </p:nvSpPr>
            <p:spPr bwMode="auto">
              <a:xfrm>
                <a:off x="1409488" y="2021576"/>
                <a:ext cx="792953" cy="792952"/>
              </a:xfrm>
              <a:prstGeom prst="ellipse">
                <a:avLst/>
              </a:prstGeom>
              <a:solidFill>
                <a:srgbClr val="EBEBEB"/>
              </a:solidFill>
              <a:ln w="31750">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2538"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617" y="2158727"/>
                <a:ext cx="563843" cy="495497"/>
              </a:xfrm>
              <a:prstGeom prst="rect">
                <a:avLst/>
              </a:prstGeom>
            </p:spPr>
          </p:pic>
          <p:sp>
            <p:nvSpPr>
              <p:cNvPr id="58" name="TextBox 57"/>
              <p:cNvSpPr txBox="1"/>
              <p:nvPr/>
            </p:nvSpPr>
            <p:spPr>
              <a:xfrm rot="5400000">
                <a:off x="1455788" y="2349049"/>
                <a:ext cx="357537" cy="138006"/>
              </a:xfrm>
              <a:prstGeom prst="rect">
                <a:avLst/>
              </a:prstGeom>
              <a:noFill/>
            </p:spPr>
            <p:txBody>
              <a:bodyPr wrap="square" lIns="0" tIns="0" rIns="0" bIns="0" rtlCol="0">
                <a:spAutoFit/>
              </a:bodyPr>
              <a:lstStyle/>
              <a:p>
                <a:pPr algn="ctr" defTabSz="930907" fontAlgn="base">
                  <a:lnSpc>
                    <a:spcPct val="80000"/>
                  </a:lnSpc>
                  <a:spcBef>
                    <a:spcPct val="0"/>
                  </a:spcBef>
                  <a:spcAft>
                    <a:spcPct val="0"/>
                  </a:spcAft>
                </a:pPr>
                <a:r>
                  <a:rPr lang="en-US" sz="1100" b="1" dirty="0">
                    <a:gradFill>
                      <a:gsLst>
                        <a:gs pos="2917">
                          <a:srgbClr val="00188F"/>
                        </a:gs>
                        <a:gs pos="30000">
                          <a:srgbClr val="00188F"/>
                        </a:gs>
                      </a:gsLst>
                      <a:lin ang="5400000" scaled="0"/>
                    </a:gradFill>
                  </a:rPr>
                  <a:t>VHD</a:t>
                </a:r>
              </a:p>
            </p:txBody>
          </p:sp>
        </p:grpSp>
      </p:grpSp>
      <p:grpSp>
        <p:nvGrpSpPr>
          <p:cNvPr id="5" name="Group 4"/>
          <p:cNvGrpSpPr/>
          <p:nvPr/>
        </p:nvGrpSpPr>
        <p:grpSpPr>
          <a:xfrm>
            <a:off x="4986053" y="3654078"/>
            <a:ext cx="4019093" cy="2515385"/>
            <a:chOff x="216023" y="3207830"/>
            <a:chExt cx="4019093" cy="2515385"/>
          </a:xfrm>
        </p:grpSpPr>
        <p:grpSp>
          <p:nvGrpSpPr>
            <p:cNvPr id="175" name="Group 174"/>
            <p:cNvGrpSpPr/>
            <p:nvPr/>
          </p:nvGrpSpPr>
          <p:grpSpPr>
            <a:xfrm>
              <a:off x="216023" y="3207830"/>
              <a:ext cx="4019093" cy="2515385"/>
              <a:chOff x="274640" y="4179009"/>
              <a:chExt cx="4608793" cy="2515385"/>
            </a:xfrm>
          </p:grpSpPr>
          <p:sp>
            <p:nvSpPr>
              <p:cNvPr id="176" name="Freeform 18"/>
              <p:cNvSpPr>
                <a:spLocks noEditPoints="1"/>
              </p:cNvSpPr>
              <p:nvPr/>
            </p:nvSpPr>
            <p:spPr bwMode="auto">
              <a:xfrm>
                <a:off x="274640" y="4179009"/>
                <a:ext cx="4608793" cy="2515385"/>
              </a:xfrm>
              <a:prstGeom prst="rect">
                <a:avLst/>
              </a:pr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05050"/>
                  </a:solidFill>
                  <a:effectLst/>
                  <a:uLnTx/>
                  <a:uFillTx/>
                </a:endParaRPr>
              </a:p>
            </p:txBody>
          </p:sp>
          <p:grpSp>
            <p:nvGrpSpPr>
              <p:cNvPr id="177" name="Group 176"/>
              <p:cNvGrpSpPr/>
              <p:nvPr/>
            </p:nvGrpSpPr>
            <p:grpSpPr>
              <a:xfrm>
                <a:off x="903852" y="4469639"/>
                <a:ext cx="3626069" cy="2017932"/>
                <a:chOff x="903852" y="4469639"/>
                <a:chExt cx="3626069" cy="2017932"/>
              </a:xfrm>
            </p:grpSpPr>
            <p:sp>
              <p:nvSpPr>
                <p:cNvPr id="178" name="Rounded Rectangle 177"/>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099"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smtClean="0">
                    <a:ln>
                      <a:noFill/>
                    </a:ln>
                    <a:gradFill>
                      <a:gsLst>
                        <a:gs pos="36283">
                          <a:srgbClr val="505050"/>
                        </a:gs>
                        <a:gs pos="28000">
                          <a:srgbClr val="505050"/>
                        </a:gs>
                      </a:gsLst>
                      <a:lin ang="5400000" scaled="0"/>
                    </a:gradFill>
                    <a:effectLst/>
                    <a:uLnTx/>
                    <a:uFillTx/>
                    <a:latin typeface="Segoe UI"/>
                  </a:endParaRPr>
                </a:p>
              </p:txBody>
            </p:sp>
            <p:grpSp>
              <p:nvGrpSpPr>
                <p:cNvPr id="179" name="Group 178"/>
                <p:cNvGrpSpPr/>
                <p:nvPr/>
              </p:nvGrpSpPr>
              <p:grpSpPr>
                <a:xfrm>
                  <a:off x="1194847" y="4694779"/>
                  <a:ext cx="3087733" cy="1573112"/>
                  <a:chOff x="1247099" y="4680514"/>
                  <a:chExt cx="3087733" cy="1573112"/>
                </a:xfrm>
              </p:grpSpPr>
              <p:sp>
                <p:nvSpPr>
                  <p:cNvPr id="180"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1" name="Freeform 180"/>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2" name="Freeform 181"/>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3"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4" name="Freeform 183"/>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5" name="Freeform 184"/>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6"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7" name="Freeform 186"/>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sp>
                <p:nvSpPr>
                  <p:cNvPr id="188" name="Freeform 187"/>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defTabSz="93250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05050"/>
                      </a:solidFill>
                      <a:effectLst/>
                      <a:uLnTx/>
                      <a:uFillTx/>
                    </a:endParaRPr>
                  </a:p>
                </p:txBody>
              </p:sp>
            </p:grpSp>
          </p:grpSp>
        </p:grpSp>
        <p:sp>
          <p:nvSpPr>
            <p:cNvPr id="189" name="TextBox 188"/>
            <p:cNvSpPr txBox="1"/>
            <p:nvPr/>
          </p:nvSpPr>
          <p:spPr>
            <a:xfrm rot="16200000">
              <a:off x="-628864" y="4107279"/>
              <a:ext cx="2292655"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32503"/>
              <a:r>
                <a:rPr lang="en-US" sz="2000" b="0" dirty="0" smtClean="0">
                  <a:gradFill>
                    <a:gsLst>
                      <a:gs pos="69027">
                        <a:srgbClr val="FFFFFF"/>
                      </a:gs>
                      <a:gs pos="56000">
                        <a:srgbClr val="FFFFFF"/>
                      </a:gs>
                    </a:gsLst>
                    <a:lin ang="5400000" scaled="0"/>
                  </a:gradFill>
                  <a:latin typeface="Segoe UI"/>
                </a:rPr>
                <a:t>Customer datacenter</a:t>
              </a:r>
              <a:endParaRPr lang="en-US" sz="2000" b="0" dirty="0">
                <a:gradFill>
                  <a:gsLst>
                    <a:gs pos="69027">
                      <a:srgbClr val="FFFFFF"/>
                    </a:gs>
                    <a:gs pos="56000">
                      <a:srgbClr val="FFFFFF"/>
                    </a:gs>
                  </a:gsLst>
                  <a:lin ang="5400000" scaled="0"/>
                </a:gradFill>
                <a:latin typeface="Segoe UI"/>
              </a:endParaRPr>
            </a:p>
          </p:txBody>
        </p:sp>
      </p:grpSp>
      <p:sp>
        <p:nvSpPr>
          <p:cNvPr id="7" name="Rectangle 6"/>
          <p:cNvSpPr/>
          <p:nvPr/>
        </p:nvSpPr>
        <p:spPr>
          <a:xfrm>
            <a:off x="161392" y="3455523"/>
            <a:ext cx="4294851" cy="1231106"/>
          </a:xfrm>
          <a:prstGeom prst="rect">
            <a:avLst/>
          </a:prstGeom>
        </p:spPr>
        <p:txBody>
          <a:bodyPr wrap="square">
            <a:spAutoFit/>
          </a:bodyPr>
          <a:lstStyle/>
          <a:p>
            <a:pPr marL="228385" defTabSz="931803">
              <a:spcAft>
                <a:spcPts val="2399"/>
              </a:spcAft>
            </a:pPr>
            <a:endParaRPr lang="en-US" dirty="0">
              <a:gradFill>
                <a:gsLst>
                  <a:gs pos="0">
                    <a:srgbClr val="505050">
                      <a:lumMod val="50000"/>
                    </a:srgbClr>
                  </a:gs>
                  <a:gs pos="100000">
                    <a:srgbClr val="505050">
                      <a:lumMod val="50000"/>
                    </a:srgbClr>
                  </a:gs>
                </a:gsLst>
                <a:lin ang="5400000" scaled="1"/>
              </a:gradFill>
            </a:endParaRPr>
          </a:p>
          <a:p>
            <a:pPr marL="228385" defTabSz="931803">
              <a:spcAft>
                <a:spcPts val="2399"/>
              </a:spcAft>
            </a:pPr>
            <a:r>
              <a:rPr lang="en-US" dirty="0" smtClean="0">
                <a:gradFill>
                  <a:gsLst>
                    <a:gs pos="0">
                      <a:srgbClr val="505050">
                        <a:lumMod val="50000"/>
                      </a:srgbClr>
                    </a:gs>
                    <a:gs pos="100000">
                      <a:srgbClr val="505050">
                        <a:lumMod val="50000"/>
                      </a:srgbClr>
                    </a:gs>
                  </a:gsLst>
                  <a:lin ang="5400000" scaled="1"/>
                </a:gradFill>
              </a:rPr>
              <a:t>Consistent virtualization platform across Hyper-V </a:t>
            </a:r>
            <a:r>
              <a:rPr lang="en-US" dirty="0">
                <a:gradFill>
                  <a:gsLst>
                    <a:gs pos="0">
                      <a:srgbClr val="505050">
                        <a:lumMod val="50000"/>
                      </a:srgbClr>
                    </a:gs>
                    <a:gs pos="100000">
                      <a:srgbClr val="505050">
                        <a:lumMod val="50000"/>
                      </a:srgbClr>
                    </a:gs>
                  </a:gsLst>
                  <a:lin ang="5400000" scaled="1"/>
                </a:gradFill>
              </a:rPr>
              <a:t>and </a:t>
            </a:r>
            <a:r>
              <a:rPr lang="en-US" dirty="0" smtClean="0">
                <a:gradFill>
                  <a:gsLst>
                    <a:gs pos="0">
                      <a:srgbClr val="505050">
                        <a:lumMod val="50000"/>
                      </a:srgbClr>
                    </a:gs>
                    <a:gs pos="100000">
                      <a:srgbClr val="505050">
                        <a:lumMod val="50000"/>
                      </a:srgbClr>
                    </a:gs>
                  </a:gsLst>
                  <a:lin ang="5400000" scaled="1"/>
                </a:gradFill>
              </a:rPr>
              <a:t>Microsoft Azure</a:t>
            </a:r>
          </a:p>
        </p:txBody>
      </p:sp>
      <p:sp>
        <p:nvSpPr>
          <p:cNvPr id="19" name="Rectangle 18"/>
          <p:cNvSpPr/>
          <p:nvPr/>
        </p:nvSpPr>
        <p:spPr>
          <a:xfrm>
            <a:off x="111069" y="5175402"/>
            <a:ext cx="4028273" cy="923330"/>
          </a:xfrm>
          <a:prstGeom prst="rect">
            <a:avLst/>
          </a:prstGeom>
        </p:spPr>
        <p:txBody>
          <a:bodyPr wrap="square">
            <a:spAutoFit/>
          </a:bodyPr>
          <a:lstStyle/>
          <a:p>
            <a:pPr marL="228385" defTabSz="931803">
              <a:spcAft>
                <a:spcPts val="2399"/>
              </a:spcAft>
            </a:pPr>
            <a:r>
              <a:rPr lang="en-US" dirty="0">
                <a:gradFill>
                  <a:gsLst>
                    <a:gs pos="0">
                      <a:srgbClr val="505050">
                        <a:lumMod val="50000"/>
                      </a:srgbClr>
                    </a:gs>
                    <a:gs pos="100000">
                      <a:srgbClr val="505050">
                        <a:lumMod val="50000"/>
                      </a:srgbClr>
                    </a:gs>
                  </a:gsLst>
                  <a:lin ang="5400000" scaled="1"/>
                </a:gradFill>
              </a:rPr>
              <a:t>Manage both your datacenter and Windows Azure with System Center 2012</a:t>
            </a:r>
          </a:p>
        </p:txBody>
      </p:sp>
      <p:grpSp>
        <p:nvGrpSpPr>
          <p:cNvPr id="3" name="Group 2"/>
          <p:cNvGrpSpPr/>
          <p:nvPr/>
        </p:nvGrpSpPr>
        <p:grpSpPr>
          <a:xfrm>
            <a:off x="8741355" y="4398576"/>
            <a:ext cx="4610668" cy="2514910"/>
            <a:chOff x="8741355" y="4398576"/>
            <a:chExt cx="4610668" cy="2514910"/>
          </a:xfrm>
        </p:grpSpPr>
        <p:pic>
          <p:nvPicPr>
            <p:cNvPr id="1026" name="Picture 2" descr="http://cdn-static.zdnet.com/i/story/30/40/094838/microsoft-system-center-2012-logo-300.jp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10631433" y="6166028"/>
              <a:ext cx="1688162" cy="747458"/>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11347602" y="5511355"/>
              <a:ext cx="623081" cy="827393"/>
              <a:chOff x="13037396" y="2523260"/>
              <a:chExt cx="863085" cy="1068988"/>
            </a:xfrm>
            <a:solidFill>
              <a:schemeClr val="accent1"/>
            </a:solidFill>
          </p:grpSpPr>
          <p:sp>
            <p:nvSpPr>
              <p:cNvPr id="93" name="Oval 742"/>
              <p:cNvSpPr>
                <a:spLocks noChangeArrowheads="1"/>
              </p:cNvSpPr>
              <p:nvPr/>
            </p:nvSpPr>
            <p:spPr bwMode="auto">
              <a:xfrm>
                <a:off x="13579973" y="2523260"/>
                <a:ext cx="239439" cy="241323"/>
              </a:xfrm>
              <a:prstGeom prst="ellipse">
                <a:avLst/>
              </a:pr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4" name="Freeform 741"/>
              <p:cNvSpPr>
                <a:spLocks/>
              </p:cNvSpPr>
              <p:nvPr/>
            </p:nvSpPr>
            <p:spPr bwMode="auto">
              <a:xfrm>
                <a:off x="13498904" y="2787208"/>
                <a:ext cx="401577" cy="805040"/>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solidFill>
                  <a:schemeClr val="accent1"/>
                </a:solidFill>
              </a:ln>
              <a:extLst/>
            </p:spPr>
            <p:txBody>
              <a:bodyPr vert="horz" wrap="square" lIns="91440" tIns="45720" rIns="91440" bIns="45720" numCol="1" anchor="t" anchorCtr="0" compatLnSpc="1">
                <a:prstTxWarp prst="textNoShape">
                  <a:avLst/>
                </a:prstTxWarp>
              </a:bodyPr>
              <a:lstStyle/>
              <a:p>
                <a:pPr defTabSz="913676"/>
                <a:endParaRPr lang="en-US">
                  <a:solidFill>
                    <a:srgbClr val="FFFFFF"/>
                  </a:solidFill>
                </a:endParaRPr>
              </a:p>
            </p:txBody>
          </p:sp>
          <p:sp>
            <p:nvSpPr>
              <p:cNvPr id="95" name="Freeform 12"/>
              <p:cNvSpPr>
                <a:spLocks noEditPoints="1"/>
              </p:cNvSpPr>
              <p:nvPr/>
            </p:nvSpPr>
            <p:spPr bwMode="auto">
              <a:xfrm>
                <a:off x="13037396" y="2906602"/>
                <a:ext cx="440947" cy="365434"/>
              </a:xfrm>
              <a:custGeom>
                <a:avLst/>
                <a:gdLst>
                  <a:gd name="T0" fmla="*/ 22 w 87"/>
                  <a:gd name="T1" fmla="*/ 47 h 72"/>
                  <a:gd name="T2" fmla="*/ 65 w 87"/>
                  <a:gd name="T3" fmla="*/ 47 h 72"/>
                  <a:gd name="T4" fmla="*/ 74 w 87"/>
                  <a:gd name="T5" fmla="*/ 38 h 72"/>
                  <a:gd name="T6" fmla="*/ 74 w 87"/>
                  <a:gd name="T7" fmla="*/ 9 h 72"/>
                  <a:gd name="T8" fmla="*/ 65 w 87"/>
                  <a:gd name="T9" fmla="*/ 0 h 72"/>
                  <a:gd name="T10" fmla="*/ 22 w 87"/>
                  <a:gd name="T11" fmla="*/ 0 h 72"/>
                  <a:gd name="T12" fmla="*/ 13 w 87"/>
                  <a:gd name="T13" fmla="*/ 9 h 72"/>
                  <a:gd name="T14" fmla="*/ 13 w 87"/>
                  <a:gd name="T15" fmla="*/ 38 h 72"/>
                  <a:gd name="T16" fmla="*/ 22 w 87"/>
                  <a:gd name="T17" fmla="*/ 47 h 72"/>
                  <a:gd name="T18" fmla="*/ 19 w 87"/>
                  <a:gd name="T19" fmla="*/ 9 h 72"/>
                  <a:gd name="T20" fmla="*/ 22 w 87"/>
                  <a:gd name="T21" fmla="*/ 5 h 72"/>
                  <a:gd name="T22" fmla="*/ 65 w 87"/>
                  <a:gd name="T23" fmla="*/ 5 h 72"/>
                  <a:gd name="T24" fmla="*/ 69 w 87"/>
                  <a:gd name="T25" fmla="*/ 9 h 72"/>
                  <a:gd name="T26" fmla="*/ 69 w 87"/>
                  <a:gd name="T27" fmla="*/ 38 h 72"/>
                  <a:gd name="T28" fmla="*/ 65 w 87"/>
                  <a:gd name="T29" fmla="*/ 42 h 72"/>
                  <a:gd name="T30" fmla="*/ 22 w 87"/>
                  <a:gd name="T31" fmla="*/ 42 h 72"/>
                  <a:gd name="T32" fmla="*/ 19 w 87"/>
                  <a:gd name="T33" fmla="*/ 38 h 72"/>
                  <a:gd name="T34" fmla="*/ 19 w 87"/>
                  <a:gd name="T35" fmla="*/ 9 h 72"/>
                  <a:gd name="T36" fmla="*/ 19 w 87"/>
                  <a:gd name="T37" fmla="*/ 9 h 72"/>
                  <a:gd name="T38" fmla="*/ 3 w 87"/>
                  <a:gd name="T39" fmla="*/ 72 h 72"/>
                  <a:gd name="T40" fmla="*/ 85 w 87"/>
                  <a:gd name="T41" fmla="*/ 72 h 72"/>
                  <a:gd name="T42" fmla="*/ 87 w 87"/>
                  <a:gd name="T43" fmla="*/ 70 h 72"/>
                  <a:gd name="T44" fmla="*/ 87 w 87"/>
                  <a:gd name="T45" fmla="*/ 69 h 72"/>
                  <a:gd name="T46" fmla="*/ 86 w 87"/>
                  <a:gd name="T47" fmla="*/ 65 h 72"/>
                  <a:gd name="T48" fmla="*/ 75 w 87"/>
                  <a:gd name="T49" fmla="*/ 52 h 72"/>
                  <a:gd name="T50" fmla="*/ 71 w 87"/>
                  <a:gd name="T51" fmla="*/ 50 h 72"/>
                  <a:gd name="T52" fmla="*/ 17 w 87"/>
                  <a:gd name="T53" fmla="*/ 50 h 72"/>
                  <a:gd name="T54" fmla="*/ 13 w 87"/>
                  <a:gd name="T55" fmla="*/ 52 h 72"/>
                  <a:gd name="T56" fmla="*/ 2 w 87"/>
                  <a:gd name="T57" fmla="*/ 65 h 72"/>
                  <a:gd name="T58" fmla="*/ 0 w 87"/>
                  <a:gd name="T59" fmla="*/ 69 h 72"/>
                  <a:gd name="T60" fmla="*/ 0 w 87"/>
                  <a:gd name="T61" fmla="*/ 70 h 72"/>
                  <a:gd name="T62" fmla="*/ 3 w 87"/>
                  <a:gd name="T63"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 h="72">
                    <a:moveTo>
                      <a:pt x="22" y="47"/>
                    </a:moveTo>
                    <a:cubicBezTo>
                      <a:pt x="65" y="47"/>
                      <a:pt x="65" y="47"/>
                      <a:pt x="65" y="47"/>
                    </a:cubicBezTo>
                    <a:cubicBezTo>
                      <a:pt x="70" y="47"/>
                      <a:pt x="74" y="43"/>
                      <a:pt x="74" y="38"/>
                    </a:cubicBezTo>
                    <a:cubicBezTo>
                      <a:pt x="74" y="9"/>
                      <a:pt x="74" y="9"/>
                      <a:pt x="74" y="9"/>
                    </a:cubicBezTo>
                    <a:cubicBezTo>
                      <a:pt x="74" y="4"/>
                      <a:pt x="70" y="0"/>
                      <a:pt x="65" y="0"/>
                    </a:cubicBezTo>
                    <a:cubicBezTo>
                      <a:pt x="22" y="0"/>
                      <a:pt x="22" y="0"/>
                      <a:pt x="22" y="0"/>
                    </a:cubicBezTo>
                    <a:cubicBezTo>
                      <a:pt x="17" y="0"/>
                      <a:pt x="13" y="4"/>
                      <a:pt x="13" y="9"/>
                    </a:cubicBezTo>
                    <a:cubicBezTo>
                      <a:pt x="13" y="38"/>
                      <a:pt x="13" y="38"/>
                      <a:pt x="13" y="38"/>
                    </a:cubicBezTo>
                    <a:cubicBezTo>
                      <a:pt x="13" y="43"/>
                      <a:pt x="17" y="47"/>
                      <a:pt x="22" y="47"/>
                    </a:cubicBezTo>
                    <a:close/>
                    <a:moveTo>
                      <a:pt x="19" y="9"/>
                    </a:moveTo>
                    <a:cubicBezTo>
                      <a:pt x="19" y="6"/>
                      <a:pt x="20" y="5"/>
                      <a:pt x="22" y="5"/>
                    </a:cubicBezTo>
                    <a:cubicBezTo>
                      <a:pt x="65" y="5"/>
                      <a:pt x="65" y="5"/>
                      <a:pt x="65" y="5"/>
                    </a:cubicBezTo>
                    <a:cubicBezTo>
                      <a:pt x="67" y="5"/>
                      <a:pt x="69" y="6"/>
                      <a:pt x="69" y="9"/>
                    </a:cubicBezTo>
                    <a:cubicBezTo>
                      <a:pt x="69" y="38"/>
                      <a:pt x="69" y="38"/>
                      <a:pt x="69" y="38"/>
                    </a:cubicBezTo>
                    <a:cubicBezTo>
                      <a:pt x="69" y="40"/>
                      <a:pt x="67" y="42"/>
                      <a:pt x="65" y="42"/>
                    </a:cubicBezTo>
                    <a:cubicBezTo>
                      <a:pt x="22" y="42"/>
                      <a:pt x="22" y="42"/>
                      <a:pt x="22" y="42"/>
                    </a:cubicBezTo>
                    <a:cubicBezTo>
                      <a:pt x="20" y="42"/>
                      <a:pt x="19" y="40"/>
                      <a:pt x="19" y="38"/>
                    </a:cubicBezTo>
                    <a:cubicBezTo>
                      <a:pt x="19" y="9"/>
                      <a:pt x="19" y="9"/>
                      <a:pt x="19" y="9"/>
                    </a:cubicBezTo>
                    <a:cubicBezTo>
                      <a:pt x="19" y="9"/>
                      <a:pt x="19" y="9"/>
                      <a:pt x="19" y="9"/>
                    </a:cubicBezTo>
                    <a:close/>
                    <a:moveTo>
                      <a:pt x="3" y="72"/>
                    </a:moveTo>
                    <a:cubicBezTo>
                      <a:pt x="85" y="72"/>
                      <a:pt x="85" y="72"/>
                      <a:pt x="85" y="72"/>
                    </a:cubicBezTo>
                    <a:cubicBezTo>
                      <a:pt x="86" y="72"/>
                      <a:pt x="87" y="71"/>
                      <a:pt x="87" y="70"/>
                    </a:cubicBezTo>
                    <a:cubicBezTo>
                      <a:pt x="87" y="69"/>
                      <a:pt x="87" y="69"/>
                      <a:pt x="87" y="69"/>
                    </a:cubicBezTo>
                    <a:cubicBezTo>
                      <a:pt x="87" y="67"/>
                      <a:pt x="87" y="66"/>
                      <a:pt x="86" y="65"/>
                    </a:cubicBezTo>
                    <a:cubicBezTo>
                      <a:pt x="75" y="52"/>
                      <a:pt x="75" y="52"/>
                      <a:pt x="75" y="52"/>
                    </a:cubicBezTo>
                    <a:cubicBezTo>
                      <a:pt x="74" y="51"/>
                      <a:pt x="73" y="50"/>
                      <a:pt x="71" y="50"/>
                    </a:cubicBezTo>
                    <a:cubicBezTo>
                      <a:pt x="17" y="50"/>
                      <a:pt x="17" y="50"/>
                      <a:pt x="17" y="50"/>
                    </a:cubicBezTo>
                    <a:cubicBezTo>
                      <a:pt x="15" y="50"/>
                      <a:pt x="14" y="51"/>
                      <a:pt x="13" y="52"/>
                    </a:cubicBezTo>
                    <a:cubicBezTo>
                      <a:pt x="2" y="65"/>
                      <a:pt x="2" y="65"/>
                      <a:pt x="2" y="65"/>
                    </a:cubicBezTo>
                    <a:cubicBezTo>
                      <a:pt x="1" y="66"/>
                      <a:pt x="0" y="67"/>
                      <a:pt x="0" y="69"/>
                    </a:cubicBezTo>
                    <a:cubicBezTo>
                      <a:pt x="0" y="70"/>
                      <a:pt x="0" y="70"/>
                      <a:pt x="0" y="70"/>
                    </a:cubicBezTo>
                    <a:cubicBezTo>
                      <a:pt x="0" y="71"/>
                      <a:pt x="2" y="72"/>
                      <a:pt x="3" y="72"/>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defTabSz="931803"/>
                <a:endParaRPr lang="en-US">
                  <a:solidFill>
                    <a:srgbClr val="505050"/>
                  </a:solidFill>
                </a:endParaRPr>
              </a:p>
            </p:txBody>
          </p:sp>
        </p:grpSp>
        <p:sp>
          <p:nvSpPr>
            <p:cNvPr id="49" name="Isosceles Triangle 48"/>
            <p:cNvSpPr/>
            <p:nvPr/>
          </p:nvSpPr>
          <p:spPr bwMode="auto">
            <a:xfrm rot="8237101">
              <a:off x="8741355" y="4398576"/>
              <a:ext cx="4610668" cy="1561151"/>
            </a:xfrm>
            <a:prstGeom prst="triangle">
              <a:avLst>
                <a:gd name="adj" fmla="val 48867"/>
              </a:avLst>
            </a:prstGeom>
            <a:gradFill>
              <a:gsLst>
                <a:gs pos="25000">
                  <a:srgbClr val="00BCF2"/>
                </a:gs>
                <a:gs pos="1000">
                  <a:schemeClr val="accent1">
                    <a:lumMod val="60000"/>
                    <a:lumOff val="40000"/>
                  </a:schemeClr>
                </a:gs>
                <a:gs pos="100000">
                  <a:schemeClr val="bg1">
                    <a:alpha val="0"/>
                  </a:schemeClr>
                </a:gs>
              </a:gsLst>
              <a:lin ang="5400000" scaled="0"/>
            </a:gra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092" tIns="38040" rIns="76092" bIns="38040" numCol="1" rtlCol="0" anchor="ctr" anchorCtr="0" compatLnSpc="1">
              <a:prstTxWarp prst="textNoShape">
                <a:avLst/>
              </a:prstTxWarp>
            </a:bodyPr>
            <a:lstStyle/>
            <a:p>
              <a:pPr algn="ctr" defTabSz="760684"/>
              <a:endParaRPr lang="en-US" sz="15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10729031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45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Extend your infrastructure</a:t>
            </a:r>
            <a:endParaRPr lang="en-US" sz="3200" spc="-50" dirty="0">
              <a:solidFill>
                <a:schemeClr val="bg1"/>
              </a:solidFill>
              <a:latin typeface="+mj-lt"/>
            </a:endParaRP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Test drive your apps</a:t>
            </a:r>
            <a:endParaRPr lang="en-US" sz="3200" spc="-50" dirty="0">
              <a:solidFill>
                <a:schemeClr val="bg1"/>
              </a:solidFill>
              <a:latin typeface="+mj-lt"/>
            </a:endParaRP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Store, backup, recover your data</a:t>
            </a:r>
            <a:endParaRPr lang="en-US" sz="3200" spc="-50" dirty="0">
              <a:solidFill>
                <a:schemeClr val="bg1"/>
              </a:solidFill>
              <a:latin typeface="+mj-lt"/>
            </a:endParaRP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Develop, test, run your apps</a:t>
            </a:r>
            <a:endParaRPr lang="en-US" sz="3200" spc="-50" dirty="0">
              <a:solidFill>
                <a:schemeClr val="bg1"/>
              </a:solidFill>
              <a:latin typeface="+mj-lt"/>
            </a:endParaRP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smtClean="0">
                <a:solidFill>
                  <a:schemeClr val="bg1"/>
                </a:solidFill>
                <a:latin typeface="+mj-lt"/>
              </a:rPr>
              <a:t>Reach where your datacenter won’t</a:t>
            </a:r>
            <a:endParaRPr lang="en-US" sz="3200" spc="-50" dirty="0">
              <a:solidFill>
                <a:schemeClr val="bg1"/>
              </a:solidFill>
              <a:latin typeface="+mj-lt"/>
            </a:endParaRP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smtClean="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a:t>
            </a:r>
            <a:r>
              <a:rPr lang="en-US" sz="3200" spc="-50" dirty="0" smtClean="0">
                <a:solidFill>
                  <a:schemeClr val="bg1"/>
                </a:solidFill>
                <a:latin typeface="+mj-lt"/>
              </a:rPr>
              <a:t>recover your data</a:t>
            </a:r>
            <a:endParaRPr lang="en-US" sz="3200" spc="-50" dirty="0">
              <a:solidFill>
                <a:schemeClr val="bg1"/>
              </a:solidFill>
              <a:latin typeface="+mj-lt"/>
            </a:endParaRP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smtClean="0">
                <a:gradFill>
                  <a:gsLst>
                    <a:gs pos="0">
                      <a:schemeClr val="bg1"/>
                    </a:gs>
                    <a:gs pos="100000">
                      <a:schemeClr val="bg1"/>
                    </a:gs>
                  </a:gsLst>
                  <a:lin ang="5400000" scaled="1"/>
                </a:gradFill>
                <a:latin typeface="+mj-lt"/>
              </a:rPr>
              <a:t>Scenarios to </a:t>
            </a:r>
            <a:br>
              <a:rPr lang="en-US" sz="3200" dirty="0" smtClean="0">
                <a:gradFill>
                  <a:gsLst>
                    <a:gs pos="0">
                      <a:schemeClr val="bg1"/>
                    </a:gs>
                    <a:gs pos="100000">
                      <a:schemeClr val="bg1"/>
                    </a:gs>
                  </a:gsLst>
                  <a:lin ang="5400000" scaled="1"/>
                </a:gradFill>
                <a:latin typeface="+mj-lt"/>
              </a:rPr>
            </a:br>
            <a:r>
              <a:rPr lang="en-US" sz="3200" dirty="0" smtClean="0">
                <a:gradFill>
                  <a:gsLst>
                    <a:gs pos="0">
                      <a:schemeClr val="bg1"/>
                    </a:gs>
                    <a:gs pos="100000">
                      <a:schemeClr val="bg1"/>
                    </a:gs>
                  </a:gsLst>
                  <a:lin ang="5400000" scaled="1"/>
                </a:gradFill>
                <a:latin typeface="+mj-lt"/>
              </a:rPr>
              <a:t>get started with Microsoft Azure</a:t>
            </a:r>
            <a:endParaRPr lang="en-US" sz="3200" dirty="0">
              <a:gradFill>
                <a:gsLst>
                  <a:gs pos="0">
                    <a:schemeClr val="bg1"/>
                  </a:gs>
                  <a:gs pos="100000">
                    <a:schemeClr val="bg1"/>
                  </a:gs>
                </a:gsLst>
                <a:lin ang="5400000" scaled="1"/>
              </a:gradFill>
              <a:latin typeface="+mj-lt"/>
            </a:endParaRP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a:t>
            </a:r>
            <a:r>
              <a:rPr lang="en-US" dirty="0" smtClean="0"/>
              <a:t>won’t</a:t>
            </a:r>
            <a:endParaRPr lang="en-US" dirty="0"/>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endParaRPr lang="en-US" dirty="0">
              <a:solidFill>
                <a:srgbClr val="505050"/>
              </a:solidFill>
            </a:endParaRPr>
          </a:p>
          <a:p>
            <a:endParaRPr lang="en-US" dirty="0" smtClean="0">
              <a:solidFill>
                <a:srgbClr val="505050"/>
              </a:solidFill>
            </a:endParaRPr>
          </a:p>
          <a:p>
            <a:pPr>
              <a:spcBef>
                <a:spcPts val="600"/>
              </a:spcBef>
            </a:pPr>
            <a:r>
              <a:rPr lang="en-US" dirty="0" smtClean="0">
                <a:solidFill>
                  <a:srgbClr val="FFFFFF"/>
                </a:solidFill>
              </a:rPr>
              <a:t>    Microsoft Azure </a:t>
            </a:r>
            <a:br>
              <a:rPr lang="en-US" dirty="0" smtClean="0">
                <a:solidFill>
                  <a:srgbClr val="FFFFFF"/>
                </a:solidFill>
              </a:rPr>
            </a:br>
            <a:r>
              <a:rPr lang="en-US" dirty="0" smtClean="0">
                <a:solidFill>
                  <a:srgbClr val="FFFFFF"/>
                </a:solidFill>
              </a:rPr>
              <a:t>    Websites</a:t>
            </a:r>
            <a:endParaRPr lang="en-US" dirty="0">
              <a:solidFill>
                <a:srgbClr val="FFFFFF"/>
              </a:solidFill>
            </a:endParaRP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a:t>
            </a:r>
            <a:r>
              <a:rPr lang="en-US" sz="3200" spc="-50" dirty="0" smtClean="0">
                <a:gradFill>
                  <a:gsLst>
                    <a:gs pos="2917">
                      <a:srgbClr val="00188F"/>
                    </a:gs>
                    <a:gs pos="30000">
                      <a:srgbClr val="00188F"/>
                    </a:gs>
                  </a:gsLst>
                  <a:lin ang="5400000" scaled="0"/>
                </a:gradFill>
                <a:latin typeface="Segoe UI Light"/>
              </a:rPr>
              <a:t>reach</a:t>
            </a:r>
            <a:endParaRPr lang="en-US" sz="3200" spc="-50" dirty="0">
              <a:gradFill>
                <a:gsLst>
                  <a:gs pos="2917">
                    <a:srgbClr val="00188F"/>
                  </a:gs>
                  <a:gs pos="30000">
                    <a:srgbClr val="00188F"/>
                  </a:gs>
                </a:gsLst>
                <a:lin ang="5400000" scaled="0"/>
              </a:gradFill>
              <a:latin typeface="Segoe UI Light"/>
            </a:endParaRP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a:t>
            </a:r>
            <a:r>
              <a:rPr lang="en-US" sz="2000" dirty="0" smtClean="0">
                <a:gradFill>
                  <a:gsLst>
                    <a:gs pos="0">
                      <a:schemeClr val="tx1"/>
                    </a:gs>
                    <a:gs pos="100000">
                      <a:schemeClr val="tx1"/>
                    </a:gs>
                  </a:gsLst>
                </a:gradFill>
              </a:rPr>
              <a:t>with Traffic Manager</a:t>
            </a:r>
            <a:endParaRPr lang="en-US" sz="2000" dirty="0">
              <a:gradFill>
                <a:gsLst>
                  <a:gs pos="0">
                    <a:schemeClr val="tx1"/>
                  </a:gs>
                  <a:gs pos="100000">
                    <a:schemeClr val="tx1"/>
                  </a:gs>
                </a:gsLst>
              </a:gradFill>
            </a:endParaRP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smtClean="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smtClean="0"/>
              <a:t>Reach where your datacenter won’t</a:t>
            </a:r>
            <a:endParaRPr lang="en-US" dirty="0"/>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Azure Mobile Services</a:t>
            </a:r>
            <a:r>
              <a:rPr lang="en-US" sz="2800" b="1" spc="-50" dirty="0" smtClean="0">
                <a:gradFill>
                  <a:gsLst>
                    <a:gs pos="2917">
                      <a:srgbClr val="00188F"/>
                    </a:gs>
                    <a:gs pos="30000">
                      <a:srgbClr val="00188F"/>
                    </a:gs>
                  </a:gsLst>
                  <a:lin ang="5400000" scaled="0"/>
                </a:gradFill>
                <a:latin typeface="Segoe UI Light"/>
              </a:rPr>
              <a:t/>
            </a:r>
            <a:br>
              <a:rPr lang="en-US" sz="2800" b="1" spc="-50" dirty="0" smtClean="0">
                <a:gradFill>
                  <a:gsLst>
                    <a:gs pos="2917">
                      <a:srgbClr val="00188F"/>
                    </a:gs>
                    <a:gs pos="30000">
                      <a:srgbClr val="00188F"/>
                    </a:gs>
                  </a:gsLst>
                  <a:lin ang="5400000" scaled="0"/>
                </a:gradFill>
                <a:latin typeface="Segoe UI Light"/>
              </a:rPr>
            </a:br>
            <a:r>
              <a:rPr lang="en-US" sz="2000" b="1" spc="-50" dirty="0" smtClean="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smtClean="0">
              <a:solidFill>
                <a:srgbClr val="505050"/>
              </a:solidFill>
              <a:latin typeface="+mj-lt"/>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smtClean="0"/>
              <a:t>Reach where your datacenter won’t</a:t>
            </a:r>
            <a:endParaRPr lang="en-US" dirty="0"/>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smtClean="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smtClean="0">
                <a:gradFill>
                  <a:gsLst>
                    <a:gs pos="0">
                      <a:schemeClr val="tx1"/>
                    </a:gs>
                    <a:gs pos="100000">
                      <a:schemeClr val="tx1"/>
                    </a:gs>
                  </a:gsLst>
                </a:gradFill>
                <a:latin typeface="Segoe UI Semibold" pitchFamily="34" charset="0"/>
                <a:cs typeface="Segoe UI Semibold" pitchFamily="34" charset="0"/>
              </a:rPr>
              <a:t>ServiceBus</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smtClean="0">
                <a:gradFill>
                  <a:gsLst>
                    <a:gs pos="0">
                      <a:schemeClr val="tx1"/>
                    </a:gs>
                    <a:gs pos="100000">
                      <a:schemeClr val="tx1"/>
                    </a:gs>
                  </a:gsLst>
                </a:gradFill>
                <a:latin typeface="Segoe UI Semibold" pitchFamily="34" charset="0"/>
                <a:cs typeface="Segoe UI Semibold" pitchFamily="34" charset="0"/>
              </a:rPr>
              <a:t> </a:t>
            </a:r>
            <a:r>
              <a:rPr lang="en-US" sz="2000" dirty="0" err="1" smtClean="0">
                <a:gradFill>
                  <a:gsLst>
                    <a:gs pos="0">
                      <a:schemeClr val="tx1"/>
                    </a:gs>
                    <a:gs pos="100000">
                      <a:schemeClr val="tx1"/>
                    </a:gs>
                  </a:gsLst>
                </a:gradFill>
                <a:latin typeface="Segoe UI Semibold" pitchFamily="34" charset="0"/>
                <a:cs typeface="Segoe UI Semibold" pitchFamily="34" charset="0"/>
              </a:rPr>
              <a:t>Biztalk</a:t>
            </a:r>
            <a:r>
              <a:rPr lang="en-US" sz="2000" dirty="0" smtClean="0">
                <a:gradFill>
                  <a:gsLst>
                    <a:gs pos="0">
                      <a:schemeClr val="tx1"/>
                    </a:gs>
                    <a:gs pos="100000">
                      <a:schemeClr val="tx1"/>
                    </a:gs>
                  </a:gsLst>
                </a:gradFill>
                <a:latin typeface="Segoe UI Semibold" pitchFamily="34" charset="0"/>
                <a:cs typeface="Segoe UI Semibold" pitchFamily="34" charset="0"/>
              </a:rPr>
              <a:t> services</a:t>
            </a:r>
            <a:endParaRPr lang="en-US" sz="2000" dirty="0">
              <a:gradFill>
                <a:gsLst>
                  <a:gs pos="0">
                    <a:schemeClr val="tx1"/>
                  </a:gs>
                  <a:gs pos="100000">
                    <a:schemeClr val="tx1"/>
                  </a:gs>
                </a:gsLst>
              </a:gradFill>
              <a:latin typeface="Segoe UI Semibold" pitchFamily="34" charset="0"/>
              <a:cs typeface="Segoe UI Semibold" pitchFamily="34" charset="0"/>
            </a:endParaRPr>
          </a:p>
          <a:p>
            <a:endParaRPr lang="en-US" sz="2000" dirty="0">
              <a:solidFill>
                <a:srgbClr val="505050"/>
              </a:solidFill>
            </a:endParaRPr>
          </a:p>
          <a:p>
            <a:pPr>
              <a:spcBef>
                <a:spcPct val="20000"/>
              </a:spcBef>
              <a:spcAft>
                <a:spcPts val="1200"/>
              </a:spcAft>
              <a:buSzPct val="80000"/>
            </a:pPr>
            <a:endParaRPr lang="en-US" sz="2800" b="1" spc="-50" dirty="0" smtClean="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smtClean="0"/>
          </a:p>
          <a:p>
            <a:pPr marL="342900" indent="-342900"/>
            <a:endParaRPr lang="en-US" sz="2400" smtClean="0"/>
          </a:p>
          <a:p>
            <a:pPr marL="342900" indent="-342900"/>
            <a:endParaRPr lang="en-US" sz="2400" dirty="0" smtClean="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smtClean="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smtClean="0">
                  <a:solidFill>
                    <a:srgbClr val="04178F"/>
                  </a:solidFill>
                </a:rPr>
                <a:t>Power your business with Microsoft Azure</a:t>
              </a:r>
              <a:endParaRPr lang="en-US" sz="8000" dirty="0">
                <a:solidFill>
                  <a:srgbClr val="04178F"/>
                </a:solidFill>
              </a:endParaRP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mj-lt"/>
              </a:rPr>
              <a:t>Security</a:t>
            </a:r>
            <a:endParaRPr lang="en-US" sz="3200" dirty="0">
              <a:gradFill>
                <a:gsLst>
                  <a:gs pos="0">
                    <a:srgbClr val="FFFFFF"/>
                  </a:gs>
                  <a:gs pos="100000">
                    <a:srgbClr val="FFFFFF"/>
                  </a:gs>
                </a:gsLst>
                <a:lin ang="5400000" scaled="0"/>
              </a:gradFill>
              <a:latin typeface="+mj-lt"/>
            </a:endParaRP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r>
              <a:rPr lang="en-US" sz="2400" dirty="0" smtClean="0">
                <a:gradFill>
                  <a:gsLst>
                    <a:gs pos="0">
                      <a:srgbClr val="FFFFFF"/>
                    </a:gs>
                    <a:gs pos="100000">
                      <a:srgbClr val="FFFFFF"/>
                    </a:gs>
                  </a:gsLst>
                  <a:lin ang="5400000" scaled="0"/>
                </a:gradFill>
                <a:latin typeface="+mj-lt"/>
              </a:rPr>
              <a:t/>
            </a:r>
            <a:br>
              <a:rPr lang="en-US" sz="2400" dirty="0" smtClean="0">
                <a:gradFill>
                  <a:gsLst>
                    <a:gs pos="0">
                      <a:srgbClr val="FFFFFF"/>
                    </a:gs>
                    <a:gs pos="100000">
                      <a:srgbClr val="FFFFFF"/>
                    </a:gs>
                  </a:gsLst>
                  <a:lin ang="5400000" scaled="0"/>
                </a:gradFill>
                <a:latin typeface="+mj-lt"/>
              </a:rPr>
            </a:br>
            <a:r>
              <a:rPr lang="en-US" sz="2400" dirty="0" smtClean="0">
                <a:gradFill>
                  <a:gsLst>
                    <a:gs pos="0">
                      <a:srgbClr val="FFFFFF"/>
                    </a:gs>
                    <a:gs pos="100000">
                      <a:srgbClr val="FFFFFF"/>
                    </a:gs>
                  </a:gsLst>
                  <a:lin ang="5400000" scaled="0"/>
                </a:gradFill>
                <a:latin typeface="+mj-lt"/>
              </a:rPr>
              <a:t>and </a:t>
            </a:r>
            <a:r>
              <a:rPr lang="en-US" sz="2400" dirty="0">
                <a:gradFill>
                  <a:gsLst>
                    <a:gs pos="0">
                      <a:srgbClr val="FFFFFF"/>
                    </a:gs>
                    <a:gs pos="100000">
                      <a:srgbClr val="FFFFFF"/>
                    </a:gs>
                  </a:gsLst>
                  <a:lin ang="5400000" scaled="0"/>
                </a:gradFill>
                <a:latin typeface="+mj-lt"/>
              </a:rPr>
              <a:t>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r>
              <a:rPr lang="en-US" dirty="0"/>
              <a:t>“Because management time and cost is so low with </a:t>
            </a:r>
            <a:r>
              <a:rPr lang="en-US" dirty="0" smtClean="0"/>
              <a:t>Microsoft Azure</a:t>
            </a:r>
            <a:r>
              <a:rPr lang="en-US" dirty="0"/>
              <a:t>, we focus on growing the business, not on managing red tape. </a:t>
            </a:r>
            <a:r>
              <a:rPr lang="en-US" dirty="0" smtClean="0"/>
              <a:t>  It’s </a:t>
            </a:r>
            <a:r>
              <a:rPr lang="en-US" dirty="0"/>
              <a:t>important for us to be able to say that VAS is supported by </a:t>
            </a:r>
            <a:r>
              <a:rPr lang="en-US" dirty="0" smtClean="0"/>
              <a:t>Microsoft Azure, prospective </a:t>
            </a:r>
            <a:r>
              <a:rPr lang="en-US" dirty="0"/>
              <a:t>customers don’t have to worry that their service is running on some anonymous group of servers </a:t>
            </a:r>
            <a:r>
              <a:rPr lang="en-US" dirty="0" smtClean="0"/>
              <a:t>or </a:t>
            </a:r>
            <a:r>
              <a:rPr lang="en-US" dirty="0"/>
              <a:t>at a </a:t>
            </a:r>
            <a:r>
              <a:rPr lang="en-US" dirty="0" err="1"/>
              <a:t>hoster</a:t>
            </a:r>
            <a:r>
              <a:rPr lang="en-US" dirty="0"/>
              <a:t>. </a:t>
            </a:r>
            <a:r>
              <a:rPr lang="en-US" dirty="0" smtClean="0"/>
              <a:t>“</a:t>
            </a:r>
            <a:endParaRPr lang="en-US" dirty="0"/>
          </a:p>
          <a:p>
            <a:endParaRPr lang="en-US" dirty="0" smtClean="0"/>
          </a:p>
          <a:p>
            <a:r>
              <a:rPr lang="en-US" dirty="0"/>
              <a:t> </a:t>
            </a:r>
            <a:r>
              <a:rPr lang="en-US" dirty="0" smtClean="0"/>
              <a:t>William </a:t>
            </a:r>
            <a:r>
              <a:rPr lang="en-US" dirty="0"/>
              <a:t>K. </a:t>
            </a:r>
            <a:r>
              <a:rPr lang="en-US" dirty="0" smtClean="0"/>
              <a:t>Smyth - </a:t>
            </a:r>
            <a:r>
              <a:rPr lang="en-US" dirty="0"/>
              <a:t>Global Business Manager, 3M </a:t>
            </a:r>
            <a:r>
              <a:rPr lang="en-US" dirty="0" smtClean="0"/>
              <a:t>VAS</a:t>
            </a:r>
          </a:p>
        </p:txBody>
      </p:sp>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lumMod val="25000"/>
                      </a:schemeClr>
                    </a:gs>
                    <a:gs pos="10417">
                      <a:schemeClr val="bg1">
                        <a:lumMod val="25000"/>
                      </a:schemeClr>
                    </a:gs>
                  </a:gsLst>
                  <a:lin ang="5400000" scaled="0"/>
                </a:gradFill>
                <a:latin typeface="+mj-lt"/>
              </a:rPr>
              <a:t>3M is one of the largest manufacturers in the world but, when it comes to launching new businesses, it scrutinizes startup costs as closely as any entrepreneur. </a:t>
            </a: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latin typeface="+mj-lt"/>
              </a:rPr>
              <a:t>Maximize IT agility and cost effectiveness of new ventures</a:t>
            </a: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chemeClr val="bg1">
                        <a:lumMod val="25000"/>
                      </a:schemeClr>
                    </a:gs>
                    <a:gs pos="10417">
                      <a:schemeClr val="bg1">
                        <a:lumMod val="25000"/>
                      </a:schemeClr>
                    </a:gs>
                  </a:gsLst>
                  <a:lin ang="5400000" scaled="0"/>
                </a:gradFill>
                <a:latin typeface="+mj-lt"/>
              </a:rPr>
              <a:t>Needed platform that would provide fast application response time</a:t>
            </a:r>
            <a:endParaRPr lang="en-US" sz="2400" spc="-50" dirty="0">
              <a:gradFill>
                <a:gsLst>
                  <a:gs pos="1250">
                    <a:schemeClr val="bg1">
                      <a:lumMod val="25000"/>
                    </a:schemeClr>
                  </a:gs>
                  <a:gs pos="10417">
                    <a:schemeClr val="bg1">
                      <a:lumMod val="25000"/>
                    </a:schemeClr>
                  </a:gs>
                </a:gsLst>
                <a:lin ang="5400000" scaled="0"/>
              </a:gradFill>
              <a:latin typeface="+mj-lt"/>
            </a:endParaRP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chemeClr val="bg1">
                        <a:lumMod val="25000"/>
                      </a:schemeClr>
                    </a:gs>
                    <a:gs pos="10417">
                      <a:schemeClr val="bg1">
                        <a:lumMod val="25000"/>
                      </a:schemeClr>
                    </a:gs>
                  </a:gsLst>
                  <a:lin ang="5400000" scaled="0"/>
                </a:gradFill>
                <a:latin typeface="+mj-lt"/>
              </a:rPr>
              <a:t>Minimizes Internal Management Time, </a:t>
            </a:r>
            <a:r>
              <a:rPr lang="en-US" sz="2000" spc="-50" dirty="0" smtClean="0">
                <a:gradFill>
                  <a:gsLst>
                    <a:gs pos="1250">
                      <a:schemeClr val="bg1">
                        <a:lumMod val="25000"/>
                      </a:schemeClr>
                    </a:gs>
                    <a:gs pos="10417">
                      <a:schemeClr val="bg1">
                        <a:lumMod val="25000"/>
                      </a:schemeClr>
                    </a:gs>
                  </a:gsLst>
                  <a:lin ang="5400000" scaled="0"/>
                </a:gradFill>
                <a:latin typeface="+mj-lt"/>
              </a:rPr>
              <a:t>Cost., and hardware acquisition</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Revenue boosted by 50%</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Accelerated application response time by 2-3 seconds</a:t>
            </a:r>
          </a:p>
          <a:p>
            <a:pPr defTabSz="914099" fontAlgn="base">
              <a:spcBef>
                <a:spcPct val="0"/>
              </a:spcBef>
              <a:spcAft>
                <a:spcPts val="900"/>
              </a:spcAft>
            </a:pPr>
            <a:r>
              <a:rPr lang="en-US" sz="2000" spc="-50" dirty="0" smtClean="0">
                <a:gradFill>
                  <a:gsLst>
                    <a:gs pos="1250">
                      <a:schemeClr val="bg1">
                        <a:lumMod val="25000"/>
                      </a:schemeClr>
                    </a:gs>
                    <a:gs pos="10417">
                      <a:schemeClr val="bg1">
                        <a:lumMod val="25000"/>
                      </a:schemeClr>
                    </a:gs>
                  </a:gsLst>
                  <a:lin ang="5400000" scaled="0"/>
                </a:gradFill>
                <a:latin typeface="+mj-lt"/>
              </a:rPr>
              <a:t>Familiar development environment allows for easy ramp to the cloud</a:t>
            </a:r>
          </a:p>
          <a:p>
            <a:pPr lvl="0"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Segoe UI Light"/>
              </a:rPr>
              <a:t>Microsoft manages the platform, </a:t>
            </a:r>
            <a:br>
              <a:rPr lang="en-US" sz="2000" spc="-50" dirty="0">
                <a:gradFill>
                  <a:gsLst>
                    <a:gs pos="1250">
                      <a:srgbClr val="EFEFEF">
                        <a:lumMod val="25000"/>
                      </a:srgbClr>
                    </a:gs>
                    <a:gs pos="10417">
                      <a:srgbClr val="EFEFEF">
                        <a:lumMod val="25000"/>
                      </a:srgbClr>
                    </a:gs>
                  </a:gsLst>
                  <a:lin ang="5400000" scaled="0"/>
                </a:gradFill>
                <a:latin typeface="Segoe UI Light"/>
              </a:rPr>
            </a:br>
            <a:r>
              <a:rPr lang="en-US" sz="2000" spc="-50" dirty="0" smtClean="0">
                <a:gradFill>
                  <a:gsLst>
                    <a:gs pos="1250">
                      <a:srgbClr val="EFEFEF">
                        <a:lumMod val="25000"/>
                      </a:srgbClr>
                    </a:gs>
                    <a:gs pos="10417">
                      <a:srgbClr val="EFEFEF">
                        <a:lumMod val="25000"/>
                      </a:srgbClr>
                    </a:gs>
                  </a:gsLst>
                  <a:lin ang="5400000" scaled="0"/>
                </a:gradFill>
                <a:latin typeface="Segoe UI Light"/>
              </a:rPr>
              <a:t>3m  grows their </a:t>
            </a:r>
            <a:r>
              <a:rPr lang="en-US" sz="2000" spc="-50" dirty="0">
                <a:gradFill>
                  <a:gsLst>
                    <a:gs pos="1250">
                      <a:srgbClr val="EFEFEF">
                        <a:lumMod val="25000"/>
                      </a:srgbClr>
                    </a:gs>
                    <a:gs pos="10417">
                      <a:srgbClr val="EFEFEF">
                        <a:lumMod val="25000"/>
                      </a:srgbClr>
                    </a:gs>
                  </a:gsLst>
                  <a:lin ang="5400000" scaled="0"/>
                </a:gradFill>
                <a:latin typeface="Segoe UI Light"/>
              </a:rPr>
              <a:t>business</a:t>
            </a:r>
          </a:p>
          <a:p>
            <a:pPr defTabSz="914099" fontAlgn="base">
              <a:lnSpc>
                <a:spcPct val="90000"/>
              </a:lnSpc>
              <a:spcBef>
                <a:spcPct val="0"/>
              </a:spcBef>
              <a:spcAft>
                <a:spcPct val="0"/>
              </a:spcAft>
            </a:pPr>
            <a:endParaRPr lang="en-US" sz="2000" spc="-50" dirty="0" smtClean="0">
              <a:gradFill>
                <a:gsLst>
                  <a:gs pos="1250">
                    <a:schemeClr val="bg1">
                      <a:lumMod val="25000"/>
                    </a:schemeClr>
                  </a:gs>
                  <a:gs pos="10417">
                    <a:schemeClr val="bg1">
                      <a:lumMod val="25000"/>
                    </a:scheme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chemeClr val="bg1">
                      <a:lumMod val="25000"/>
                    </a:schemeClr>
                  </a:gs>
                  <a:gs pos="10417">
                    <a:schemeClr val="bg1">
                      <a:lumMod val="25000"/>
                    </a:scheme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solidFill>
            <a:schemeClr val="bg2">
              <a:lumMod val="40000"/>
              <a:lumOff val="6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pic>
        <p:nvPicPr>
          <p:cNvPr id="3" name="Picture 2" descr="3M Logo">
            <a:hlinkClick r:id="rId3" tooltip="3M in the United States"/>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33" y="652891"/>
            <a:ext cx="3248525" cy="218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4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9718" y="288663"/>
            <a:ext cx="3314700" cy="54176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smtClean="0">
                <a:gradFill>
                  <a:gsLst>
                    <a:gs pos="1250">
                      <a:srgbClr val="FFFFFF"/>
                    </a:gs>
                    <a:gs pos="10417">
                      <a:srgbClr val="FFFFFF"/>
                    </a:gs>
                  </a:gsLst>
                  <a:lin ang="5400000" scaled="0"/>
                </a:gradFill>
              </a:rPr>
              <a:t/>
            </a:r>
            <a:br>
              <a:rPr lang="en-US" sz="2000" spc="-50" dirty="0" smtClean="0">
                <a:gradFill>
                  <a:gsLst>
                    <a:gs pos="1250">
                      <a:srgbClr val="FFFFFF"/>
                    </a:gs>
                    <a:gs pos="10417">
                      <a:srgbClr val="FFFFFF"/>
                    </a:gs>
                  </a:gsLst>
                  <a:lin ang="5400000" scaled="0"/>
                </a:gradFill>
              </a:rPr>
            </a:br>
            <a:r>
              <a:rPr lang="en-US" sz="2000" spc="-50" dirty="0" smtClean="0">
                <a:gradFill>
                  <a:gsLst>
                    <a:gs pos="1250">
                      <a:srgbClr val="FFFFFF"/>
                    </a:gs>
                    <a:gs pos="10417">
                      <a:srgbClr val="FFFFFF"/>
                    </a:gs>
                  </a:gsLst>
                  <a:lin ang="5400000" scaled="0"/>
                </a:gradFill>
              </a:rPr>
              <a:t>“</a:t>
            </a:r>
            <a:r>
              <a:rPr lang="en-US" sz="2000" spc="-50" dirty="0">
                <a:gradFill>
                  <a:gsLst>
                    <a:gs pos="1250">
                      <a:srgbClr val="FFFFFF"/>
                    </a:gs>
                    <a:gs pos="10417">
                      <a:srgbClr val="FFFFFF"/>
                    </a:gs>
                  </a:gsLst>
                  <a:lin ang="5400000" scaled="0"/>
                </a:gradFill>
              </a:rPr>
              <a:t>We have customers in 60 countries around the world that need access to our business operations applications. They need to be trained and have immediate access.  </a:t>
            </a:r>
            <a:r>
              <a:rPr lang="en-US" sz="2000" spc="-50" dirty="0" smtClean="0">
                <a:gradFill>
                  <a:gsLst>
                    <a:gs pos="1250">
                      <a:srgbClr val="FFFFFF"/>
                    </a:gs>
                    <a:gs pos="10417">
                      <a:srgbClr val="FFFFFF"/>
                    </a:gs>
                  </a:gsLst>
                  <a:lin ang="5400000" scaled="0"/>
                </a:gradFill>
              </a:rPr>
              <a:t>Microsoft Azure </a:t>
            </a:r>
            <a:r>
              <a:rPr lang="en-US" sz="2000" spc="-50" dirty="0">
                <a:gradFill>
                  <a:gsLst>
                    <a:gs pos="1250">
                      <a:srgbClr val="FFFFFF"/>
                    </a:gs>
                    <a:gs pos="10417">
                      <a:srgbClr val="FFFFFF"/>
                    </a:gs>
                  </a:gsLst>
                  <a:lin ang="5400000" scaled="0"/>
                </a:gradFill>
              </a:rPr>
              <a:t>allows </a:t>
            </a:r>
            <a:r>
              <a:rPr lang="en-US" sz="2000" spc="-50" dirty="0" smtClean="0">
                <a:gradFill>
                  <a:gsLst>
                    <a:gs pos="1250">
                      <a:srgbClr val="FFFFFF"/>
                    </a:gs>
                    <a:gs pos="10417">
                      <a:srgbClr val="FFFFFF"/>
                    </a:gs>
                  </a:gsLst>
                  <a:lin ang="5400000" scaled="0"/>
                </a:gradFill>
              </a:rPr>
              <a:t>us </a:t>
            </a:r>
            <a:r>
              <a:rPr lang="en-US" sz="2000" spc="-50" dirty="0">
                <a:gradFill>
                  <a:gsLst>
                    <a:gs pos="1250">
                      <a:srgbClr val="FFFFFF"/>
                    </a:gs>
                    <a:gs pos="10417">
                      <a:srgbClr val="FFFFFF"/>
                    </a:gs>
                  </a:gsLst>
                  <a:lin ang="5400000" scaled="0"/>
                </a:gradFill>
              </a:rPr>
              <a:t>to do offer that at instant scale.”</a:t>
            </a:r>
          </a:p>
          <a:p>
            <a:pPr defTabSz="914099" fontAlgn="base">
              <a:lnSpc>
                <a:spcPct val="90000"/>
              </a:lnSpc>
              <a:spcBef>
                <a:spcPct val="0"/>
              </a:spcBef>
              <a:spcAft>
                <a:spcPct val="0"/>
              </a:spcAft>
            </a:pPr>
            <a:endParaRPr lang="en-US" sz="105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r>
              <a:rPr lang="en-US" sz="2000" spc="-50" dirty="0">
                <a:gradFill>
                  <a:gsLst>
                    <a:gs pos="1250">
                      <a:srgbClr val="FFFFFF"/>
                    </a:gs>
                    <a:gs pos="10417">
                      <a:srgbClr val="FFFFFF"/>
                    </a:gs>
                  </a:gsLst>
                  <a:lin ang="5400000" scaled="0"/>
                </a:gradFill>
              </a:rPr>
              <a:t>– Don </a:t>
            </a:r>
            <a:r>
              <a:rPr lang="en-US" sz="2000" spc="-50" dirty="0" smtClean="0">
                <a:gradFill>
                  <a:gsLst>
                    <a:gs pos="1250">
                      <a:srgbClr val="FFFFFF"/>
                    </a:gs>
                    <a:gs pos="10417">
                      <a:srgbClr val="FFFFFF"/>
                    </a:gs>
                  </a:gsLst>
                  <a:lin ang="5400000" scaled="0"/>
                </a:gradFill>
              </a:rPr>
              <a:t>Noonan, </a:t>
            </a:r>
            <a:r>
              <a:rPr lang="en-US" sz="2000" spc="-50" dirty="0" err="1" smtClean="0">
                <a:gradFill>
                  <a:gsLst>
                    <a:gs pos="1250">
                      <a:srgbClr val="FFFFFF"/>
                    </a:gs>
                    <a:gs pos="10417">
                      <a:srgbClr val="FFFFFF"/>
                    </a:gs>
                  </a:gsLst>
                  <a:lin ang="5400000" scaled="0"/>
                </a:gradFill>
              </a:rPr>
              <a:t>Blackbaud</a:t>
            </a:r>
            <a:endParaRPr lang="en-US" sz="2000" spc="-50" dirty="0">
              <a:gradFill>
                <a:gsLst>
                  <a:gs pos="1250">
                    <a:srgbClr val="FFFFFF"/>
                  </a:gs>
                  <a:gs pos="10417">
                    <a:srgbClr val="FFFFFF"/>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rgbClr val="EFEFEF">
                      <a:lumMod val="25000"/>
                    </a:srgbClr>
                  </a:gs>
                  <a:gs pos="10417">
                    <a:srgbClr val="EFEFEF">
                      <a:lumMod val="25000"/>
                    </a:srgbClr>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323" y="597237"/>
            <a:ext cx="4188251" cy="763192"/>
          </a:xfrm>
          <a:prstGeom prst="rect">
            <a:avLst/>
          </a:prstGeom>
          <a:noFill/>
        </p:spPr>
      </p:pic>
      <p:sp>
        <p:nvSpPr>
          <p:cNvPr id="25" name="Rectangle 24"/>
          <p:cNvSpPr/>
          <p:nvPr/>
        </p:nvSpPr>
        <p:spPr bwMode="auto">
          <a:xfrm>
            <a:off x="4122739" y="3176678"/>
            <a:ext cx="3963406" cy="363020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rgbClr val="EFEFEF">
                        <a:lumMod val="25000"/>
                      </a:srgbClr>
                    </a:gs>
                    <a:gs pos="10417">
                      <a:srgbClr val="EFEFEF">
                        <a:lumMod val="25000"/>
                      </a:srgbClr>
                    </a:gs>
                  </a:gsLst>
                  <a:lin ang="5400000" scaled="0"/>
                </a:gradFill>
                <a:latin typeface="+mj-lt"/>
              </a:rPr>
              <a:t>Nonprofits in 60 </a:t>
            </a:r>
            <a:r>
              <a:rPr lang="en-US" sz="2000" spc="-50" dirty="0" smtClean="0">
                <a:gradFill>
                  <a:gsLst>
                    <a:gs pos="1250">
                      <a:srgbClr val="EFEFEF">
                        <a:lumMod val="25000"/>
                      </a:srgbClr>
                    </a:gs>
                    <a:gs pos="10417">
                      <a:srgbClr val="EFEFEF">
                        <a:lumMod val="25000"/>
                      </a:srgbClr>
                    </a:gs>
                  </a:gsLst>
                  <a:lin ang="5400000" scaled="0"/>
                </a:gradFill>
                <a:latin typeface="+mj-lt"/>
              </a:rPr>
              <a:t>countries</a:t>
            </a:r>
          </a:p>
          <a:p>
            <a:pPr defTabSz="914099" fontAlgn="base">
              <a:lnSpc>
                <a:spcPct val="90000"/>
              </a:lnSpc>
              <a:spcBef>
                <a:spcPct val="0"/>
              </a:spcBef>
              <a:spcAft>
                <a:spcPct val="0"/>
              </a:spcAft>
            </a:pPr>
            <a:endParaRPr lang="en-US" sz="2000" spc="-50" dirty="0" smtClean="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EFEFEF">
                        <a:lumMod val="25000"/>
                      </a:srgbClr>
                    </a:gs>
                    <a:gs pos="10417">
                      <a:srgbClr val="EFEFEF">
                        <a:lumMod val="25000"/>
                      </a:srgbClr>
                    </a:gs>
                  </a:gsLst>
                  <a:lin ang="5400000" scaled="0"/>
                </a:gradFill>
                <a:latin typeface="+mj-lt"/>
              </a:rPr>
              <a:t>Schools </a:t>
            </a:r>
            <a:r>
              <a:rPr lang="en-US" sz="2000" spc="-50" dirty="0">
                <a:gradFill>
                  <a:gsLst>
                    <a:gs pos="1250">
                      <a:srgbClr val="EFEFEF">
                        <a:lumMod val="25000"/>
                      </a:srgbClr>
                    </a:gs>
                    <a:gs pos="10417">
                      <a:srgbClr val="EFEFEF">
                        <a:lumMod val="25000"/>
                      </a:srgbClr>
                    </a:gs>
                  </a:gsLst>
                  <a:lin ang="5400000" scaled="0"/>
                </a:gradFill>
                <a:latin typeface="+mj-lt"/>
              </a:rPr>
              <a:t>and churches to hospitals and charities, </a:t>
            </a:r>
            <a:r>
              <a:rPr lang="en-US" sz="2000" spc="-50" dirty="0" smtClean="0">
                <a:gradFill>
                  <a:gsLst>
                    <a:gs pos="1250">
                      <a:srgbClr val="EFEFEF">
                        <a:lumMod val="25000"/>
                      </a:srgbClr>
                    </a:gs>
                    <a:gs pos="10417">
                      <a:srgbClr val="EFEFEF">
                        <a:lumMod val="25000"/>
                      </a:srgbClr>
                    </a:gs>
                  </a:gsLst>
                  <a:lin ang="5400000" scaled="0"/>
                </a:gradFill>
                <a:latin typeface="+mj-lt"/>
              </a:rPr>
              <a:t>rely on </a:t>
            </a:r>
            <a:r>
              <a:rPr lang="en-US" sz="2000" spc="-50" dirty="0" err="1">
                <a:gradFill>
                  <a:gsLst>
                    <a:gs pos="1250">
                      <a:srgbClr val="EFEFEF">
                        <a:lumMod val="25000"/>
                      </a:srgbClr>
                    </a:gs>
                    <a:gs pos="10417">
                      <a:srgbClr val="EFEFEF">
                        <a:lumMod val="25000"/>
                      </a:srgbClr>
                    </a:gs>
                  </a:gsLst>
                  <a:lin ang="5400000" scaled="0"/>
                </a:gradFill>
                <a:latin typeface="+mj-lt"/>
              </a:rPr>
              <a:t>Blackbaud's</a:t>
            </a:r>
            <a:r>
              <a:rPr lang="en-US" sz="2000" spc="-50" dirty="0">
                <a:gradFill>
                  <a:gsLst>
                    <a:gs pos="1250">
                      <a:srgbClr val="EFEFEF">
                        <a:lumMod val="25000"/>
                      </a:srgbClr>
                    </a:gs>
                    <a:gs pos="10417">
                      <a:srgbClr val="EFEFEF">
                        <a:lumMod val="25000"/>
                      </a:srgbClr>
                    </a:gs>
                  </a:gsLst>
                  <a:lin ang="5400000" scaled="0"/>
                </a:gradFill>
                <a:latin typeface="+mj-lt"/>
              </a:rPr>
              <a:t> nonprofit software to help them achieve their missions.  </a:t>
            </a:r>
            <a:endParaRPr lang="en-US" sz="2000" spc="-50" dirty="0" smtClean="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endParaRPr lang="en-US" sz="2000" spc="-50" dirty="0">
              <a:gradFill>
                <a:gsLst>
                  <a:gs pos="1250">
                    <a:srgbClr val="EFEFEF">
                      <a:lumMod val="25000"/>
                    </a:srgbClr>
                  </a:gs>
                  <a:gs pos="10417">
                    <a:srgbClr val="EFEFEF">
                      <a:lumMod val="25000"/>
                    </a:srgbClr>
                  </a:gs>
                </a:gsLst>
                <a:lin ang="5400000" scaled="0"/>
              </a:gradFill>
              <a:latin typeface="+mj-lt"/>
            </a:endParaRPr>
          </a:p>
          <a:p>
            <a:pPr defTabSz="914099" fontAlgn="base">
              <a:lnSpc>
                <a:spcPct val="90000"/>
              </a:lnSpc>
              <a:spcBef>
                <a:spcPct val="0"/>
              </a:spcBef>
              <a:spcAft>
                <a:spcPct val="0"/>
              </a:spcAft>
            </a:pPr>
            <a:r>
              <a:rPr lang="en-US" sz="2000" spc="-50" dirty="0" smtClean="0">
                <a:gradFill>
                  <a:gsLst>
                    <a:gs pos="1250">
                      <a:srgbClr val="EFEFEF">
                        <a:lumMod val="25000"/>
                      </a:srgbClr>
                    </a:gs>
                    <a:gs pos="10417">
                      <a:srgbClr val="EFEFEF">
                        <a:lumMod val="25000"/>
                      </a:srgbClr>
                    </a:gs>
                  </a:gsLst>
                  <a:lin ang="5400000" scaled="0"/>
                </a:gradFill>
                <a:latin typeface="+mj-lt"/>
              </a:rPr>
              <a:t>With Windows Azure </a:t>
            </a:r>
            <a:r>
              <a:rPr lang="en-US" sz="2000" spc="-50" dirty="0" err="1" smtClean="0">
                <a:gradFill>
                  <a:gsLst>
                    <a:gs pos="1250">
                      <a:srgbClr val="EFEFEF">
                        <a:lumMod val="25000"/>
                      </a:srgbClr>
                    </a:gs>
                    <a:gs pos="10417">
                      <a:srgbClr val="EFEFEF">
                        <a:lumMod val="25000"/>
                      </a:srgbClr>
                    </a:gs>
                  </a:gsLst>
                  <a:lin ang="5400000" scaled="0"/>
                </a:gradFill>
                <a:latin typeface="+mj-lt"/>
              </a:rPr>
              <a:t>IaaS</a:t>
            </a:r>
            <a:r>
              <a:rPr lang="en-US" sz="2000" spc="-50" dirty="0" smtClean="0">
                <a:gradFill>
                  <a:gsLst>
                    <a:gs pos="1250">
                      <a:srgbClr val="EFEFEF">
                        <a:lumMod val="25000"/>
                      </a:srgbClr>
                    </a:gs>
                    <a:gs pos="10417">
                      <a:srgbClr val="EFEFEF">
                        <a:lumMod val="25000"/>
                      </a:srgbClr>
                    </a:gs>
                  </a:gsLst>
                  <a:lin ang="5400000" scaled="0"/>
                </a:gradFill>
                <a:latin typeface="+mj-lt"/>
              </a:rPr>
              <a:t> they run their business operations software AND train customers at non-profits on how to use it.</a:t>
            </a:r>
          </a:p>
        </p:txBody>
      </p:sp>
      <p:sp>
        <p:nvSpPr>
          <p:cNvPr id="26" name="Rectangle 25"/>
          <p:cNvSpPr/>
          <p:nvPr/>
        </p:nvSpPr>
        <p:spPr bwMode="auto">
          <a:xfrm>
            <a:off x="8198433" y="3176678"/>
            <a:ext cx="3963406" cy="3635286"/>
          </a:xfrm>
          <a:prstGeom prst="rect">
            <a:avLst/>
          </a:prstGeom>
          <a:solidFill>
            <a:srgbClr val="EFEFE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spcBef>
                <a:spcPct val="0"/>
              </a:spcBef>
              <a:spcAft>
                <a:spcPts val="900"/>
              </a:spcAft>
            </a:pPr>
            <a:r>
              <a:rPr lang="en-US" sz="2000" spc="-50" dirty="0">
                <a:gradFill>
                  <a:gsLst>
                    <a:gs pos="1250">
                      <a:srgbClr val="EFEFEF">
                        <a:lumMod val="25000"/>
                      </a:srgbClr>
                    </a:gs>
                    <a:gs pos="10417">
                      <a:srgbClr val="EFEFEF">
                        <a:lumMod val="25000"/>
                      </a:srgbClr>
                    </a:gs>
                  </a:gsLst>
                  <a:lin ang="5400000" scaled="0"/>
                </a:gradFill>
                <a:latin typeface="+mj-lt"/>
              </a:rPr>
              <a:t>An instant training environment for customers</a:t>
            </a:r>
          </a:p>
          <a:p>
            <a:pPr defTabSz="914099" fontAlgn="base">
              <a:spcBef>
                <a:spcPct val="0"/>
              </a:spcBef>
              <a:spcAft>
                <a:spcPts val="900"/>
              </a:spcAft>
            </a:pPr>
            <a:r>
              <a:rPr lang="en-US" sz="2000" spc="-50" dirty="0" smtClean="0">
                <a:gradFill>
                  <a:gsLst>
                    <a:gs pos="1250">
                      <a:srgbClr val="EFEFEF">
                        <a:lumMod val="25000"/>
                      </a:srgbClr>
                    </a:gs>
                    <a:gs pos="10417">
                      <a:srgbClr val="EFEFEF">
                        <a:lumMod val="25000"/>
                      </a:srgbClr>
                    </a:gs>
                  </a:gsLst>
                  <a:lin ang="5400000" scaled="0"/>
                </a:gradFill>
                <a:latin typeface="+mj-lt"/>
              </a:rPr>
              <a:t>Affordable solution </a:t>
            </a:r>
            <a:r>
              <a:rPr lang="en-US" sz="2000" spc="-50" dirty="0">
                <a:gradFill>
                  <a:gsLst>
                    <a:gs pos="1250">
                      <a:srgbClr val="EFEFEF">
                        <a:lumMod val="25000"/>
                      </a:srgbClr>
                    </a:gs>
                    <a:gs pos="10417">
                      <a:srgbClr val="EFEFEF">
                        <a:lumMod val="25000"/>
                      </a:srgbClr>
                    </a:gs>
                  </a:gsLst>
                  <a:lin ang="5400000" scaled="0"/>
                </a:gradFill>
                <a:latin typeface="+mj-lt"/>
              </a:rPr>
              <a:t>that scales </a:t>
            </a:r>
            <a:r>
              <a:rPr lang="en-US" sz="2000" spc="-50" dirty="0" smtClean="0">
                <a:gradFill>
                  <a:gsLst>
                    <a:gs pos="1250">
                      <a:srgbClr val="EFEFEF">
                        <a:lumMod val="25000"/>
                      </a:srgbClr>
                    </a:gs>
                    <a:gs pos="10417">
                      <a:srgbClr val="EFEFEF">
                        <a:lumMod val="25000"/>
                      </a:srgbClr>
                    </a:gs>
                  </a:gsLst>
                  <a:lin ang="5400000" scaled="0"/>
                </a:gradFill>
                <a:latin typeface="+mj-lt"/>
              </a:rPr>
              <a:t/>
            </a:r>
            <a:br>
              <a:rPr lang="en-US" sz="2000" spc="-50" dirty="0" smtClean="0">
                <a:gradFill>
                  <a:gsLst>
                    <a:gs pos="1250">
                      <a:srgbClr val="EFEFEF">
                        <a:lumMod val="25000"/>
                      </a:srgbClr>
                    </a:gs>
                    <a:gs pos="10417">
                      <a:srgbClr val="EFEFEF">
                        <a:lumMod val="25000"/>
                      </a:srgbClr>
                    </a:gs>
                  </a:gsLst>
                  <a:lin ang="5400000" scaled="0"/>
                </a:gradFill>
                <a:latin typeface="+mj-lt"/>
              </a:rPr>
            </a:br>
            <a:r>
              <a:rPr lang="en-US" sz="2000" spc="-50" dirty="0" smtClean="0">
                <a:gradFill>
                  <a:gsLst>
                    <a:gs pos="1250">
                      <a:srgbClr val="EFEFEF">
                        <a:lumMod val="25000"/>
                      </a:srgbClr>
                    </a:gs>
                    <a:gs pos="10417">
                      <a:srgbClr val="EFEFEF">
                        <a:lumMod val="25000"/>
                      </a:srgbClr>
                    </a:gs>
                  </a:gsLst>
                  <a:lin ang="5400000" scaled="0"/>
                </a:gradFill>
                <a:latin typeface="+mj-lt"/>
              </a:rPr>
              <a:t>up </a:t>
            </a:r>
            <a:r>
              <a:rPr lang="en-US" sz="2000" spc="-50" dirty="0">
                <a:gradFill>
                  <a:gsLst>
                    <a:gs pos="1250">
                      <a:srgbClr val="EFEFEF">
                        <a:lumMod val="25000"/>
                      </a:srgbClr>
                    </a:gs>
                    <a:gs pos="10417">
                      <a:srgbClr val="EFEFEF">
                        <a:lumMod val="25000"/>
                      </a:srgbClr>
                    </a:gs>
                  </a:gsLst>
                  <a:lin ang="5400000" scaled="0"/>
                </a:gradFill>
                <a:latin typeface="+mj-lt"/>
              </a:rPr>
              <a:t>and down with </a:t>
            </a:r>
            <a:r>
              <a:rPr lang="en-US" sz="2000" spc="-50" dirty="0" smtClean="0">
                <a:gradFill>
                  <a:gsLst>
                    <a:gs pos="1250">
                      <a:srgbClr val="EFEFEF">
                        <a:lumMod val="25000"/>
                      </a:srgbClr>
                    </a:gs>
                    <a:gs pos="10417">
                      <a:srgbClr val="EFEFEF">
                        <a:lumMod val="25000"/>
                      </a:srgbClr>
                    </a:gs>
                  </a:gsLst>
                  <a:lin ang="5400000" scaled="0"/>
                </a:gradFill>
                <a:latin typeface="+mj-lt"/>
              </a:rPr>
              <a:t>needs</a:t>
            </a:r>
          </a:p>
          <a:p>
            <a:pPr defTabSz="914099" fontAlgn="base">
              <a:spcBef>
                <a:spcPct val="0"/>
              </a:spcBef>
              <a:spcAft>
                <a:spcPts val="900"/>
              </a:spcAft>
            </a:pPr>
            <a:r>
              <a:rPr lang="en-US" sz="2000" spc="-50" dirty="0" smtClean="0">
                <a:gradFill>
                  <a:gsLst>
                    <a:gs pos="1250">
                      <a:srgbClr val="EFEFEF">
                        <a:lumMod val="25000"/>
                      </a:srgbClr>
                    </a:gs>
                    <a:gs pos="10417">
                      <a:srgbClr val="EFEFEF">
                        <a:lumMod val="25000"/>
                      </a:srgbClr>
                    </a:gs>
                  </a:gsLst>
                  <a:lin ang="5400000" scaled="0"/>
                </a:gradFill>
                <a:latin typeface="+mj-lt"/>
              </a:rPr>
              <a:t>SQL Server backend that supports application data</a:t>
            </a:r>
            <a:endParaRPr lang="en-US" sz="2000" spc="-50" dirty="0">
              <a:gradFill>
                <a:gsLst>
                  <a:gs pos="1250">
                    <a:srgbClr val="EFEFEF">
                      <a:lumMod val="25000"/>
                    </a:srgbClr>
                  </a:gs>
                  <a:gs pos="10417">
                    <a:srgbClr val="EFEFEF">
                      <a:lumMod val="25000"/>
                    </a:srgbClr>
                  </a:gs>
                </a:gsLst>
                <a:lin ang="5400000" scaled="0"/>
              </a:gradFill>
              <a:latin typeface="+mj-lt"/>
            </a:endParaRPr>
          </a:p>
        </p:txBody>
      </p:sp>
      <p:sp>
        <p:nvSpPr>
          <p:cNvPr id="27" name="Rectangle 26"/>
          <p:cNvSpPr/>
          <p:nvPr/>
        </p:nvSpPr>
        <p:spPr bwMode="auto">
          <a:xfrm>
            <a:off x="4122739"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Challenges</a:t>
            </a:r>
            <a:endParaRPr lang="en-US" sz="2000" spc="-50" dirty="0" smtClean="0">
              <a:gradFill>
                <a:gsLst>
                  <a:gs pos="36283">
                    <a:srgbClr val="EFEFEF">
                      <a:lumMod val="25000"/>
                    </a:srgbClr>
                  </a:gs>
                  <a:gs pos="28000">
                    <a:srgbClr val="EFEFEF">
                      <a:lumMod val="25000"/>
                    </a:srgbClr>
                  </a:gs>
                </a:gsLst>
                <a:lin ang="5400000" scaled="0"/>
              </a:gradFill>
            </a:endParaRPr>
          </a:p>
        </p:txBody>
      </p:sp>
      <p:sp>
        <p:nvSpPr>
          <p:cNvPr id="28" name="Rectangle 27"/>
          <p:cNvSpPr/>
          <p:nvPr/>
        </p:nvSpPr>
        <p:spPr bwMode="auto">
          <a:xfrm>
            <a:off x="8198433" y="2673758"/>
            <a:ext cx="3963406" cy="502920"/>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rgbClr val="00188F"/>
                    </a:gs>
                    <a:gs pos="28000">
                      <a:srgbClr val="00188F"/>
                    </a:gs>
                  </a:gsLst>
                  <a:lin ang="5400000" scaled="0"/>
                </a:gradFill>
                <a:latin typeface="Segoe UI Light"/>
              </a:rPr>
              <a:t>Benefits</a:t>
            </a:r>
            <a:endParaRPr lang="en-US" sz="2000" spc="-50" dirty="0" smtClean="0">
              <a:gradFill>
                <a:gsLst>
                  <a:gs pos="36283">
                    <a:srgbClr val="EFEFEF">
                      <a:lumMod val="25000"/>
                    </a:srgbClr>
                  </a:gs>
                  <a:gs pos="28000">
                    <a:srgbClr val="EFEFEF">
                      <a:lumMod val="25000"/>
                    </a:srgbClr>
                  </a:gs>
                </a:gsLst>
                <a:lin ang="5400000" scaled="0"/>
              </a:gradFill>
            </a:endParaRPr>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7116" t="10289" r="5084" b="6646"/>
          <a:stretch/>
        </p:blipFill>
        <p:spPr>
          <a:xfrm>
            <a:off x="611749" y="4379030"/>
            <a:ext cx="1295362" cy="122550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80" y="3043256"/>
            <a:ext cx="1164868" cy="88584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105" y="2845122"/>
            <a:ext cx="904022" cy="1342606"/>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5781" y="1846497"/>
            <a:ext cx="1390669" cy="89380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00337" y="4403076"/>
            <a:ext cx="1501556" cy="817173"/>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909" y="1952731"/>
            <a:ext cx="1200914" cy="813818"/>
          </a:xfrm>
          <a:prstGeom prst="rect">
            <a:avLst/>
          </a:prstGeom>
        </p:spPr>
      </p:pic>
    </p:spTree>
    <p:extLst>
      <p:ext uri="{BB962C8B-B14F-4D97-AF65-F5344CB8AC3E}">
        <p14:creationId xmlns:p14="http://schemas.microsoft.com/office/powerpoint/2010/main" val="220222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9139"/>
            <a:ext cx="3894137" cy="7013664"/>
          </a:xfrm>
          <a:prstGeom prst="rect">
            <a:avLst/>
          </a:prstGeom>
          <a:pattFill prst="ltUpDiag">
            <a:fgClr>
              <a:srgbClr val="CDCDCD"/>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000" spc="-50" dirty="0">
              <a:gradFill>
                <a:gsLst>
                  <a:gs pos="36283">
                    <a:schemeClr val="tx1"/>
                  </a:gs>
                  <a:gs pos="28000">
                    <a:schemeClr val="tx1"/>
                  </a:gs>
                </a:gsLst>
                <a:lin ang="5400000" scaled="0"/>
              </a:gradFill>
            </a:endParaRPr>
          </a:p>
        </p:txBody>
      </p:sp>
      <p:sp>
        <p:nvSpPr>
          <p:cNvPr id="54" name="Rectangle 53"/>
          <p:cNvSpPr/>
          <p:nvPr/>
        </p:nvSpPr>
        <p:spPr bwMode="auto">
          <a:xfrm>
            <a:off x="9331036" y="2125662"/>
            <a:ext cx="3105439" cy="46534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7" name="Rectangle 56"/>
          <p:cNvSpPr/>
          <p:nvPr/>
        </p:nvSpPr>
        <p:spPr bwMode="auto">
          <a:xfrm>
            <a:off x="9418637" y="-5619"/>
            <a:ext cx="2819401" cy="21256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14" name="Rectangle 13"/>
          <p:cNvSpPr/>
          <p:nvPr/>
        </p:nvSpPr>
        <p:spPr bwMode="auto">
          <a:xfrm>
            <a:off x="4122738" y="334963"/>
            <a:ext cx="8039100" cy="2234619"/>
          </a:xfrm>
          <a:prstGeom prst="rect">
            <a:avLst/>
          </a:prstGeom>
          <a:solidFill>
            <a:schemeClr val="tx2">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1900" spc="-50" dirty="0">
                <a:gradFill>
                  <a:gsLst>
                    <a:gs pos="1250">
                      <a:srgbClr val="FFFFFF"/>
                    </a:gs>
                    <a:gs pos="10417">
                      <a:srgbClr val="FFFFFF"/>
                    </a:gs>
                  </a:gsLst>
                  <a:lin ang="5400000" scaled="0"/>
                </a:gradFill>
              </a:rPr>
              <a:t>“We specifically chose </a:t>
            </a:r>
            <a:r>
              <a:rPr lang="en-US" sz="1900" spc="-50" dirty="0" smtClean="0">
                <a:gradFill>
                  <a:gsLst>
                    <a:gs pos="1250">
                      <a:srgbClr val="FFFFFF"/>
                    </a:gs>
                    <a:gs pos="10417">
                      <a:srgbClr val="FFFFFF"/>
                    </a:gs>
                  </a:gsLst>
                  <a:lin ang="5400000" scaled="0"/>
                </a:gradFill>
              </a:rPr>
              <a:t>Microsoft Azure </a:t>
            </a:r>
            <a:r>
              <a:rPr lang="en-US" sz="1900" spc="-50" dirty="0">
                <a:gradFill>
                  <a:gsLst>
                    <a:gs pos="1250">
                      <a:srgbClr val="FFFFFF"/>
                    </a:gs>
                    <a:gs pos="10417">
                      <a:srgbClr val="FFFFFF"/>
                    </a:gs>
                  </a:gsLst>
                  <a:lin ang="5400000" scaled="0"/>
                </a:gradFill>
              </a:rPr>
              <a:t>over other cloud providers. </a:t>
            </a:r>
            <a:r>
              <a:rPr lang="en-US" sz="1900" spc="-50" dirty="0" smtClean="0">
                <a:gradFill>
                  <a:gsLst>
                    <a:gs pos="1250">
                      <a:srgbClr val="FFFFFF"/>
                    </a:gs>
                    <a:gs pos="10417">
                      <a:srgbClr val="FFFFFF"/>
                    </a:gs>
                  </a:gsLst>
                  <a:lin ang="5400000" scaled="0"/>
                </a:gradFill>
              </a:rPr>
              <a:t> </a:t>
            </a:r>
            <a:r>
              <a:rPr lang="en-US" sz="1900" dirty="0" smtClean="0"/>
              <a:t>The </a:t>
            </a:r>
            <a:r>
              <a:rPr lang="en-US" sz="1900" dirty="0"/>
              <a:t>tools to be able to quickly build and deploy are a huge benefit.  We are extensively using Infrastructure Services and Platform Services with </a:t>
            </a:r>
            <a:r>
              <a:rPr lang="en-US" sz="1900" dirty="0" smtClean="0"/>
              <a:t>Microsoft Azure </a:t>
            </a:r>
            <a:r>
              <a:rPr lang="en-US" sz="1900" dirty="0"/>
              <a:t>and the combination fits our needs perfectly</a:t>
            </a:r>
            <a:r>
              <a:rPr lang="en-US" sz="1900" dirty="0" smtClean="0"/>
              <a:t>.  It allows us to focus on serving our customers. </a:t>
            </a:r>
            <a:endParaRPr lang="en-US" sz="1900" spc="-50" dirty="0">
              <a:gradFill>
                <a:gsLst>
                  <a:gs pos="1250">
                    <a:srgbClr val="FFFFFF"/>
                  </a:gs>
                  <a:gs pos="10417">
                    <a:srgbClr val="FFFFFF"/>
                  </a:gs>
                </a:gsLst>
                <a:lin ang="5400000" scaled="0"/>
              </a:gradFill>
            </a:endParaRPr>
          </a:p>
          <a:p>
            <a:pPr defTabSz="914099" fontAlgn="base">
              <a:lnSpc>
                <a:spcPct val="90000"/>
              </a:lnSpc>
              <a:spcBef>
                <a:spcPct val="0"/>
              </a:spcBef>
              <a:spcAft>
                <a:spcPct val="0"/>
              </a:spcAft>
            </a:pPr>
            <a:endParaRPr lang="en-US" sz="1900" dirty="0" smtClean="0"/>
          </a:p>
          <a:p>
            <a:pPr defTabSz="914099" fontAlgn="base">
              <a:lnSpc>
                <a:spcPct val="90000"/>
              </a:lnSpc>
              <a:spcBef>
                <a:spcPct val="0"/>
              </a:spcBef>
              <a:spcAft>
                <a:spcPct val="0"/>
              </a:spcAft>
            </a:pPr>
            <a:r>
              <a:rPr lang="en-US" sz="1900" dirty="0" err="1" smtClean="0"/>
              <a:t>Jagdash</a:t>
            </a:r>
            <a:r>
              <a:rPr lang="en-US" sz="1900" dirty="0" smtClean="0"/>
              <a:t> </a:t>
            </a:r>
            <a:r>
              <a:rPr lang="en-US" sz="1900" dirty="0" err="1"/>
              <a:t>Rajan</a:t>
            </a:r>
            <a:r>
              <a:rPr lang="en-US" sz="1900" dirty="0"/>
              <a:t> </a:t>
            </a:r>
            <a:endParaRPr lang="en-US" sz="1900" dirty="0" smtClean="0"/>
          </a:p>
          <a:p>
            <a:pPr defTabSz="914099" fontAlgn="base">
              <a:lnSpc>
                <a:spcPct val="90000"/>
              </a:lnSpc>
              <a:spcBef>
                <a:spcPct val="0"/>
              </a:spcBef>
              <a:spcAft>
                <a:spcPct val="0"/>
              </a:spcAft>
            </a:pPr>
            <a:r>
              <a:rPr lang="en-US" sz="1900" spc="-50" dirty="0" smtClean="0">
                <a:gradFill>
                  <a:gsLst>
                    <a:gs pos="1250">
                      <a:srgbClr val="FFFFFF"/>
                    </a:gs>
                    <a:gs pos="10417">
                      <a:srgbClr val="FFFFFF"/>
                    </a:gs>
                  </a:gsLst>
                  <a:lin ang="5400000" scaled="0"/>
                </a:gradFill>
              </a:rPr>
              <a:t>SVP, Technology, Digital Air Strike</a:t>
            </a:r>
            <a:endParaRPr lang="en-US" sz="1900" spc="-50" dirty="0">
              <a:gradFill>
                <a:gsLst>
                  <a:gs pos="1250">
                    <a:srgbClr val="FFFFFF"/>
                  </a:gs>
                  <a:gs pos="10417">
                    <a:srgbClr val="FFFFFF"/>
                  </a:gs>
                </a:gsLst>
                <a:lin ang="5400000" scaled="0"/>
              </a:gradFill>
            </a:endParaRPr>
          </a:p>
        </p:txBody>
      </p:sp>
      <p:sp>
        <p:nvSpPr>
          <p:cNvPr id="25" name="Rectangle 24"/>
          <p:cNvSpPr/>
          <p:nvPr/>
        </p:nvSpPr>
        <p:spPr bwMode="auto">
          <a:xfrm>
            <a:off x="4122739" y="3176678"/>
            <a:ext cx="3963406" cy="363020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pc="-50" dirty="0" smtClean="0">
                <a:gradFill>
                  <a:gsLst>
                    <a:gs pos="1250">
                      <a:schemeClr val="bg1">
                        <a:lumMod val="25000"/>
                      </a:schemeClr>
                    </a:gs>
                    <a:gs pos="10417">
                      <a:schemeClr val="bg1">
                        <a:lumMod val="25000"/>
                      </a:schemeClr>
                    </a:gs>
                  </a:gsLst>
                  <a:lin ang="5400000" scaled="0"/>
                </a:gradFill>
              </a:rPr>
              <a:t>GM wanted an integrated social and email feedback system for their dealers collecting information to and from multiple social and dealer sites and on premise data systems. A fully transparent process that allows instant communication and feedback for dealers from their customers.</a:t>
            </a:r>
          </a:p>
          <a:p>
            <a:pPr defTabSz="914099" fontAlgn="base">
              <a:lnSpc>
                <a:spcPct val="90000"/>
              </a:lnSpc>
              <a:spcBef>
                <a:spcPct val="0"/>
              </a:spcBef>
              <a:spcAft>
                <a:spcPct val="0"/>
              </a:spcAft>
            </a:pPr>
            <a:endParaRPr lang="en-US" spc="-50" dirty="0">
              <a:gradFill>
                <a:gsLst>
                  <a:gs pos="1250">
                    <a:schemeClr val="bg1">
                      <a:lumMod val="25000"/>
                    </a:schemeClr>
                  </a:gs>
                  <a:gs pos="10417">
                    <a:schemeClr val="bg1">
                      <a:lumMod val="25000"/>
                    </a:schemeClr>
                  </a:gs>
                </a:gsLst>
                <a:lin ang="5400000" scaled="0"/>
              </a:gradFill>
            </a:endParaRPr>
          </a:p>
          <a:p>
            <a:pPr defTabSz="914099" fontAlgn="base">
              <a:lnSpc>
                <a:spcPct val="90000"/>
              </a:lnSpc>
              <a:spcBef>
                <a:spcPct val="0"/>
              </a:spcBef>
              <a:spcAft>
                <a:spcPct val="0"/>
              </a:spcAft>
            </a:pPr>
            <a:r>
              <a:rPr lang="en-US" spc="-50" smtClean="0">
                <a:gradFill>
                  <a:gsLst>
                    <a:gs pos="1250">
                      <a:schemeClr val="bg1">
                        <a:lumMod val="25000"/>
                      </a:schemeClr>
                    </a:gs>
                    <a:gs pos="10417">
                      <a:schemeClr val="bg1">
                        <a:lumMod val="25000"/>
                      </a:schemeClr>
                    </a:gs>
                  </a:gsLst>
                  <a:lin ang="5400000" scaled="0"/>
                </a:gradFill>
              </a:rPr>
              <a:t>Digital Air Strike </a:t>
            </a:r>
            <a:r>
              <a:rPr lang="en-US" spc="-50" dirty="0" smtClean="0">
                <a:gradFill>
                  <a:gsLst>
                    <a:gs pos="1250">
                      <a:schemeClr val="bg1">
                        <a:lumMod val="25000"/>
                      </a:schemeClr>
                    </a:gs>
                    <a:gs pos="10417">
                      <a:schemeClr val="bg1">
                        <a:lumMod val="25000"/>
                      </a:schemeClr>
                    </a:gs>
                  </a:gsLst>
                  <a:lin ang="5400000" scaled="0"/>
                </a:gradFill>
              </a:rPr>
              <a:t>built them a system that allows for integration of social feeds, an email feedback responses system and immediate information for dealers and consumers.</a:t>
            </a:r>
          </a:p>
          <a:p>
            <a:pPr defTabSz="914099" fontAlgn="base">
              <a:lnSpc>
                <a:spcPct val="90000"/>
              </a:lnSpc>
              <a:spcBef>
                <a:spcPct val="0"/>
              </a:spcBef>
              <a:spcAft>
                <a:spcPct val="0"/>
              </a:spcAft>
            </a:pPr>
            <a:r>
              <a:rPr lang="en-US" spc="-50" dirty="0" smtClean="0">
                <a:gradFill>
                  <a:gsLst>
                    <a:gs pos="1250">
                      <a:schemeClr val="bg1">
                        <a:lumMod val="25000"/>
                      </a:schemeClr>
                    </a:gs>
                    <a:gs pos="10417">
                      <a:schemeClr val="bg1">
                        <a:lumMod val="25000"/>
                      </a:schemeClr>
                    </a:gs>
                  </a:gsLst>
                  <a:lin ang="5400000" scaled="0"/>
                </a:gradFill>
              </a:rPr>
              <a:t>.</a:t>
            </a:r>
            <a:endParaRPr lang="en-US"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a:p>
            <a:pPr marL="292100" indent="-292100" defTabSz="914099" fontAlgn="base">
              <a:lnSpc>
                <a:spcPct val="90000"/>
              </a:lnSpc>
              <a:spcBef>
                <a:spcPct val="0"/>
              </a:spcBef>
              <a:spcAft>
                <a:spcPct val="0"/>
              </a:spcAft>
              <a:buFont typeface="Arial" panose="020B0604020202020204"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6" name="Rectangle 25"/>
          <p:cNvSpPr/>
          <p:nvPr/>
        </p:nvSpPr>
        <p:spPr bwMode="auto">
          <a:xfrm>
            <a:off x="8198433" y="3176678"/>
            <a:ext cx="3963406" cy="3635286"/>
          </a:xfrm>
          <a:prstGeom prst="rect">
            <a:avLst/>
          </a:prstGeom>
          <a:solidFill>
            <a:schemeClr val="bg1">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37160" rIns="91440" bIns="146304" numCol="1" spcCol="0" rtlCol="0" fromWordArt="0" anchor="t" anchorCtr="0" forceAA="0" compatLnSpc="1">
            <a:prstTxWarp prst="textNoShape">
              <a:avLst/>
            </a:prstTxWarp>
            <a:noAutofit/>
          </a:bodyPr>
          <a:lstStyle/>
          <a:p>
            <a:pPr marL="342900" indent="-342900" defTabSz="914099" fontAlgn="base">
              <a:lnSpc>
                <a:spcPct val="90000"/>
              </a:lnSpc>
              <a:spcBef>
                <a:spcPct val="0"/>
              </a:spcBef>
              <a:spcAft>
                <a:spcPct val="0"/>
              </a:spcAft>
              <a:buFont typeface="Arial" pitchFamily="34" charset="0"/>
              <a:buChar char="•"/>
            </a:pPr>
            <a:r>
              <a:rPr lang="en-US" sz="2000" spc="-50" dirty="0" err="1" smtClean="0">
                <a:gradFill>
                  <a:gsLst>
                    <a:gs pos="1250">
                      <a:schemeClr val="bg1">
                        <a:lumMod val="25000"/>
                      </a:schemeClr>
                    </a:gs>
                    <a:gs pos="10417">
                      <a:schemeClr val="bg1">
                        <a:lumMod val="25000"/>
                      </a:schemeClr>
                    </a:gs>
                  </a:gsLst>
                  <a:lin ang="5400000" scaled="0"/>
                </a:gradFill>
              </a:rPr>
              <a:t>PaaS</a:t>
            </a:r>
            <a:r>
              <a:rPr lang="en-US" sz="2000" spc="-50" dirty="0" smtClean="0">
                <a:gradFill>
                  <a:gsLst>
                    <a:gs pos="1250">
                      <a:schemeClr val="bg1">
                        <a:lumMod val="25000"/>
                      </a:schemeClr>
                    </a:gs>
                    <a:gs pos="10417">
                      <a:schemeClr val="bg1">
                        <a:lumMod val="25000"/>
                      </a:schemeClr>
                    </a:gs>
                  </a:gsLst>
                  <a:lin ang="5400000" scaled="0"/>
                </a:gradFill>
              </a:rPr>
              <a:t> + </a:t>
            </a:r>
            <a:r>
              <a:rPr lang="en-US" sz="2000" spc="-50" dirty="0" err="1" smtClean="0">
                <a:gradFill>
                  <a:gsLst>
                    <a:gs pos="1250">
                      <a:schemeClr val="bg1">
                        <a:lumMod val="25000"/>
                      </a:schemeClr>
                    </a:gs>
                    <a:gs pos="10417">
                      <a:schemeClr val="bg1">
                        <a:lumMod val="25000"/>
                      </a:schemeClr>
                    </a:gs>
                  </a:gsLst>
                  <a:lin ang="5400000" scaled="0"/>
                </a:gradFill>
              </a:rPr>
              <a:t>IaaS</a:t>
            </a:r>
            <a:r>
              <a:rPr lang="en-US" sz="2000" spc="-50" dirty="0" smtClean="0">
                <a:gradFill>
                  <a:gsLst>
                    <a:gs pos="1250">
                      <a:schemeClr val="bg1">
                        <a:lumMod val="25000"/>
                      </a:schemeClr>
                    </a:gs>
                    <a:gs pos="10417">
                      <a:schemeClr val="bg1">
                        <a:lumMod val="25000"/>
                      </a:schemeClr>
                    </a:gs>
                  </a:gsLst>
                  <a:lin ang="5400000" scaled="0"/>
                </a:gradFill>
              </a:rPr>
              <a:t> allows for managing where you want to, and allowing Microsoft Azure to manage the rest</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Familiar tools like PowerShell, and Visual Studio</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Ability to instantly scale storage from large data sources at a significantly lower cost</a:t>
            </a:r>
          </a:p>
          <a:p>
            <a:pPr marL="342900" indent="-342900" defTabSz="914099" fontAlgn="base">
              <a:lnSpc>
                <a:spcPct val="90000"/>
              </a:lnSpc>
              <a:spcBef>
                <a:spcPct val="0"/>
              </a:spcBef>
              <a:spcAft>
                <a:spcPct val="0"/>
              </a:spcAft>
              <a:buFont typeface="Arial" pitchFamily="34" charset="0"/>
              <a:buChar char="•"/>
            </a:pPr>
            <a:r>
              <a:rPr lang="en-US" sz="2000" spc="-50" dirty="0" smtClean="0">
                <a:gradFill>
                  <a:gsLst>
                    <a:gs pos="1250">
                      <a:schemeClr val="bg1">
                        <a:lumMod val="25000"/>
                      </a:schemeClr>
                    </a:gs>
                    <a:gs pos="10417">
                      <a:schemeClr val="bg1">
                        <a:lumMod val="25000"/>
                      </a:schemeClr>
                    </a:gs>
                  </a:gsLst>
                  <a:lin ang="5400000" scaled="0"/>
                </a:gradFill>
              </a:rPr>
              <a:t>Ease of development with shorter time to market</a:t>
            </a:r>
          </a:p>
          <a:p>
            <a:pPr marL="342900" indent="-342900" defTabSz="914099" fontAlgn="base">
              <a:lnSpc>
                <a:spcPct val="90000"/>
              </a:lnSpc>
              <a:spcBef>
                <a:spcPct val="0"/>
              </a:spcBef>
              <a:spcAft>
                <a:spcPct val="0"/>
              </a:spcAft>
              <a:buFont typeface="Arial" pitchFamily="34" charset="0"/>
              <a:buChar char="•"/>
            </a:pPr>
            <a:endParaRPr lang="en-US" sz="2000" spc="-50" dirty="0">
              <a:gradFill>
                <a:gsLst>
                  <a:gs pos="1250">
                    <a:schemeClr val="bg1">
                      <a:lumMod val="25000"/>
                    </a:schemeClr>
                  </a:gs>
                  <a:gs pos="10417">
                    <a:schemeClr val="bg1">
                      <a:lumMod val="25000"/>
                    </a:schemeClr>
                  </a:gs>
                </a:gsLst>
                <a:lin ang="5400000" scaled="0"/>
              </a:gradFill>
            </a:endParaRPr>
          </a:p>
        </p:txBody>
      </p:sp>
      <p:sp>
        <p:nvSpPr>
          <p:cNvPr id="27" name="Rectangle 26"/>
          <p:cNvSpPr/>
          <p:nvPr/>
        </p:nvSpPr>
        <p:spPr bwMode="auto">
          <a:xfrm>
            <a:off x="4122739"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Challenges</a:t>
            </a:r>
            <a:endParaRPr lang="en-US" sz="2000" spc="-50" dirty="0" smtClean="0">
              <a:gradFill>
                <a:gsLst>
                  <a:gs pos="36283">
                    <a:schemeClr val="bg1">
                      <a:lumMod val="25000"/>
                    </a:schemeClr>
                  </a:gs>
                  <a:gs pos="28000">
                    <a:schemeClr val="bg1">
                      <a:lumMod val="25000"/>
                    </a:schemeClr>
                  </a:gs>
                </a:gsLst>
                <a:lin ang="5400000" scaled="0"/>
              </a:gradFill>
            </a:endParaRPr>
          </a:p>
        </p:txBody>
      </p:sp>
      <p:sp>
        <p:nvSpPr>
          <p:cNvPr id="28" name="Rectangle 27"/>
          <p:cNvSpPr/>
          <p:nvPr/>
        </p:nvSpPr>
        <p:spPr bwMode="auto">
          <a:xfrm>
            <a:off x="8198433" y="2673758"/>
            <a:ext cx="3963406" cy="502920"/>
          </a:xfrm>
          <a:prstGeom prst="rect">
            <a:avLst/>
          </a:prstGeom>
          <a:pattFill prst="ltUpDiag">
            <a:fgClr>
              <a:schemeClr val="bg1">
                <a:lumMod val="75000"/>
              </a:schemeClr>
            </a:fgClr>
            <a:bgClr>
              <a:srgbClr val="CDCDCD"/>
            </a:bgClr>
          </a:patt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r>
              <a:rPr lang="en-US" sz="2400" b="1" spc="-50" dirty="0" smtClean="0">
                <a:gradFill>
                  <a:gsLst>
                    <a:gs pos="36283">
                      <a:schemeClr val="tx2"/>
                    </a:gs>
                    <a:gs pos="28000">
                      <a:schemeClr val="tx2"/>
                    </a:gs>
                  </a:gsLst>
                  <a:lin ang="5400000" scaled="0"/>
                </a:gradFill>
                <a:latin typeface="+mj-lt"/>
              </a:rPr>
              <a:t>Benefits</a:t>
            </a:r>
            <a:endParaRPr lang="en-US" sz="2000" spc="-50" dirty="0" smtClean="0">
              <a:gradFill>
                <a:gsLst>
                  <a:gs pos="36283">
                    <a:schemeClr val="bg1">
                      <a:lumMod val="25000"/>
                    </a:schemeClr>
                  </a:gs>
                  <a:gs pos="28000">
                    <a:schemeClr val="bg1">
                      <a:lumMod val="25000"/>
                    </a:schemeClr>
                  </a:gs>
                </a:gsLst>
                <a:lin ang="5400000" scaled="0"/>
              </a:gradFill>
            </a:endParaRPr>
          </a:p>
        </p:txBody>
      </p:sp>
      <p:pic>
        <p:nvPicPr>
          <p:cNvPr id="1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0752" y="1405069"/>
            <a:ext cx="1088840" cy="116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15" y="3335293"/>
            <a:ext cx="2667000" cy="304800"/>
          </a:xfrm>
          <a:prstGeom prst="rect">
            <a:avLst/>
          </a:prstGeom>
        </p:spPr>
      </p:pic>
    </p:spTree>
    <p:extLst>
      <p:ext uri="{BB962C8B-B14F-4D97-AF65-F5344CB8AC3E}">
        <p14:creationId xmlns:p14="http://schemas.microsoft.com/office/powerpoint/2010/main" val="40966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8303" y="1428751"/>
            <a:ext cx="3008817" cy="2928937"/>
          </a:xfrm>
          <a:prstGeom prst="rect">
            <a:avLst/>
          </a:prstGeom>
        </p:spPr>
      </p:pic>
      <p:sp>
        <p:nvSpPr>
          <p:cNvPr id="4" name="Rectangle 3"/>
          <p:cNvSpPr/>
          <p:nvPr/>
        </p:nvSpPr>
        <p:spPr>
          <a:xfrm>
            <a:off x="4722607" y="1223847"/>
            <a:ext cx="7439231" cy="3645016"/>
          </a:xfrm>
          <a:prstGeom prst="rect">
            <a:avLst/>
          </a:prstGeom>
          <a:ln>
            <a:solidFill>
              <a:schemeClr val="bg1">
                <a:lumMod val="75000"/>
              </a:schemeClr>
            </a:solidFill>
          </a:ln>
        </p:spPr>
        <p:txBody>
          <a:bodyPr wrap="square" lIns="182880" tIns="137160">
            <a:noAutofit/>
          </a:bodyPr>
          <a:lstStyle/>
          <a:p>
            <a:pPr>
              <a:lnSpc>
                <a:spcPct val="90000"/>
              </a:lnSpc>
              <a:spcAft>
                <a:spcPts val="1200"/>
              </a:spcAft>
            </a:pPr>
            <a:r>
              <a:rPr lang="en-US" sz="2400" b="1" spc="-20" dirty="0">
                <a:gradFill>
                  <a:gsLst>
                    <a:gs pos="2917">
                      <a:schemeClr val="tx1"/>
                    </a:gs>
                    <a:gs pos="30000">
                      <a:schemeClr val="tx1"/>
                    </a:gs>
                  </a:gsLst>
                  <a:lin ang="5400000" scaled="0"/>
                </a:gradFill>
              </a:rPr>
              <a:t>RadioShack</a:t>
            </a:r>
            <a:r>
              <a:rPr lang="en-US" sz="2400" spc="-20" dirty="0">
                <a:gradFill>
                  <a:gsLst>
                    <a:gs pos="2917">
                      <a:schemeClr val="tx1"/>
                    </a:gs>
                    <a:gs pos="30000">
                      <a:schemeClr val="tx1"/>
                    </a:gs>
                  </a:gsLst>
                  <a:lin ang="5400000" scaled="0"/>
                </a:gradFill>
              </a:rPr>
              <a:t> wanted to enhance its capacity to deliver product-availability information and promotional coupons to its customers and sales partners. The retailer worked with </a:t>
            </a:r>
            <a:r>
              <a:rPr lang="en-US" sz="2400" spc="-20" dirty="0" err="1">
                <a:gradFill>
                  <a:gsLst>
                    <a:gs pos="2917">
                      <a:schemeClr val="tx1"/>
                    </a:gs>
                    <a:gs pos="30000">
                      <a:schemeClr val="tx1"/>
                    </a:gs>
                  </a:gsLst>
                  <a:lin ang="5400000" scaled="0"/>
                </a:gradFill>
              </a:rPr>
              <a:t>Pariveda</a:t>
            </a:r>
            <a:r>
              <a:rPr lang="en-US" sz="2400" spc="-20" dirty="0">
                <a:gradFill>
                  <a:gsLst>
                    <a:gs pos="2917">
                      <a:schemeClr val="tx1"/>
                    </a:gs>
                    <a:gs pos="30000">
                      <a:schemeClr val="tx1"/>
                    </a:gs>
                  </a:gsLst>
                  <a:lin ang="5400000" scaled="0"/>
                </a:gradFill>
              </a:rPr>
              <a:t> Solutions to develop store locator, inventory, and coupon management solutions based on </a:t>
            </a:r>
            <a:r>
              <a:rPr lang="en-US" sz="2400" spc="-20" dirty="0" smtClean="0">
                <a:gradFill>
                  <a:gsLst>
                    <a:gs pos="2917">
                      <a:schemeClr val="tx1"/>
                    </a:gs>
                    <a:gs pos="30000">
                      <a:schemeClr val="tx1"/>
                    </a:gs>
                  </a:gsLst>
                  <a:lin ang="5400000" scaled="0"/>
                </a:gradFill>
              </a:rPr>
              <a:t>Microsoft Azure</a:t>
            </a:r>
            <a:r>
              <a:rPr lang="en-US" sz="2400" spc="-20" dirty="0">
                <a:gradFill>
                  <a:gsLst>
                    <a:gs pos="2917">
                      <a:schemeClr val="tx1"/>
                    </a:gs>
                    <a:gs pos="30000">
                      <a:schemeClr val="tx1"/>
                    </a:gs>
                  </a:gsLst>
                  <a:lin ang="5400000" scaled="0"/>
                </a:gradFill>
              </a:rPr>
              <a:t>. </a:t>
            </a:r>
            <a:endParaRPr lang="en-US" sz="2400" spc="-20" dirty="0" smtClean="0">
              <a:gradFill>
                <a:gsLst>
                  <a:gs pos="2917">
                    <a:schemeClr val="tx1"/>
                  </a:gs>
                  <a:gs pos="30000">
                    <a:schemeClr val="tx1"/>
                  </a:gs>
                </a:gsLst>
                <a:lin ang="5400000" scaled="0"/>
              </a:gradFill>
            </a:endParaRPr>
          </a:p>
          <a:p>
            <a:pPr>
              <a:lnSpc>
                <a:spcPct val="90000"/>
              </a:lnSpc>
              <a:spcAft>
                <a:spcPts val="1200"/>
              </a:spcAft>
            </a:pPr>
            <a:r>
              <a:rPr lang="en-US" sz="2400" spc="-20" dirty="0" smtClean="0">
                <a:gradFill>
                  <a:gsLst>
                    <a:gs pos="2917">
                      <a:schemeClr val="tx1"/>
                    </a:gs>
                    <a:gs pos="30000">
                      <a:schemeClr val="tx1"/>
                    </a:gs>
                  </a:gsLst>
                  <a:lin ang="5400000" scaled="0"/>
                </a:gradFill>
              </a:rPr>
              <a:t>As </a:t>
            </a:r>
            <a:r>
              <a:rPr lang="en-US" sz="2400" spc="-20" dirty="0">
                <a:gradFill>
                  <a:gsLst>
                    <a:gs pos="2917">
                      <a:schemeClr val="tx1"/>
                    </a:gs>
                    <a:gs pos="30000">
                      <a:schemeClr val="tx1"/>
                    </a:gs>
                  </a:gsLst>
                  <a:lin ang="5400000" scaled="0"/>
                </a:gradFill>
              </a:rPr>
              <a:t>a result, RadioShack upgraded its marketing infrastructure, reduced costs, built better partnerships, enhanced customer satisfaction, and increased </a:t>
            </a:r>
            <a:r>
              <a:rPr lang="en-US" sz="2400" spc="-20" dirty="0" smtClean="0">
                <a:gradFill>
                  <a:gsLst>
                    <a:gs pos="2917">
                      <a:schemeClr val="tx1"/>
                    </a:gs>
                    <a:gs pos="30000">
                      <a:schemeClr val="tx1"/>
                    </a:gs>
                  </a:gsLst>
                  <a:lin ang="5400000" scaled="0"/>
                </a:gradFill>
              </a:rPr>
              <a:t/>
            </a:r>
            <a:br>
              <a:rPr lang="en-US" sz="2400" spc="-20" dirty="0" smtClean="0">
                <a:gradFill>
                  <a:gsLst>
                    <a:gs pos="2917">
                      <a:schemeClr val="tx1"/>
                    </a:gs>
                    <a:gs pos="30000">
                      <a:schemeClr val="tx1"/>
                    </a:gs>
                  </a:gsLst>
                  <a:lin ang="5400000" scaled="0"/>
                </a:gradFill>
              </a:rPr>
            </a:br>
            <a:r>
              <a:rPr lang="en-US" sz="2400" spc="-20" dirty="0" smtClean="0">
                <a:gradFill>
                  <a:gsLst>
                    <a:gs pos="2917">
                      <a:schemeClr val="tx1"/>
                    </a:gs>
                    <a:gs pos="30000">
                      <a:schemeClr val="tx1"/>
                    </a:gs>
                  </a:gsLst>
                  <a:lin ang="5400000" scaled="0"/>
                </a:gradFill>
              </a:rPr>
              <a:t>their revenue</a:t>
            </a:r>
            <a:r>
              <a:rPr lang="en-US" sz="2400" spc="-2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512044556"/>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650" fill="hold"/>
                                        <p:tgtEl>
                                          <p:spTgt spid="4"/>
                                        </p:tgtEl>
                                        <p:attrNameLst>
                                          <p:attrName>ppt_x</p:attrName>
                                        </p:attrNameLst>
                                      </p:cBhvr>
                                      <p:tavLst>
                                        <p:tav tm="0">
                                          <p:val>
                                            <p:strVal val="1+#ppt_w/2"/>
                                          </p:val>
                                        </p:tav>
                                        <p:tav tm="100000">
                                          <p:val>
                                            <p:strVal val="#ppt_x"/>
                                          </p:val>
                                        </p:tav>
                                      </p:tavLst>
                                    </p:anim>
                                    <p:anim calcmode="lin" valueType="num">
                                      <p:cBhvr additive="base">
                                        <p:cTn id="8" dur="6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r>
                <a:rPr lang="en-US" sz="2600" dirty="0" smtClean="0">
                  <a:gradFill>
                    <a:gsLst>
                      <a:gs pos="0">
                        <a:schemeClr val="bg1"/>
                      </a:gs>
                      <a:gs pos="100000">
                        <a:schemeClr val="bg1"/>
                      </a:gs>
                    </a:gsLst>
                    <a:lin ang="5400000" scaled="0"/>
                  </a:gradFill>
                  <a:latin typeface="+mj-lt"/>
                </a:rPr>
                <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needs</a:t>
              </a:r>
              <a:endParaRPr lang="en-US" sz="2600" dirty="0">
                <a:gradFill>
                  <a:gsLst>
                    <a:gs pos="0">
                      <a:schemeClr val="bg1"/>
                    </a:gs>
                    <a:gs pos="100000">
                      <a:schemeClr val="bg1"/>
                    </a:gs>
                  </a:gsLst>
                  <a:lin ang="5400000" scaled="0"/>
                </a:gradFill>
                <a:latin typeface="+mj-lt"/>
              </a:endParaRP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chemeClr val="bg1"/>
                      </a:gs>
                      <a:gs pos="100000">
                        <a:schemeClr val="bg1"/>
                      </a:gs>
                    </a:gsLst>
                    <a:lin ang="5400000" scaled="0"/>
                  </a:gradFill>
                  <a:latin typeface="+mj-lt"/>
                </a:rPr>
                <a:t>Microsoft Azure</a:t>
              </a:r>
              <a:br>
                <a:rPr lang="en-US" sz="2600" dirty="0" smtClean="0">
                  <a:gradFill>
                    <a:gsLst>
                      <a:gs pos="0">
                        <a:schemeClr val="bg1"/>
                      </a:gs>
                      <a:gs pos="100000">
                        <a:schemeClr val="bg1"/>
                      </a:gs>
                    </a:gsLst>
                    <a:lin ang="5400000" scaled="0"/>
                  </a:gradFill>
                  <a:latin typeface="+mj-lt"/>
                </a:rPr>
              </a:br>
              <a:r>
                <a:rPr lang="en-US" sz="2600" dirty="0" smtClean="0">
                  <a:gradFill>
                    <a:gsLst>
                      <a:gs pos="0">
                        <a:schemeClr val="bg1"/>
                      </a:gs>
                      <a:gs pos="100000">
                        <a:schemeClr val="bg1"/>
                      </a:gs>
                    </a:gsLst>
                    <a:lin ang="5400000" scaled="0"/>
                  </a:gradFill>
                  <a:latin typeface="+mj-lt"/>
                </a:rPr>
                <a:t>fundamentals</a:t>
              </a:r>
              <a:endParaRPr lang="en-US" sz="2600" dirty="0">
                <a:gradFill>
                  <a:gsLst>
                    <a:gs pos="0">
                      <a:schemeClr val="bg1"/>
                    </a:gs>
                    <a:gs pos="100000">
                      <a:schemeClr val="bg1"/>
                    </a:gs>
                  </a:gsLst>
                  <a:lin ang="5400000" scaled="0"/>
                </a:gradFill>
                <a:latin typeface="+mj-lt"/>
              </a:endParaRP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a:t>
            </a:r>
            <a:r>
              <a:rPr lang="en-US" sz="2200" dirty="0" smtClean="0">
                <a:gradFill>
                  <a:gsLst>
                    <a:gs pos="0">
                      <a:srgbClr val="FFFFFF"/>
                    </a:gs>
                    <a:gs pos="100000">
                      <a:srgbClr val="FFFFFF"/>
                    </a:gs>
                  </a:gsLst>
                  <a:lin ang="5400000" scaled="0"/>
                </a:gradFill>
                <a:latin typeface="+mj-lt"/>
              </a:rPr>
              <a:t>n-premises </a:t>
            </a:r>
            <a:br>
              <a:rPr lang="en-US" sz="2200" dirty="0" smtClean="0">
                <a:gradFill>
                  <a:gsLst>
                    <a:gs pos="0">
                      <a:srgbClr val="FFFFFF"/>
                    </a:gs>
                    <a:gs pos="100000">
                      <a:srgbClr val="FFFFFF"/>
                    </a:gs>
                  </a:gsLst>
                  <a:lin ang="5400000" scaled="0"/>
                </a:gradFill>
                <a:latin typeface="+mj-lt"/>
              </a:rPr>
            </a:br>
            <a:r>
              <a:rPr lang="en-US" sz="2200" dirty="0" smtClean="0">
                <a:gradFill>
                  <a:gsLst>
                    <a:gs pos="0">
                      <a:srgbClr val="FFFFFF"/>
                    </a:gs>
                    <a:gs pos="100000">
                      <a:srgbClr val="FFFFFF"/>
                    </a:gs>
                  </a:gsLst>
                  <a:lin ang="5400000" scaled="0"/>
                </a:gradFill>
                <a:latin typeface="+mj-lt"/>
              </a:rPr>
              <a:t>AND Cloud</a:t>
            </a:r>
            <a:endParaRPr lang="en-US" sz="2200" dirty="0">
              <a:gradFill>
                <a:gsLst>
                  <a:gs pos="0">
                    <a:srgbClr val="FFFFFF"/>
                  </a:gs>
                  <a:gs pos="100000">
                    <a:srgbClr val="FFFFFF"/>
                  </a:gs>
                </a:gsLst>
                <a:lin ang="5400000" scaled="0"/>
              </a:gradFill>
              <a:latin typeface="+mj-lt"/>
            </a:endParaRP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a:t>
              </a:r>
              <a:r>
                <a:rPr lang="en-US" sz="2200" dirty="0" smtClean="0">
                  <a:gradFill>
                    <a:gsLst>
                      <a:gs pos="0">
                        <a:srgbClr val="FFFFFF"/>
                      </a:gs>
                      <a:gs pos="100000">
                        <a:srgbClr val="FFFFFF"/>
                      </a:gs>
                    </a:gsLst>
                    <a:lin ang="5400000" scaled="0"/>
                  </a:gradFill>
                  <a:latin typeface="Segoe UI Light"/>
                </a:rPr>
                <a:t>n-premises </a:t>
              </a:r>
              <a:br>
                <a:rPr lang="en-US" sz="2200" dirty="0" smtClean="0">
                  <a:gradFill>
                    <a:gsLst>
                      <a:gs pos="0">
                        <a:srgbClr val="FFFFFF"/>
                      </a:gs>
                      <a:gs pos="100000">
                        <a:srgbClr val="FFFFFF"/>
                      </a:gs>
                    </a:gsLst>
                    <a:lin ang="5400000" scaled="0"/>
                  </a:gradFill>
                  <a:latin typeface="Segoe UI Light"/>
                </a:rPr>
              </a:br>
              <a:r>
                <a:rPr lang="en-US" sz="2200" dirty="0" smtClean="0">
                  <a:gradFill>
                    <a:gsLst>
                      <a:gs pos="0">
                        <a:srgbClr val="FFFFFF"/>
                      </a:gs>
                      <a:gs pos="100000">
                        <a:srgbClr val="FFFFFF"/>
                      </a:gs>
                    </a:gsLst>
                    <a:lin ang="5400000" scaled="0"/>
                  </a:gradFill>
                  <a:latin typeface="Segoe UI Light"/>
                </a:rPr>
                <a:t>AND Cloud</a:t>
              </a:r>
              <a:endParaRPr lang="en-US" sz="2200" dirty="0">
                <a:gradFill>
                  <a:gsLst>
                    <a:gs pos="0">
                      <a:srgbClr val="FFFFFF"/>
                    </a:gs>
                    <a:gs pos="100000">
                      <a:srgbClr val="FFFFFF"/>
                    </a:gs>
                  </a:gsLst>
                  <a:lin ang="5400000" scaled="0"/>
                </a:gradFill>
                <a:latin typeface="Segoe UI Light"/>
              </a:endParaRP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smtClean="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8</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smtClean="0">
                  <a:gradFill>
                    <a:gsLst>
                      <a:gs pos="0">
                        <a:srgbClr val="FFFFFF"/>
                      </a:gs>
                      <a:gs pos="100000">
                        <a:srgbClr val="FFFFFF"/>
                      </a:gs>
                    </a:gsLst>
                    <a:lin ang="5400000" scaled="0"/>
                  </a:gradFill>
                  <a:latin typeface="Segoe UI Light"/>
                </a:rPr>
                <a:t>Open, Broad</a:t>
              </a:r>
              <a:br>
                <a:rPr lang="en-US" sz="2400" dirty="0" smtClean="0">
                  <a:gradFill>
                    <a:gsLst>
                      <a:gs pos="0">
                        <a:srgbClr val="FFFFFF"/>
                      </a:gs>
                      <a:gs pos="100000">
                        <a:srgbClr val="FFFFFF"/>
                      </a:gs>
                    </a:gsLst>
                    <a:lin ang="5400000" scaled="0"/>
                  </a:gradFill>
                  <a:latin typeface="Segoe UI Light"/>
                </a:rPr>
              </a:br>
              <a:r>
                <a:rPr lang="en-US" sz="2400" dirty="0" smtClean="0">
                  <a:gradFill>
                    <a:gsLst>
                      <a:gs pos="0">
                        <a:srgbClr val="FFFFFF"/>
                      </a:gs>
                      <a:gs pos="100000">
                        <a:srgbClr val="FFFFFF"/>
                      </a:gs>
                    </a:gsLst>
                    <a:lin ang="5400000" scaled="0"/>
                  </a:gradFill>
                  <a:latin typeface="Segoe UI Light"/>
                </a:rPr>
                <a:t>and Flexible</a:t>
              </a:r>
              <a:endParaRPr lang="en-US" sz="2400" dirty="0">
                <a:gradFill>
                  <a:gsLst>
                    <a:gs pos="0">
                      <a:srgbClr val="FFFFFF"/>
                    </a:gs>
                    <a:gs pos="100000">
                      <a:srgbClr val="FFFFFF"/>
                    </a:gs>
                  </a:gsLst>
                  <a:lin ang="5400000" scaled="0"/>
                </a:gradFill>
                <a:latin typeface="Segoe UI Light"/>
              </a:endParaRP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r>
                <a:rPr lang="en-US" sz="2600" dirty="0" smtClean="0">
                  <a:gradFill>
                    <a:gsLst>
                      <a:gs pos="0">
                        <a:srgbClr val="EFEFEF"/>
                      </a:gs>
                      <a:gs pos="100000">
                        <a:srgbClr val="EFEFEF"/>
                      </a:gs>
                    </a:gsLst>
                    <a:lin ang="5400000" scaled="0"/>
                  </a:gradFill>
                  <a:latin typeface="Segoe UI Light"/>
                </a:rPr>
                <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needs</a:t>
              </a:r>
              <a:endParaRPr lang="en-US" sz="2600" dirty="0">
                <a:gradFill>
                  <a:gsLst>
                    <a:gs pos="0">
                      <a:srgbClr val="EFEFEF"/>
                    </a:gs>
                    <a:gs pos="100000">
                      <a:srgbClr val="EFEFEF"/>
                    </a:gs>
                  </a:gsLst>
                  <a:lin ang="5400000" scaled="0"/>
                </a:gradFill>
                <a:latin typeface="Segoe UI Light"/>
              </a:endParaRP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smtClean="0">
                  <a:gradFill>
                    <a:gsLst>
                      <a:gs pos="0">
                        <a:srgbClr val="EFEFEF"/>
                      </a:gs>
                      <a:gs pos="100000">
                        <a:srgbClr val="EFEFEF"/>
                      </a:gs>
                    </a:gsLst>
                    <a:lin ang="5400000" scaled="0"/>
                  </a:gradFill>
                  <a:latin typeface="Segoe UI Light"/>
                </a:rPr>
                <a:t>Microsoft Azure</a:t>
              </a:r>
              <a:br>
                <a:rPr lang="en-US" sz="2600" dirty="0" smtClean="0">
                  <a:gradFill>
                    <a:gsLst>
                      <a:gs pos="0">
                        <a:srgbClr val="EFEFEF"/>
                      </a:gs>
                      <a:gs pos="100000">
                        <a:srgbClr val="EFEFEF"/>
                      </a:gs>
                    </a:gsLst>
                    <a:lin ang="5400000" scaled="0"/>
                  </a:gradFill>
                  <a:latin typeface="Segoe UI Light"/>
                </a:rPr>
              </a:br>
              <a:r>
                <a:rPr lang="en-US" sz="2600" dirty="0" smtClean="0">
                  <a:gradFill>
                    <a:gsLst>
                      <a:gs pos="0">
                        <a:srgbClr val="EFEFEF"/>
                      </a:gs>
                      <a:gs pos="100000">
                        <a:srgbClr val="EFEFEF"/>
                      </a:gs>
                    </a:gsLst>
                    <a:lin ang="5400000" scaled="0"/>
                  </a:gradFill>
                  <a:latin typeface="Segoe UI Light"/>
                </a:rPr>
                <a:t>fundamentals</a:t>
              </a:r>
              <a:endParaRPr lang="en-US" sz="2600" dirty="0">
                <a:gradFill>
                  <a:gsLst>
                    <a:gs pos="0">
                      <a:srgbClr val="EFEFEF"/>
                    </a:gs>
                    <a:gs pos="100000">
                      <a:srgbClr val="EFEFEF"/>
                    </a:gs>
                  </a:gsLst>
                  <a:lin ang="5400000" scaled="0"/>
                </a:gradFill>
                <a:latin typeface="Segoe UI Light"/>
              </a:endParaRP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Security</a:t>
              </a:r>
              <a:endParaRPr lang="en-US" sz="3200" dirty="0">
                <a:gradFill>
                  <a:gsLst>
                    <a:gs pos="0">
                      <a:srgbClr val="FFFFFF"/>
                    </a:gs>
                    <a:gs pos="100000">
                      <a:srgbClr val="FFFFFF"/>
                    </a:gs>
                  </a:gsLst>
                  <a:lin ang="5400000" scaled="0"/>
                </a:gradFill>
                <a:latin typeface="Segoe UI Light"/>
              </a:endParaRP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smtClean="0">
                <a:gradFill>
                  <a:gsLst>
                    <a:gs pos="8850">
                      <a:srgbClr val="EFEFEF"/>
                    </a:gs>
                    <a:gs pos="45000">
                      <a:srgbClr val="EFEFEF"/>
                    </a:gs>
                  </a:gsLst>
                  <a:lin ang="5400000" scaled="0"/>
                </a:gradFill>
              </a:rPr>
              <a:t>Trust through transparency</a:t>
            </a:r>
            <a:endParaRPr lang="en-US" sz="2000" dirty="0">
              <a:gradFill>
                <a:gsLst>
                  <a:gs pos="8850">
                    <a:srgbClr val="EFEFEF"/>
                  </a:gs>
                  <a:gs pos="45000">
                    <a:srgbClr val="EFEFEF"/>
                  </a:gs>
                </a:gsLst>
                <a:lin ang="5400000" scaled="0"/>
              </a:gradFill>
            </a:endParaRP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RELATIONSHIP</a:t>
            </a:r>
            <a:endParaRPr lang="en-US" sz="1600" dirty="0">
              <a:gradFill>
                <a:gsLst>
                  <a:gs pos="8850">
                    <a:srgbClr val="EFEFEF"/>
                  </a:gs>
                  <a:gs pos="45000">
                    <a:srgbClr val="EFEFEF"/>
                  </a:gs>
                </a:gsLst>
                <a:lin ang="5400000" scaled="0"/>
              </a:gradFill>
            </a:endParaRP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smtClean="0">
                <a:gradFill>
                  <a:gsLst>
                    <a:gs pos="8850">
                      <a:srgbClr val="EFEFEF"/>
                    </a:gs>
                    <a:gs pos="45000">
                      <a:srgbClr val="EFEFEF"/>
                    </a:gs>
                  </a:gsLst>
                  <a:lin ang="5400000" scaled="0"/>
                </a:gradFill>
              </a:rPr>
              <a:t>EXPERIENCE</a:t>
            </a:r>
            <a:endParaRPr lang="en-US" sz="1600" dirty="0">
              <a:gradFill>
                <a:gsLst>
                  <a:gs pos="8850">
                    <a:srgbClr val="EFEFEF"/>
                  </a:gs>
                  <a:gs pos="45000">
                    <a:srgbClr val="EFEFEF"/>
                  </a:gs>
                </a:gsLst>
                <a:lin ang="5400000" scaled="0"/>
              </a:gradFill>
            </a:endParaRP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smtClean="0">
                <a:gradFill>
                  <a:gsLst>
                    <a:gs pos="8850">
                      <a:srgbClr val="EFEFEF"/>
                    </a:gs>
                    <a:gs pos="45000">
                      <a:srgbClr val="EFEFEF"/>
                    </a:gs>
                  </a:gsLst>
                  <a:lin ang="5400000" scaled="0"/>
                </a:gradFill>
              </a:rPr>
              <a:t>TRANSPARENCY</a:t>
            </a:r>
            <a:endParaRPr lang="en-US" sz="3100" dirty="0">
              <a:gradFill>
                <a:gsLst>
                  <a:gs pos="8850">
                    <a:srgbClr val="EFEFEF"/>
                  </a:gs>
                  <a:gs pos="45000">
                    <a:srgbClr val="EFEFEF"/>
                  </a:gs>
                </a:gsLst>
                <a:lin ang="5400000" scaled="0"/>
              </a:gradFill>
            </a:endParaRP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smtClean="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smtClean="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smtClean="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smtClean="0">
                <a:gradFill>
                  <a:gsLst>
                    <a:gs pos="0">
                      <a:schemeClr val="tx1">
                        <a:lumMod val="50000"/>
                      </a:schemeClr>
                    </a:gs>
                    <a:gs pos="100000">
                      <a:schemeClr val="tx1">
                        <a:lumMod val="50000"/>
                      </a:schemeClr>
                    </a:gs>
                  </a:gsLst>
                  <a:lin ang="5400000" scaled="1"/>
                </a:gradFill>
              </a:rPr>
              <a:t>Service dashboard</a:t>
            </a:r>
            <a:endParaRPr lang="en-US" sz="1200" dirty="0">
              <a:gradFill>
                <a:gsLst>
                  <a:gs pos="0">
                    <a:schemeClr val="tx1">
                      <a:lumMod val="50000"/>
                    </a:schemeClr>
                  </a:gs>
                  <a:gs pos="100000">
                    <a:schemeClr val="tx1">
                      <a:lumMod val="50000"/>
                    </a:schemeClr>
                  </a:gs>
                </a:gsLst>
                <a:lin ang="5400000" scaled="1"/>
              </a:gradFill>
            </a:endParaRP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404E821F30E34D83505D22516EE856" ma:contentTypeVersion="1" ma:contentTypeDescription="Create a new document." ma:contentTypeScope="" ma:versionID="502f26e5522239ca3f7a229969497084">
  <xsd:schema xmlns:xsd="http://www.w3.org/2001/XMLSchema" xmlns:xs="http://www.w3.org/2001/XMLSchema" xmlns:p="http://schemas.microsoft.com/office/2006/metadata/properties" xmlns:ns3="919517e4-1d88-4c28-bca1-9cbd191353f3" targetNamespace="http://schemas.microsoft.com/office/2006/metadata/properties" ma:root="true" ma:fieldsID="9549226a1e61cb568e353f0e7df05c19" ns3:_="">
    <xsd:import namespace="919517e4-1d88-4c28-bca1-9cbd191353f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517e4-1d88-4c28-bca1-9cbd191353f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43392C0-F077-4E9F-A487-0D1D3C9E0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9517e4-1d88-4c28-bca1-9cbd191353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919517e4-1d88-4c28-bca1-9cbd191353f3"/>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21999</TotalTime>
  <Words>12265</Words>
  <Application>Microsoft Office PowerPoint</Application>
  <PresentationFormat>Custom</PresentationFormat>
  <Paragraphs>1280</Paragraphs>
  <Slides>53</Slides>
  <Notes>51</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MS PGothic</vt:lpstr>
      <vt:lpstr>Arial</vt:lpstr>
      <vt:lpstr>Calibri</vt:lpstr>
      <vt:lpstr>Segoe Semibold</vt:lpstr>
      <vt:lpstr>Segoe UI</vt:lpstr>
      <vt:lpstr>Segoe UI Light</vt:lpstr>
      <vt:lpstr>Segoe UI Semibold</vt:lpstr>
      <vt:lpstr>Wingdings</vt:lpstr>
      <vt:lpstr>3-30070_Windows_Server_Management_Marketing_Template_16x9</vt:lpstr>
      <vt:lpstr>1_3-30070_Windows_Server_Management_Marketing_Template_16x9</vt:lpstr>
      <vt:lpstr>PowerPoint Presentation</vt:lpstr>
      <vt:lpstr>Microsoft Azure    Bringing Cloud  to your Enterprise</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DC Presence</vt:lpstr>
      <vt:lpstr>Azure Improvements in 2013</vt:lpstr>
      <vt:lpstr>PowerPoint Presentation</vt:lpstr>
      <vt:lpstr>PowerPoint Presentation</vt:lpstr>
      <vt:lpstr>PowerPoint Presentation</vt:lpstr>
      <vt:lpstr>PowerPoint Presentation</vt:lpstr>
      <vt:lpstr>PowerPoint Presentation</vt:lpstr>
      <vt:lpstr>Microsoft Azure 2014</vt:lpstr>
      <vt:lpstr>Roadmap Focus: Core Investment Areas</vt:lpstr>
      <vt:lpstr>Announcements/Releases so far in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Develop, test, run your apps</vt:lpstr>
      <vt:lpstr>PowerPoint Presentation</vt:lpstr>
      <vt:lpstr>PowerPoint Presentation</vt:lpstr>
      <vt:lpstr>Identity as the control point</vt:lpstr>
      <vt:lpstr>Extend your infrastructure</vt:lpstr>
      <vt:lpstr>Extend your infrastructure</vt:lpstr>
      <vt:lpstr>PowerPoint Presentation</vt:lpstr>
      <vt:lpstr>Extend your infrastructure</vt:lpstr>
      <vt:lpstr>Extend your infrastructure</vt:lpstr>
      <vt:lpstr>PowerPoint Presentation</vt:lpstr>
      <vt:lpstr>Reach where your datacenter won’t</vt:lpstr>
      <vt:lpstr>Reach where your datacenter won’t</vt:lpstr>
      <vt:lpstr>Reach where your datacenter won’t</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Andrew Siemer</cp:lastModifiedBy>
  <cp:revision>969</cp:revision>
  <cp:lastPrinted>2013-03-26T17:37:02Z</cp:lastPrinted>
  <dcterms:created xsi:type="dcterms:W3CDTF">2012-12-13T20:38:06Z</dcterms:created>
  <dcterms:modified xsi:type="dcterms:W3CDTF">2014-10-14T21:35:20Z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0x01010047404E821F30E34D83505D22516EE856</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ies>
</file>